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F08DE1C" w:rsidR="00D0226A" w:rsidRPr="001E03E1" w:rsidRDefault="00B343B4" w:rsidP="001E03E1">
            <w:pPr>
              <w:pStyle w:val="CoverTitle"/>
              <w:rPr>
                <w:szCs w:val="90"/>
              </w:rPr>
            </w:pPr>
            <w:r>
              <w:rPr>
                <w:sz w:val="36"/>
                <w:szCs w:val="36"/>
              </w:rPr>
              <w:t>Dungeness B</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ED5A14">
                      <w:rPr>
                        <w:sz w:val="36"/>
                        <w:szCs w:val="36"/>
                      </w:rPr>
                      <w:t xml:space="preserve">Approval of site emergency plan revision </w:t>
                    </w:r>
                    <w:r w:rsidR="00E5229A">
                      <w:rPr>
                        <w:sz w:val="36"/>
                        <w:szCs w:val="36"/>
                      </w:rPr>
                      <w:t>018</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3F64641"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124839">
        <w:rPr>
          <w:rStyle w:val="Style2"/>
          <w:sz w:val="36"/>
          <w:szCs w:val="16"/>
        </w:rPr>
        <w:t>Dungeness B</w:t>
      </w:r>
    </w:p>
    <w:p w14:paraId="297D790E" w14:textId="4427EBA8"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E5229A">
            <w:rPr>
              <w:rStyle w:val="Style2"/>
              <w:sz w:val="36"/>
              <w:szCs w:val="16"/>
            </w:rPr>
            <w:t>Approval of site emergency plan revision 018</w:t>
          </w:r>
        </w:sdtContent>
      </w:sdt>
    </w:p>
    <w:p w14:paraId="61A25C0F" w14:textId="39EC7DBA" w:rsidR="00004C16" w:rsidRDefault="00004C16" w:rsidP="00004C16">
      <w:pPr>
        <w:rPr>
          <w:sz w:val="28"/>
          <w:szCs w:val="28"/>
        </w:rPr>
      </w:pPr>
    </w:p>
    <w:p w14:paraId="4D99E381" w14:textId="771B72F8" w:rsidR="00004C16" w:rsidRPr="002D1189" w:rsidRDefault="00F15409" w:rsidP="00004C16">
      <w:pPr>
        <w:rPr>
          <w:szCs w:val="24"/>
        </w:rPr>
      </w:pPr>
      <w:r w:rsidRPr="002D1189">
        <w:rPr>
          <w:b/>
          <w:bCs/>
          <w:szCs w:val="24"/>
        </w:rPr>
        <w:t>Dutyholder/Applicant</w:t>
      </w:r>
      <w:r w:rsidR="003A7E1C" w:rsidRPr="002D1189">
        <w:rPr>
          <w:szCs w:val="24"/>
        </w:rPr>
        <w:t>:</w:t>
      </w:r>
      <w:r w:rsidR="00004C16" w:rsidRPr="002D1189">
        <w:rPr>
          <w:szCs w:val="24"/>
        </w:rPr>
        <w:t xml:space="preserve"> </w:t>
      </w:r>
      <w:r w:rsidR="002D1189" w:rsidRPr="002D1189">
        <w:rPr>
          <w:szCs w:val="24"/>
        </w:rPr>
        <w:t>EDF Energy Nucl</w:t>
      </w:r>
      <w:r w:rsidR="002D1189">
        <w:rPr>
          <w:szCs w:val="24"/>
        </w:rPr>
        <w:t>ear Generation Limited</w:t>
      </w:r>
    </w:p>
    <w:p w14:paraId="23B9A867" w14:textId="33AAEEC3"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p>
    <w:p w14:paraId="247E3769" w14:textId="352854F8"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154298">
            <w:rPr>
              <w:szCs w:val="24"/>
            </w:rPr>
            <w:t>1</w:t>
          </w:r>
        </w:sdtContent>
      </w:sdt>
    </w:p>
    <w:p w14:paraId="19206F45" w14:textId="34A8ECDA" w:rsidR="00004C16" w:rsidRPr="00A03790" w:rsidRDefault="00004C16" w:rsidP="00004C16">
      <w:pPr>
        <w:rPr>
          <w:szCs w:val="24"/>
          <w:lang w:val="fr-FR"/>
        </w:rPr>
      </w:pPr>
      <w:r w:rsidRPr="00A03790">
        <w:rPr>
          <w:b/>
          <w:bCs/>
          <w:szCs w:val="24"/>
          <w:lang w:val="fr-FR"/>
        </w:rPr>
        <w:t xml:space="preserve">Publication </w:t>
      </w:r>
      <w:r w:rsidR="009C5A1D" w:rsidRPr="00A03790">
        <w:rPr>
          <w:b/>
          <w:bCs/>
          <w:szCs w:val="24"/>
          <w:lang w:val="fr-FR"/>
        </w:rPr>
        <w:t>d</w:t>
      </w:r>
      <w:r w:rsidRPr="00A03790">
        <w:rPr>
          <w:b/>
          <w:bCs/>
          <w:szCs w:val="24"/>
          <w:lang w:val="fr-FR"/>
        </w:rPr>
        <w:t>ate</w:t>
      </w:r>
      <w:r w:rsidRPr="00A03790">
        <w:rPr>
          <w:szCs w:val="24"/>
          <w:lang w:val="fr-FR"/>
        </w:rPr>
        <w:t xml:space="preserve">: </w:t>
      </w:r>
    </w:p>
    <w:p w14:paraId="461D902C" w14:textId="19FA6173" w:rsidR="0099220B" w:rsidRPr="00A03790" w:rsidRDefault="0099220B" w:rsidP="004B7A72">
      <w:pPr>
        <w:rPr>
          <w:lang w:val="fr-FR"/>
        </w:rPr>
      </w:pPr>
      <w:r w:rsidRPr="00A03790">
        <w:rPr>
          <w:b/>
          <w:bCs/>
          <w:lang w:val="fr-FR"/>
        </w:rPr>
        <w:t>Document ID</w:t>
      </w:r>
      <w:r w:rsidRPr="00A03790">
        <w:rPr>
          <w:lang w:val="fr-FR"/>
        </w:rPr>
        <w:t xml:space="preserve">: </w:t>
      </w:r>
      <w:r w:rsidR="4FA59C75" w:rsidRPr="00A03790">
        <w:rPr>
          <w:lang w:val="fr-FR"/>
        </w:rPr>
        <w:t>ONRW-2019369590-17870</w:t>
      </w:r>
    </w:p>
    <w:p w14:paraId="39BC0EA4" w14:textId="77777777" w:rsidR="00420A11" w:rsidRPr="00A03790" w:rsidRDefault="00420A11" w:rsidP="00323E71">
      <w:pPr>
        <w:rPr>
          <w:lang w:val="fr-FR"/>
        </w:rPr>
      </w:pPr>
    </w:p>
    <w:p w14:paraId="3039B8B5" w14:textId="2E2C4351" w:rsidR="00DB4A58" w:rsidRPr="0099220B" w:rsidRDefault="00DB4A58" w:rsidP="00DB4A58">
      <w:pPr>
        <w:pStyle w:val="Footer"/>
        <w:jc w:val="left"/>
        <w:rPr>
          <w:color w:val="auto"/>
        </w:rPr>
      </w:pPr>
      <w:r w:rsidRPr="0099220B">
        <w:rPr>
          <w:color w:val="auto"/>
        </w:rPr>
        <w:t xml:space="preserve">For published documents, the electronic copy on </w:t>
      </w:r>
      <w:r w:rsidR="00262630">
        <w:rPr>
          <w:color w:val="auto"/>
        </w:rPr>
        <w:t>our</w:t>
      </w:r>
      <w:r w:rsidRPr="0099220B">
        <w:rPr>
          <w:color w:val="auto"/>
        </w:rPr>
        <w:t xml:space="preserve">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91562217"/>
      <w:bookmarkStart w:id="3" w:name="_Toc109727646"/>
      <w:bookmarkEnd w:id="0"/>
      <w:r w:rsidRPr="00410423">
        <w:lastRenderedPageBreak/>
        <w:t xml:space="preserve">Executive </w:t>
      </w:r>
      <w:bookmarkEnd w:id="1"/>
      <w:r w:rsidR="00DE35B0">
        <w:t>s</w:t>
      </w:r>
      <w:r w:rsidR="00DE35B0" w:rsidRPr="00410423">
        <w:t>ummary</w:t>
      </w:r>
      <w:bookmarkEnd w:id="2"/>
    </w:p>
    <w:p w14:paraId="5C126B9A" w14:textId="77777777" w:rsidR="00F2143A" w:rsidRPr="00F2143A" w:rsidRDefault="00F2143A" w:rsidP="00F2143A">
      <w:pPr>
        <w:rPr>
          <w:b/>
          <w:bCs/>
        </w:rPr>
      </w:pPr>
      <w:r w:rsidRPr="00F2143A">
        <w:rPr>
          <w:b/>
          <w:bCs/>
        </w:rPr>
        <w:t>Title</w:t>
      </w:r>
    </w:p>
    <w:p w14:paraId="49B6D1CE" w14:textId="387CCCFD" w:rsidR="00F2143A" w:rsidRPr="00F2143A" w:rsidRDefault="00F2143A" w:rsidP="00F2143A">
      <w:r>
        <w:t>Dungeness</w:t>
      </w:r>
      <w:r w:rsidRPr="00F2143A">
        <w:t xml:space="preserve"> B – approval of site emergency plan revision 018</w:t>
      </w:r>
    </w:p>
    <w:p w14:paraId="059BA408" w14:textId="77777777" w:rsidR="00F2143A" w:rsidRPr="00F2143A" w:rsidRDefault="00F2143A" w:rsidP="00F2143A">
      <w:pPr>
        <w:rPr>
          <w:b/>
          <w:bCs/>
        </w:rPr>
      </w:pPr>
      <w:r w:rsidRPr="00F2143A">
        <w:rPr>
          <w:b/>
          <w:bCs/>
        </w:rPr>
        <w:t>Permission requested</w:t>
      </w:r>
    </w:p>
    <w:p w14:paraId="36A678C5" w14:textId="17CE2E05" w:rsidR="00F2143A" w:rsidRPr="00F2143A" w:rsidRDefault="00F2143A" w:rsidP="00F2143A">
      <w:r w:rsidRPr="00F2143A">
        <w:t>EDF Energy Nuclear Generation Limited (the licensee) has requested our approval of an amendment to the site emergency plan for Dungeness B</w:t>
      </w:r>
      <w:r w:rsidR="00CD6F9F">
        <w:t xml:space="preserve"> </w:t>
      </w:r>
      <w:r w:rsidRPr="00F2143A">
        <w:t>nuclear power station.</w:t>
      </w:r>
    </w:p>
    <w:p w14:paraId="2960411D" w14:textId="77777777" w:rsidR="00F2143A" w:rsidRPr="00F2143A" w:rsidRDefault="00F2143A" w:rsidP="00F2143A">
      <w:pPr>
        <w:rPr>
          <w:b/>
          <w:bCs/>
        </w:rPr>
      </w:pPr>
      <w:r w:rsidRPr="00F2143A">
        <w:rPr>
          <w:b/>
          <w:bCs/>
        </w:rPr>
        <w:t>Background</w:t>
      </w:r>
    </w:p>
    <w:p w14:paraId="2A1F3FD8" w14:textId="61D018C5" w:rsidR="00F2143A" w:rsidRPr="00AB5CFE" w:rsidRDefault="00C53369" w:rsidP="0035553A">
      <w:r>
        <w:t>Following the end of power ge</w:t>
      </w:r>
      <w:r w:rsidR="0049545F">
        <w:t>neration, t</w:t>
      </w:r>
      <w:r w:rsidR="00F2143A" w:rsidRPr="00AB5CFE">
        <w:t>he licensee has started to remove fuel from the</w:t>
      </w:r>
      <w:r w:rsidR="0049545F">
        <w:t xml:space="preserve"> shutdown</w:t>
      </w:r>
      <w:r w:rsidR="00F2143A" w:rsidRPr="00AB5CFE">
        <w:t xml:space="preserve"> reactors</w:t>
      </w:r>
      <w:r w:rsidR="003C334C">
        <w:t xml:space="preserve"> and has reviewed the </w:t>
      </w:r>
      <w:r w:rsidR="003C334C" w:rsidRPr="003C334C">
        <w:t>radioactive risk</w:t>
      </w:r>
      <w:r w:rsidR="003C334C">
        <w:t xml:space="preserve"> associated with these activities.</w:t>
      </w:r>
      <w:r w:rsidR="00F2143A" w:rsidRPr="00AB5CFE">
        <w:t xml:space="preserve"> The licensee’s assessment identifies a reduction in the minimum technical distance for the off-site urgent protective action to shelter. Based on advice from the United Kingdom Health Security Agency, the local authority has redetermined the detailed emergency planning zone for Dungeness B.</w:t>
      </w:r>
    </w:p>
    <w:p w14:paraId="0BE108CE" w14:textId="77777777" w:rsidR="00F2143A" w:rsidRPr="00AB5CFE" w:rsidRDefault="00F2143A" w:rsidP="00F2143A">
      <w:r w:rsidRPr="00AB5CFE">
        <w:t>The emergency plan contains a copy of the detailed emergency planning zone for reference purposes and as a result, the licensee has amended the plan. The important change comprise of:</w:t>
      </w:r>
    </w:p>
    <w:p w14:paraId="531B7750" w14:textId="77777777" w:rsidR="00F2143A" w:rsidRPr="00AB5CFE" w:rsidRDefault="00F2143A" w:rsidP="00F2143A">
      <w:pPr>
        <w:pStyle w:val="Bulletlist1"/>
      </w:pPr>
      <w:r w:rsidRPr="00AB5CFE">
        <w:t>application of the generic defueling emergency plan template;</w:t>
      </w:r>
    </w:p>
    <w:p w14:paraId="5FBD25E8" w14:textId="3D3DC841" w:rsidR="00F2143A" w:rsidRPr="00AB5CFE" w:rsidRDefault="00F62F3B" w:rsidP="00F2143A">
      <w:pPr>
        <w:pStyle w:val="Bulletlist1"/>
      </w:pPr>
      <w:r>
        <w:t>moving</w:t>
      </w:r>
      <w:r w:rsidR="00F2143A" w:rsidRPr="00AB5CFE">
        <w:t xml:space="preserve"> the </w:t>
      </w:r>
      <w:r w:rsidRPr="00F62F3B">
        <w:t>detailed emergency planning zone</w:t>
      </w:r>
      <w:r w:rsidR="00F2143A" w:rsidRPr="00AB5CFE">
        <w:t xml:space="preserve"> map from </w:t>
      </w:r>
      <w:r w:rsidR="001B3EE3">
        <w:t xml:space="preserve">the emergency plan </w:t>
      </w:r>
      <w:r w:rsidR="00F2143A" w:rsidRPr="00AB5CFE">
        <w:t>into emergency handbook; and</w:t>
      </w:r>
    </w:p>
    <w:p w14:paraId="76641A0F" w14:textId="77777777" w:rsidR="00F2143A" w:rsidRPr="00AB5CFE" w:rsidRDefault="00F2143A" w:rsidP="00F2143A">
      <w:pPr>
        <w:pStyle w:val="Bulletlist1"/>
      </w:pPr>
      <w:r w:rsidRPr="00AB5CFE">
        <w:t>minor administrative changes and updates.</w:t>
      </w:r>
    </w:p>
    <w:p w14:paraId="327A9079" w14:textId="6A867B30" w:rsidR="00651F8F" w:rsidRDefault="00F2143A" w:rsidP="58572B3C">
      <w:pPr>
        <w:rPr>
          <w:b/>
          <w:bCs/>
        </w:rPr>
      </w:pPr>
      <w:r w:rsidRPr="58572B3C">
        <w:rPr>
          <w:b/>
          <w:bCs/>
        </w:rPr>
        <w:t>Assessment and inspection work carried out by ONR in consideration of this request</w:t>
      </w:r>
    </w:p>
    <w:p w14:paraId="4821E60E" w14:textId="50AACB76" w:rsidR="003E76BA" w:rsidRDefault="00927097" w:rsidP="00651F8F">
      <w:r>
        <w:t>Based on the reduction in risk</w:t>
      </w:r>
      <w:r w:rsidR="001B3EE3">
        <w:t>, we judge</w:t>
      </w:r>
      <w:r w:rsidR="003E76BA">
        <w:t>d</w:t>
      </w:r>
      <w:r w:rsidR="001B3EE3">
        <w:t xml:space="preserve"> it proportionate to </w:t>
      </w:r>
      <w:r w:rsidR="003E76BA">
        <w:t>limit our assessment to:</w:t>
      </w:r>
    </w:p>
    <w:p w14:paraId="2056DA10" w14:textId="698C4335" w:rsidR="00651F8F" w:rsidRDefault="00651F8F" w:rsidP="003E76BA">
      <w:pPr>
        <w:pStyle w:val="Bulletlist1"/>
      </w:pPr>
      <w:r>
        <w:t>confirming that the emergency plan is consistent with the generic emergency plan for a defueling station; and</w:t>
      </w:r>
    </w:p>
    <w:p w14:paraId="19B5EB43" w14:textId="54930B29" w:rsidR="00651F8F" w:rsidRDefault="00651F8F" w:rsidP="003E76BA">
      <w:pPr>
        <w:pStyle w:val="Bulletlist1"/>
      </w:pPr>
      <w:r>
        <w:t>confirming that the detailed emergency planning zone is contained in emergency handbook and is consistent with that determined by the local authority.</w:t>
      </w:r>
    </w:p>
    <w:p w14:paraId="0843997E" w14:textId="77777777" w:rsidR="00F2143A" w:rsidRPr="00F2143A" w:rsidRDefault="00F2143A" w:rsidP="00F2143A">
      <w:pPr>
        <w:rPr>
          <w:b/>
          <w:bCs/>
        </w:rPr>
      </w:pPr>
      <w:r w:rsidRPr="00F2143A">
        <w:rPr>
          <w:b/>
          <w:bCs/>
        </w:rPr>
        <w:t>Matters arising from ONR's work</w:t>
      </w:r>
    </w:p>
    <w:p w14:paraId="24643C62" w14:textId="77777777" w:rsidR="00F2143A" w:rsidRPr="00F2143A" w:rsidRDefault="00F2143A" w:rsidP="00F2143A">
      <w:r w:rsidRPr="00F2143A">
        <w:t>There are no outstanding matters arising from our assessment and inspection activities.</w:t>
      </w:r>
    </w:p>
    <w:p w14:paraId="346D4BA0" w14:textId="77777777" w:rsidR="00F2143A" w:rsidRPr="00F2143A" w:rsidRDefault="00F2143A" w:rsidP="00F2143A">
      <w:pPr>
        <w:rPr>
          <w:b/>
          <w:bCs/>
        </w:rPr>
      </w:pPr>
      <w:r w:rsidRPr="00F2143A">
        <w:rPr>
          <w:b/>
          <w:bCs/>
        </w:rPr>
        <w:t>Conclusions</w:t>
      </w:r>
    </w:p>
    <w:p w14:paraId="5AF48BF6" w14:textId="1CA53D06" w:rsidR="003E76BA" w:rsidRPr="00000319" w:rsidRDefault="003E76BA" w:rsidP="003E76BA">
      <w:r w:rsidRPr="00000319">
        <w:lastRenderedPageBreak/>
        <w:t>Based on</w:t>
      </w:r>
      <w:r w:rsidR="006A2228">
        <w:t xml:space="preserve"> </w:t>
      </w:r>
      <w:r w:rsidR="00356EDA">
        <w:t xml:space="preserve">our </w:t>
      </w:r>
      <w:r w:rsidR="006A2228">
        <w:t>assessment of</w:t>
      </w:r>
      <w:r w:rsidRPr="00000319">
        <w:t xml:space="preserve"> the evidence sampled, we are satisfied that:</w:t>
      </w:r>
    </w:p>
    <w:p w14:paraId="72AA554C" w14:textId="77777777" w:rsidR="003E76BA" w:rsidRPr="00000319" w:rsidRDefault="003E76BA" w:rsidP="003E76BA">
      <w:pPr>
        <w:pStyle w:val="Bulletlist1"/>
      </w:pPr>
      <w:r w:rsidRPr="00000319">
        <w:t>the Dungeness B emergency plan is consistent with the generic emergency plan for a defueling station;</w:t>
      </w:r>
    </w:p>
    <w:p w14:paraId="0B974B42" w14:textId="77777777" w:rsidR="003E76BA" w:rsidRPr="00000319" w:rsidRDefault="003E76BA" w:rsidP="003E76BA">
      <w:pPr>
        <w:pStyle w:val="Bulletlist1"/>
      </w:pPr>
      <w:r w:rsidRPr="00000319">
        <w:t>the detailed emergency planning zone in emergency handbook is consistent with the area determined by the local authority; and</w:t>
      </w:r>
    </w:p>
    <w:p w14:paraId="462EE630" w14:textId="77777777" w:rsidR="003E76BA" w:rsidRPr="00000319" w:rsidRDefault="003E76BA" w:rsidP="003E76BA">
      <w:pPr>
        <w:pStyle w:val="Bulletlist1"/>
      </w:pPr>
      <w:r w:rsidRPr="00000319">
        <w:t>moving the detailed emergency planning zone map from the emergency plan into the emergency handbook will not adversely affect the licensee’s capability to respond to an accident or emergency.</w:t>
      </w:r>
    </w:p>
    <w:p w14:paraId="1402DC0D" w14:textId="77777777" w:rsidR="00F2143A" w:rsidRPr="00F2143A" w:rsidRDefault="00F2143A" w:rsidP="00F2143A">
      <w:r w:rsidRPr="00154298">
        <w:rPr>
          <w:b/>
          <w:bCs/>
        </w:rPr>
        <w:t>Recommendation</w:t>
      </w:r>
    </w:p>
    <w:p w14:paraId="681D2CA9" w14:textId="4141CFC9" w:rsidR="00202152" w:rsidRPr="002C3639" w:rsidRDefault="003E76BA" w:rsidP="002C3639">
      <w:pPr>
        <w:rPr>
          <w:color w:val="0070C0"/>
        </w:rPr>
      </w:pPr>
      <w:r w:rsidRPr="003E76BA">
        <w:t>We should issue licence instrument 569 under LC 11(3) for nuclear site licence 61 to approve the D</w:t>
      </w:r>
      <w:r>
        <w:t xml:space="preserve">ungeness </w:t>
      </w:r>
      <w:r w:rsidRPr="003E76BA">
        <w:t>B site emergency plan.</w:t>
      </w:r>
    </w:p>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F904CD">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F904CD">
        <w:tc>
          <w:tcPr>
            <w:tcW w:w="2330" w:type="dxa"/>
          </w:tcPr>
          <w:p w14:paraId="4CACC636" w14:textId="214AE48E" w:rsidR="00B53317" w:rsidRDefault="00F904CD" w:rsidP="00FB0CE0">
            <w:pPr>
              <w:spacing w:before="60" w:after="60"/>
            </w:pPr>
            <w:r>
              <w:t>DEPZ</w:t>
            </w:r>
          </w:p>
        </w:tc>
        <w:tc>
          <w:tcPr>
            <w:tcW w:w="6686" w:type="dxa"/>
          </w:tcPr>
          <w:p w14:paraId="1B3CDB43" w14:textId="68473B6F" w:rsidR="00B53317" w:rsidRDefault="00F904CD" w:rsidP="00FB0CE0">
            <w:pPr>
              <w:spacing w:before="60" w:after="60"/>
            </w:pPr>
            <w:r>
              <w:t>Detailed Emergency Planning Zone</w:t>
            </w:r>
            <w:r w:rsidR="00B53317" w:rsidRPr="00603563">
              <w:t xml:space="preserve"> </w:t>
            </w:r>
          </w:p>
        </w:tc>
      </w:tr>
      <w:tr w:rsidR="00B53317" w14:paraId="08DFB38F" w14:textId="77777777" w:rsidTr="00F904CD">
        <w:tc>
          <w:tcPr>
            <w:tcW w:w="2330" w:type="dxa"/>
          </w:tcPr>
          <w:p w14:paraId="0B7D36DD" w14:textId="7F8004EA" w:rsidR="00B53317" w:rsidRDefault="00F904CD" w:rsidP="00FB0CE0">
            <w:pPr>
              <w:spacing w:before="60" w:after="60"/>
            </w:pPr>
            <w:r>
              <w:t>DNB</w:t>
            </w:r>
          </w:p>
        </w:tc>
        <w:tc>
          <w:tcPr>
            <w:tcW w:w="6686" w:type="dxa"/>
          </w:tcPr>
          <w:p w14:paraId="5DAE7587" w14:textId="1923063C" w:rsidR="00B53317" w:rsidRDefault="00F904CD" w:rsidP="00FB0CE0">
            <w:pPr>
              <w:spacing w:before="60" w:after="60"/>
            </w:pPr>
            <w:r>
              <w:t>Dungeness B</w:t>
            </w:r>
          </w:p>
        </w:tc>
      </w:tr>
      <w:tr w:rsidR="007E7235" w14:paraId="2F8C163A" w14:textId="77777777" w:rsidTr="00F904CD">
        <w:tc>
          <w:tcPr>
            <w:tcW w:w="2330" w:type="dxa"/>
          </w:tcPr>
          <w:p w14:paraId="5DAE071A" w14:textId="30DF18ED" w:rsidR="007E7235" w:rsidRPr="00603563" w:rsidRDefault="00627C5C" w:rsidP="00FB0CE0">
            <w:pPr>
              <w:spacing w:before="60" w:after="60"/>
            </w:pPr>
            <w:r>
              <w:t>LC</w:t>
            </w:r>
          </w:p>
        </w:tc>
        <w:tc>
          <w:tcPr>
            <w:tcW w:w="6686" w:type="dxa"/>
          </w:tcPr>
          <w:p w14:paraId="78535260" w14:textId="61B054B6" w:rsidR="007E7235" w:rsidRPr="00603563" w:rsidRDefault="00627C5C" w:rsidP="00FB0CE0">
            <w:pPr>
              <w:spacing w:before="60" w:after="60"/>
            </w:pPr>
            <w:r w:rsidRPr="00627C5C">
              <w:t>Licence Condition</w:t>
            </w:r>
          </w:p>
        </w:tc>
      </w:tr>
      <w:tr w:rsidR="00E736DE" w14:paraId="0B2AE96F" w14:textId="77777777" w:rsidTr="00F904CD">
        <w:tc>
          <w:tcPr>
            <w:tcW w:w="2330" w:type="dxa"/>
          </w:tcPr>
          <w:p w14:paraId="74567990" w14:textId="18024849" w:rsidR="00E736DE" w:rsidRPr="00FA074B" w:rsidRDefault="00C94A0E" w:rsidP="00FB0CE0">
            <w:pPr>
              <w:spacing w:before="60" w:after="60"/>
            </w:pPr>
            <w:r w:rsidRPr="00FA074B">
              <w:t>ONR</w:t>
            </w:r>
          </w:p>
        </w:tc>
        <w:tc>
          <w:tcPr>
            <w:tcW w:w="6686" w:type="dxa"/>
          </w:tcPr>
          <w:p w14:paraId="348270B7" w14:textId="4BF712D3" w:rsidR="00E736DE" w:rsidRPr="00FA074B" w:rsidRDefault="00C94A0E" w:rsidP="00FB0CE0">
            <w:pPr>
              <w:spacing w:before="60" w:after="60"/>
            </w:pPr>
            <w:r w:rsidRPr="00FA074B">
              <w:t>Office for Nuclear Regulation</w:t>
            </w:r>
          </w:p>
        </w:tc>
      </w:tr>
      <w:tr w:rsidR="007E7235" w14:paraId="564058CB" w14:textId="77777777" w:rsidTr="00F904CD">
        <w:tc>
          <w:tcPr>
            <w:tcW w:w="2330" w:type="dxa"/>
          </w:tcPr>
          <w:p w14:paraId="4D3F02EE" w14:textId="561FD97F" w:rsidR="007E7235" w:rsidRPr="00603563" w:rsidRDefault="00E736DE" w:rsidP="00FB0CE0">
            <w:pPr>
              <w:spacing w:before="60" w:after="60"/>
            </w:pPr>
            <w:r w:rsidRPr="00E736DE">
              <w:t>REPPIR19</w:t>
            </w:r>
          </w:p>
        </w:tc>
        <w:tc>
          <w:tcPr>
            <w:tcW w:w="6686" w:type="dxa"/>
          </w:tcPr>
          <w:p w14:paraId="056030E4" w14:textId="08CBEA36" w:rsidR="007E7235" w:rsidRPr="00603563" w:rsidRDefault="00C94A0E" w:rsidP="00FB0CE0">
            <w:pPr>
              <w:spacing w:before="60" w:after="60"/>
            </w:pPr>
            <w:r w:rsidRPr="00C94A0E">
              <w:t>Radiation (Emergency Preparedness and Public Information) Regulations 2019</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07DD6414" w14:textId="1D140D9F" w:rsidR="00CD6F9F"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191562217" w:history="1">
            <w:r w:rsidR="00CD6F9F" w:rsidRPr="00237904">
              <w:rPr>
                <w:rStyle w:val="Hyperlink"/>
              </w:rPr>
              <w:t>Executive summary</w:t>
            </w:r>
            <w:r w:rsidR="00CD6F9F">
              <w:rPr>
                <w:webHidden/>
              </w:rPr>
              <w:tab/>
            </w:r>
            <w:r w:rsidR="00CD6F9F">
              <w:rPr>
                <w:webHidden/>
              </w:rPr>
              <w:fldChar w:fldCharType="begin"/>
            </w:r>
            <w:r w:rsidR="00CD6F9F">
              <w:rPr>
                <w:webHidden/>
              </w:rPr>
              <w:instrText xml:space="preserve"> PAGEREF _Toc191562217 \h </w:instrText>
            </w:r>
            <w:r w:rsidR="00CD6F9F">
              <w:rPr>
                <w:webHidden/>
              </w:rPr>
            </w:r>
            <w:r w:rsidR="00CD6F9F">
              <w:rPr>
                <w:webHidden/>
              </w:rPr>
              <w:fldChar w:fldCharType="separate"/>
            </w:r>
            <w:r w:rsidR="00CD6F9F">
              <w:rPr>
                <w:webHidden/>
              </w:rPr>
              <w:t>4</w:t>
            </w:r>
            <w:r w:rsidR="00CD6F9F">
              <w:rPr>
                <w:webHidden/>
              </w:rPr>
              <w:fldChar w:fldCharType="end"/>
            </w:r>
          </w:hyperlink>
        </w:p>
        <w:p w14:paraId="535509BD" w14:textId="56C2FECC"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18" w:history="1">
            <w:r w:rsidRPr="00237904">
              <w:rPr>
                <w:rStyle w:val="Hyperlink"/>
              </w:rPr>
              <w:t>1.</w:t>
            </w:r>
            <w:r>
              <w:rPr>
                <w:rFonts w:asciiTheme="minorHAnsi" w:eastAsiaTheme="minorEastAsia" w:hAnsiTheme="minorHAnsi" w:cstheme="minorBidi"/>
                <w:kern w:val="2"/>
                <w:szCs w:val="24"/>
                <w:lang w:eastAsia="en-GB" w:bidi="ar-SA"/>
                <w14:ligatures w14:val="standardContextual"/>
              </w:rPr>
              <w:tab/>
            </w:r>
            <w:r w:rsidRPr="00237904">
              <w:rPr>
                <w:rStyle w:val="Hyperlink"/>
              </w:rPr>
              <w:t>Permission requested</w:t>
            </w:r>
            <w:r>
              <w:rPr>
                <w:webHidden/>
              </w:rPr>
              <w:tab/>
            </w:r>
            <w:r>
              <w:rPr>
                <w:webHidden/>
              </w:rPr>
              <w:fldChar w:fldCharType="begin"/>
            </w:r>
            <w:r>
              <w:rPr>
                <w:webHidden/>
              </w:rPr>
              <w:instrText xml:space="preserve"> PAGEREF _Toc191562218 \h </w:instrText>
            </w:r>
            <w:r>
              <w:rPr>
                <w:webHidden/>
              </w:rPr>
            </w:r>
            <w:r>
              <w:rPr>
                <w:webHidden/>
              </w:rPr>
              <w:fldChar w:fldCharType="separate"/>
            </w:r>
            <w:r>
              <w:rPr>
                <w:webHidden/>
              </w:rPr>
              <w:t>8</w:t>
            </w:r>
            <w:r>
              <w:rPr>
                <w:webHidden/>
              </w:rPr>
              <w:fldChar w:fldCharType="end"/>
            </w:r>
          </w:hyperlink>
        </w:p>
        <w:p w14:paraId="00637387" w14:textId="1A1933C9"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19" w:history="1">
            <w:r w:rsidRPr="00237904">
              <w:rPr>
                <w:rStyle w:val="Hyperlink"/>
              </w:rPr>
              <w:t>2.</w:t>
            </w:r>
            <w:r>
              <w:rPr>
                <w:rFonts w:asciiTheme="minorHAnsi" w:eastAsiaTheme="minorEastAsia" w:hAnsiTheme="minorHAnsi" w:cstheme="minorBidi"/>
                <w:kern w:val="2"/>
                <w:szCs w:val="24"/>
                <w:lang w:eastAsia="en-GB" w:bidi="ar-SA"/>
                <w14:ligatures w14:val="standardContextual"/>
              </w:rPr>
              <w:tab/>
            </w:r>
            <w:r w:rsidRPr="00237904">
              <w:rPr>
                <w:rStyle w:val="Hyperlink"/>
              </w:rPr>
              <w:t>Background</w:t>
            </w:r>
            <w:r>
              <w:rPr>
                <w:webHidden/>
              </w:rPr>
              <w:tab/>
            </w:r>
            <w:r>
              <w:rPr>
                <w:webHidden/>
              </w:rPr>
              <w:fldChar w:fldCharType="begin"/>
            </w:r>
            <w:r>
              <w:rPr>
                <w:webHidden/>
              </w:rPr>
              <w:instrText xml:space="preserve"> PAGEREF _Toc191562219 \h </w:instrText>
            </w:r>
            <w:r>
              <w:rPr>
                <w:webHidden/>
              </w:rPr>
            </w:r>
            <w:r>
              <w:rPr>
                <w:webHidden/>
              </w:rPr>
              <w:fldChar w:fldCharType="separate"/>
            </w:r>
            <w:r>
              <w:rPr>
                <w:webHidden/>
              </w:rPr>
              <w:t>8</w:t>
            </w:r>
            <w:r>
              <w:rPr>
                <w:webHidden/>
              </w:rPr>
              <w:fldChar w:fldCharType="end"/>
            </w:r>
          </w:hyperlink>
        </w:p>
        <w:p w14:paraId="0253A9AF" w14:textId="42255816"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20" w:history="1">
            <w:r w:rsidRPr="00237904">
              <w:rPr>
                <w:rStyle w:val="Hyperlink"/>
              </w:rPr>
              <w:t>3.</w:t>
            </w:r>
            <w:r>
              <w:rPr>
                <w:rFonts w:asciiTheme="minorHAnsi" w:eastAsiaTheme="minorEastAsia" w:hAnsiTheme="minorHAnsi" w:cstheme="minorBidi"/>
                <w:kern w:val="2"/>
                <w:szCs w:val="24"/>
                <w:lang w:eastAsia="en-GB" w:bidi="ar-SA"/>
                <w14:ligatures w14:val="standardContextual"/>
              </w:rPr>
              <w:tab/>
            </w:r>
            <w:r w:rsidRPr="00237904">
              <w:rPr>
                <w:rStyle w:val="Hyperlink"/>
              </w:rPr>
              <w:t>Assessment and inspection work carried out by ONR in consideration of this request</w:t>
            </w:r>
            <w:r>
              <w:rPr>
                <w:webHidden/>
              </w:rPr>
              <w:tab/>
            </w:r>
            <w:r>
              <w:rPr>
                <w:webHidden/>
              </w:rPr>
              <w:fldChar w:fldCharType="begin"/>
            </w:r>
            <w:r>
              <w:rPr>
                <w:webHidden/>
              </w:rPr>
              <w:instrText xml:space="preserve"> PAGEREF _Toc191562220 \h </w:instrText>
            </w:r>
            <w:r>
              <w:rPr>
                <w:webHidden/>
              </w:rPr>
            </w:r>
            <w:r>
              <w:rPr>
                <w:webHidden/>
              </w:rPr>
              <w:fldChar w:fldCharType="separate"/>
            </w:r>
            <w:r>
              <w:rPr>
                <w:webHidden/>
              </w:rPr>
              <w:t>9</w:t>
            </w:r>
            <w:r>
              <w:rPr>
                <w:webHidden/>
              </w:rPr>
              <w:fldChar w:fldCharType="end"/>
            </w:r>
          </w:hyperlink>
        </w:p>
        <w:p w14:paraId="5EA1556C" w14:textId="2E4C2077" w:rsidR="00CD6F9F" w:rsidRDefault="00CD6F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1562221" w:history="1">
            <w:r w:rsidRPr="00237904">
              <w:rPr>
                <w:rStyle w:val="Hyperlink"/>
              </w:rPr>
              <w:t>3.1.</w:t>
            </w:r>
            <w:r>
              <w:rPr>
                <w:rFonts w:asciiTheme="minorHAnsi" w:eastAsiaTheme="minorEastAsia" w:hAnsiTheme="minorHAnsi" w:cstheme="minorBidi"/>
                <w:kern w:val="2"/>
                <w:szCs w:val="24"/>
                <w:lang w:eastAsia="en-GB" w:bidi="ar-SA"/>
                <w14:ligatures w14:val="standardContextual"/>
              </w:rPr>
              <w:tab/>
            </w:r>
            <w:r w:rsidRPr="00237904">
              <w:rPr>
                <w:rStyle w:val="Hyperlink"/>
              </w:rPr>
              <w:t>Civil nuclear security</w:t>
            </w:r>
            <w:r>
              <w:rPr>
                <w:webHidden/>
              </w:rPr>
              <w:tab/>
            </w:r>
            <w:r>
              <w:rPr>
                <w:webHidden/>
              </w:rPr>
              <w:fldChar w:fldCharType="begin"/>
            </w:r>
            <w:r>
              <w:rPr>
                <w:webHidden/>
              </w:rPr>
              <w:instrText xml:space="preserve"> PAGEREF _Toc191562221 \h </w:instrText>
            </w:r>
            <w:r>
              <w:rPr>
                <w:webHidden/>
              </w:rPr>
            </w:r>
            <w:r>
              <w:rPr>
                <w:webHidden/>
              </w:rPr>
              <w:fldChar w:fldCharType="separate"/>
            </w:r>
            <w:r>
              <w:rPr>
                <w:webHidden/>
              </w:rPr>
              <w:t>10</w:t>
            </w:r>
            <w:r>
              <w:rPr>
                <w:webHidden/>
              </w:rPr>
              <w:fldChar w:fldCharType="end"/>
            </w:r>
          </w:hyperlink>
        </w:p>
        <w:p w14:paraId="6E56F6F2" w14:textId="18D3FADC" w:rsidR="00CD6F9F" w:rsidRDefault="00CD6F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1562222" w:history="1">
            <w:r w:rsidRPr="00237904">
              <w:rPr>
                <w:rStyle w:val="Hyperlink"/>
              </w:rPr>
              <w:t>3.2.</w:t>
            </w:r>
            <w:r>
              <w:rPr>
                <w:rFonts w:asciiTheme="minorHAnsi" w:eastAsiaTheme="minorEastAsia" w:hAnsiTheme="minorHAnsi" w:cstheme="minorBidi"/>
                <w:kern w:val="2"/>
                <w:szCs w:val="24"/>
                <w:lang w:eastAsia="en-GB" w:bidi="ar-SA"/>
                <w14:ligatures w14:val="standardContextual"/>
              </w:rPr>
              <w:tab/>
            </w:r>
            <w:r w:rsidRPr="00237904">
              <w:rPr>
                <w:rStyle w:val="Hyperlink"/>
              </w:rPr>
              <w:t>Engagement with other governmental agencies</w:t>
            </w:r>
            <w:r>
              <w:rPr>
                <w:webHidden/>
              </w:rPr>
              <w:tab/>
            </w:r>
            <w:r>
              <w:rPr>
                <w:webHidden/>
              </w:rPr>
              <w:fldChar w:fldCharType="begin"/>
            </w:r>
            <w:r>
              <w:rPr>
                <w:webHidden/>
              </w:rPr>
              <w:instrText xml:space="preserve"> PAGEREF _Toc191562222 \h </w:instrText>
            </w:r>
            <w:r>
              <w:rPr>
                <w:webHidden/>
              </w:rPr>
            </w:r>
            <w:r>
              <w:rPr>
                <w:webHidden/>
              </w:rPr>
              <w:fldChar w:fldCharType="separate"/>
            </w:r>
            <w:r>
              <w:rPr>
                <w:webHidden/>
              </w:rPr>
              <w:t>10</w:t>
            </w:r>
            <w:r>
              <w:rPr>
                <w:webHidden/>
              </w:rPr>
              <w:fldChar w:fldCharType="end"/>
            </w:r>
          </w:hyperlink>
        </w:p>
        <w:p w14:paraId="194CA351" w14:textId="58984698"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23" w:history="1">
            <w:r w:rsidRPr="00237904">
              <w:rPr>
                <w:rStyle w:val="Hyperlink"/>
              </w:rPr>
              <w:t>4.</w:t>
            </w:r>
            <w:r>
              <w:rPr>
                <w:rFonts w:asciiTheme="minorHAnsi" w:eastAsiaTheme="minorEastAsia" w:hAnsiTheme="minorHAnsi" w:cstheme="minorBidi"/>
                <w:kern w:val="2"/>
                <w:szCs w:val="24"/>
                <w:lang w:eastAsia="en-GB" w:bidi="ar-SA"/>
                <w14:ligatures w14:val="standardContextual"/>
              </w:rPr>
              <w:tab/>
            </w:r>
            <w:r w:rsidRPr="00237904">
              <w:rPr>
                <w:rStyle w:val="Hyperlink"/>
              </w:rPr>
              <w:t>Matters arising from ONR’s work</w:t>
            </w:r>
            <w:r>
              <w:rPr>
                <w:webHidden/>
              </w:rPr>
              <w:tab/>
            </w:r>
            <w:r>
              <w:rPr>
                <w:webHidden/>
              </w:rPr>
              <w:fldChar w:fldCharType="begin"/>
            </w:r>
            <w:r>
              <w:rPr>
                <w:webHidden/>
              </w:rPr>
              <w:instrText xml:space="preserve"> PAGEREF _Toc191562223 \h </w:instrText>
            </w:r>
            <w:r>
              <w:rPr>
                <w:webHidden/>
              </w:rPr>
            </w:r>
            <w:r>
              <w:rPr>
                <w:webHidden/>
              </w:rPr>
              <w:fldChar w:fldCharType="separate"/>
            </w:r>
            <w:r>
              <w:rPr>
                <w:webHidden/>
              </w:rPr>
              <w:t>10</w:t>
            </w:r>
            <w:r>
              <w:rPr>
                <w:webHidden/>
              </w:rPr>
              <w:fldChar w:fldCharType="end"/>
            </w:r>
          </w:hyperlink>
        </w:p>
        <w:p w14:paraId="2C222894" w14:textId="1C5696BB"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24" w:history="1">
            <w:r w:rsidRPr="00237904">
              <w:rPr>
                <w:rStyle w:val="Hyperlink"/>
              </w:rPr>
              <w:t>5.</w:t>
            </w:r>
            <w:r>
              <w:rPr>
                <w:rFonts w:asciiTheme="minorHAnsi" w:eastAsiaTheme="minorEastAsia" w:hAnsiTheme="minorHAnsi" w:cstheme="minorBidi"/>
                <w:kern w:val="2"/>
                <w:szCs w:val="24"/>
                <w:lang w:eastAsia="en-GB" w:bidi="ar-SA"/>
                <w14:ligatures w14:val="standardContextual"/>
              </w:rPr>
              <w:tab/>
            </w:r>
            <w:r w:rsidRPr="00237904">
              <w:rPr>
                <w:rStyle w:val="Hyperlink"/>
              </w:rPr>
              <w:t>Conclusions</w:t>
            </w:r>
            <w:r>
              <w:rPr>
                <w:webHidden/>
              </w:rPr>
              <w:tab/>
            </w:r>
            <w:r>
              <w:rPr>
                <w:webHidden/>
              </w:rPr>
              <w:fldChar w:fldCharType="begin"/>
            </w:r>
            <w:r>
              <w:rPr>
                <w:webHidden/>
              </w:rPr>
              <w:instrText xml:space="preserve"> PAGEREF _Toc191562224 \h </w:instrText>
            </w:r>
            <w:r>
              <w:rPr>
                <w:webHidden/>
              </w:rPr>
            </w:r>
            <w:r>
              <w:rPr>
                <w:webHidden/>
              </w:rPr>
              <w:fldChar w:fldCharType="separate"/>
            </w:r>
            <w:r>
              <w:rPr>
                <w:webHidden/>
              </w:rPr>
              <w:t>10</w:t>
            </w:r>
            <w:r>
              <w:rPr>
                <w:webHidden/>
              </w:rPr>
              <w:fldChar w:fldCharType="end"/>
            </w:r>
          </w:hyperlink>
        </w:p>
        <w:p w14:paraId="357B7A8D" w14:textId="2985C674" w:rsidR="00CD6F9F" w:rsidRDefault="00CD6F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1562225" w:history="1">
            <w:r w:rsidRPr="00237904">
              <w:rPr>
                <w:rStyle w:val="Hyperlink"/>
              </w:rPr>
              <w:t>6.</w:t>
            </w:r>
            <w:r>
              <w:rPr>
                <w:rFonts w:asciiTheme="minorHAnsi" w:eastAsiaTheme="minorEastAsia" w:hAnsiTheme="minorHAnsi" w:cstheme="minorBidi"/>
                <w:kern w:val="2"/>
                <w:szCs w:val="24"/>
                <w:lang w:eastAsia="en-GB" w:bidi="ar-SA"/>
                <w14:ligatures w14:val="standardContextual"/>
              </w:rPr>
              <w:tab/>
            </w:r>
            <w:r w:rsidRPr="00237904">
              <w:rPr>
                <w:rStyle w:val="Hyperlink"/>
              </w:rPr>
              <w:t>Recommendations</w:t>
            </w:r>
            <w:r>
              <w:rPr>
                <w:webHidden/>
              </w:rPr>
              <w:tab/>
            </w:r>
            <w:r>
              <w:rPr>
                <w:webHidden/>
              </w:rPr>
              <w:fldChar w:fldCharType="begin"/>
            </w:r>
            <w:r>
              <w:rPr>
                <w:webHidden/>
              </w:rPr>
              <w:instrText xml:space="preserve"> PAGEREF _Toc191562225 \h </w:instrText>
            </w:r>
            <w:r>
              <w:rPr>
                <w:webHidden/>
              </w:rPr>
            </w:r>
            <w:r>
              <w:rPr>
                <w:webHidden/>
              </w:rPr>
              <w:fldChar w:fldCharType="separate"/>
            </w:r>
            <w:r>
              <w:rPr>
                <w:webHidden/>
              </w:rPr>
              <w:t>10</w:t>
            </w:r>
            <w:r>
              <w:rPr>
                <w:webHidden/>
              </w:rPr>
              <w:fldChar w:fldCharType="end"/>
            </w:r>
          </w:hyperlink>
        </w:p>
        <w:p w14:paraId="5D194352" w14:textId="4E605C83" w:rsidR="00CD6F9F" w:rsidRDefault="00CD6F9F">
          <w:pPr>
            <w:pStyle w:val="TOC1"/>
            <w:rPr>
              <w:rFonts w:asciiTheme="minorHAnsi" w:eastAsiaTheme="minorEastAsia" w:hAnsiTheme="minorHAnsi" w:cstheme="minorBidi"/>
              <w:kern w:val="2"/>
              <w:szCs w:val="24"/>
              <w:lang w:eastAsia="en-GB" w:bidi="ar-SA"/>
              <w14:ligatures w14:val="standardContextual"/>
            </w:rPr>
          </w:pPr>
          <w:hyperlink w:anchor="_Toc191562226" w:history="1">
            <w:r w:rsidRPr="00237904">
              <w:rPr>
                <w:rStyle w:val="Hyperlink"/>
              </w:rPr>
              <w:t>References</w:t>
            </w:r>
            <w:r>
              <w:rPr>
                <w:webHidden/>
              </w:rPr>
              <w:tab/>
            </w:r>
            <w:r>
              <w:rPr>
                <w:webHidden/>
              </w:rPr>
              <w:fldChar w:fldCharType="begin"/>
            </w:r>
            <w:r>
              <w:rPr>
                <w:webHidden/>
              </w:rPr>
              <w:instrText xml:space="preserve"> PAGEREF _Toc191562226 \h </w:instrText>
            </w:r>
            <w:r>
              <w:rPr>
                <w:webHidden/>
              </w:rPr>
            </w:r>
            <w:r>
              <w:rPr>
                <w:webHidden/>
              </w:rPr>
              <w:fldChar w:fldCharType="separate"/>
            </w:r>
            <w:r>
              <w:rPr>
                <w:webHidden/>
              </w:rPr>
              <w:t>12</w:t>
            </w:r>
            <w:r>
              <w:rPr>
                <w:webHidden/>
              </w:rPr>
              <w:fldChar w:fldCharType="end"/>
            </w:r>
          </w:hyperlink>
        </w:p>
        <w:p w14:paraId="65FCBC12" w14:textId="2D38814C" w:rsidR="00F8500A" w:rsidRDefault="00F8500A">
          <w:r>
            <w:rPr>
              <w:b/>
              <w:bCs/>
              <w:noProof/>
            </w:rPr>
            <w:fldChar w:fldCharType="end"/>
          </w:r>
        </w:p>
      </w:sdtContent>
    </w:sdt>
    <w:p w14:paraId="0CAD6143" w14:textId="501E3B65" w:rsidR="00AC2E98" w:rsidRDefault="00AC2E98" w:rsidP="00AC2E98">
      <w:pPr>
        <w:pStyle w:val="Bulletlist1"/>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191562218"/>
      <w:bookmarkStart w:id="5" w:name="_Toc109727647"/>
      <w:r w:rsidRPr="00410423">
        <w:lastRenderedPageBreak/>
        <w:t xml:space="preserve">Permission </w:t>
      </w:r>
      <w:r w:rsidR="00385E75">
        <w:t>r</w:t>
      </w:r>
      <w:r w:rsidR="00385E75" w:rsidRPr="00410423">
        <w:t>equested</w:t>
      </w:r>
      <w:bookmarkEnd w:id="4"/>
    </w:p>
    <w:p w14:paraId="0D44FB4E" w14:textId="6DCE87DB" w:rsidR="00454DAC" w:rsidRPr="00B43912" w:rsidRDefault="00490A23" w:rsidP="00B43912">
      <w:pPr>
        <w:pStyle w:val="NumList1"/>
      </w:pPr>
      <w:r w:rsidRPr="00B43912">
        <w:t xml:space="preserve">EDF Energy Nuclear Generation Limited </w:t>
      </w:r>
      <w:r w:rsidR="00640812" w:rsidRPr="00B43912">
        <w:t>(</w:t>
      </w:r>
      <w:r w:rsidRPr="00B43912">
        <w:t>the licensee</w:t>
      </w:r>
      <w:r w:rsidR="00640812" w:rsidRPr="00B43912">
        <w:t>)</w:t>
      </w:r>
      <w:r w:rsidRPr="00B43912">
        <w:t xml:space="preserve"> </w:t>
      </w:r>
      <w:r w:rsidR="003712F5" w:rsidRPr="00B43912">
        <w:t xml:space="preserve">has requested </w:t>
      </w:r>
      <w:sdt>
        <w:sdtPr>
          <w:id w:val="133918473"/>
          <w:citation/>
        </w:sdtPr>
        <w:sdtEndPr/>
        <w:sdtContent>
          <w:r w:rsidR="00E964B3" w:rsidRPr="00B43912">
            <w:fldChar w:fldCharType="begin"/>
          </w:r>
          <w:r w:rsidR="00E964B3" w:rsidRPr="00B43912">
            <w:instrText xml:space="preserve"> CITATION DNB \l 2057 </w:instrText>
          </w:r>
          <w:r w:rsidR="00E964B3" w:rsidRPr="00B43912">
            <w:fldChar w:fldCharType="separate"/>
          </w:r>
          <w:r w:rsidR="0078642D" w:rsidRPr="0078642D">
            <w:rPr>
              <w:noProof/>
            </w:rPr>
            <w:t>[1]</w:t>
          </w:r>
          <w:r w:rsidR="00E964B3" w:rsidRPr="00B43912">
            <w:fldChar w:fldCharType="end"/>
          </w:r>
        </w:sdtContent>
      </w:sdt>
      <w:r w:rsidR="00E964B3" w:rsidRPr="00B43912">
        <w:t xml:space="preserve"> </w:t>
      </w:r>
      <w:r w:rsidR="003712F5" w:rsidRPr="00B43912">
        <w:t xml:space="preserve">our </w:t>
      </w:r>
      <w:r w:rsidR="00084381" w:rsidRPr="00B43912">
        <w:t xml:space="preserve">approval </w:t>
      </w:r>
      <w:r w:rsidRPr="00B43912">
        <w:t>of</w:t>
      </w:r>
      <w:r w:rsidR="00084381" w:rsidRPr="00B43912">
        <w:t xml:space="preserve"> an amendment to the site emergency plan </w:t>
      </w:r>
      <w:sdt>
        <w:sdtPr>
          <w:id w:val="2024973288"/>
          <w:citation/>
        </w:sdtPr>
        <w:sdtEndPr/>
        <w:sdtContent>
          <w:r w:rsidR="0078642D">
            <w:fldChar w:fldCharType="begin"/>
          </w:r>
          <w:r w:rsidR="0078642D">
            <w:instrText xml:space="preserve"> CITATION DNB2 \l 2057 </w:instrText>
          </w:r>
          <w:r w:rsidR="0078642D">
            <w:fldChar w:fldCharType="separate"/>
          </w:r>
          <w:r w:rsidR="0078642D" w:rsidRPr="0078642D">
            <w:rPr>
              <w:noProof/>
            </w:rPr>
            <w:t>[2]</w:t>
          </w:r>
          <w:r w:rsidR="0078642D">
            <w:fldChar w:fldCharType="end"/>
          </w:r>
        </w:sdtContent>
      </w:sdt>
      <w:r w:rsidR="00084381" w:rsidRPr="00B43912">
        <w:t xml:space="preserve"> for</w:t>
      </w:r>
      <w:r w:rsidRPr="00B43912">
        <w:t xml:space="preserve"> Dungeness B (DNB) nuclear power station</w:t>
      </w:r>
      <w:r w:rsidR="009B7D44" w:rsidRPr="00B43912">
        <w:t>.</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6" w:name="_Toc191562219"/>
      <w:r>
        <w:t>Background</w:t>
      </w:r>
      <w:bookmarkEnd w:id="6"/>
    </w:p>
    <w:p w14:paraId="5969EBA7" w14:textId="69A0BA2C" w:rsidR="00F9182A" w:rsidRDefault="003611D3" w:rsidP="005C629E">
      <w:pPr>
        <w:pStyle w:val="NumList1"/>
      </w:pPr>
      <w:r>
        <w:t xml:space="preserve">The DNB site emergency </w:t>
      </w:r>
      <w:r w:rsidR="00360A60">
        <w:t>plan is an approved document under LC 11(2), mean</w:t>
      </w:r>
      <w:r w:rsidR="00F61918">
        <w:t>ing</w:t>
      </w:r>
      <w:r w:rsidR="00360A60">
        <w:t xml:space="preserve"> that the licensee cannot </w:t>
      </w:r>
      <w:r w:rsidR="005B5E3E">
        <w:t>alter or amend</w:t>
      </w:r>
      <w:r w:rsidR="009047FC">
        <w:t xml:space="preserve"> it without our approval under LC 11(3)</w:t>
      </w:r>
      <w:r w:rsidR="00F9182A">
        <w:t>.</w:t>
      </w:r>
    </w:p>
    <w:p w14:paraId="374CA379" w14:textId="05262A64" w:rsidR="002E185A" w:rsidRDefault="006C2772" w:rsidP="005C629E">
      <w:pPr>
        <w:pStyle w:val="NumList1"/>
      </w:pPr>
      <w:r>
        <w:t>R</w:t>
      </w:r>
      <w:r w:rsidR="009B2723" w:rsidRPr="009B2723">
        <w:t>evision 017</w:t>
      </w:r>
      <w:r>
        <w:t xml:space="preserve"> </w:t>
      </w:r>
      <w:r w:rsidR="00605E7B">
        <w:t>of the plan was</w:t>
      </w:r>
      <w:r w:rsidR="009B2723">
        <w:t xml:space="preserve"> implemented in January 2021</w:t>
      </w:r>
      <w:r w:rsidR="004701D4">
        <w:t xml:space="preserve"> and reflected </w:t>
      </w:r>
      <w:r w:rsidR="002831F2">
        <w:t>the change in the potential consequences of an accident or emergency</w:t>
      </w:r>
      <w:r w:rsidR="00605E7B">
        <w:t xml:space="preserve"> at DNB</w:t>
      </w:r>
      <w:r w:rsidR="002831F2">
        <w:t xml:space="preserve"> associated with the end of power generation.</w:t>
      </w:r>
    </w:p>
    <w:p w14:paraId="74FF2BEF" w14:textId="57395F9F" w:rsidR="00C42E8F" w:rsidRDefault="00AA2BC4" w:rsidP="00F87158">
      <w:pPr>
        <w:pStyle w:val="NumList1"/>
      </w:pPr>
      <w:r>
        <w:t>The licensee has</w:t>
      </w:r>
      <w:r w:rsidR="00B42A6E">
        <w:t xml:space="preserve"> now</w:t>
      </w:r>
      <w:r>
        <w:t xml:space="preserve"> started t</w:t>
      </w:r>
      <w:r w:rsidR="00D35070">
        <w:t>he process of</w:t>
      </w:r>
      <w:r>
        <w:t xml:space="preserve"> </w:t>
      </w:r>
      <w:r w:rsidR="003C7520">
        <w:t>defueling</w:t>
      </w:r>
      <w:r>
        <w:t xml:space="preserve"> </w:t>
      </w:r>
      <w:r w:rsidR="00E4048A">
        <w:t>the shutdown reactors</w:t>
      </w:r>
      <w:r w:rsidR="00F87158">
        <w:t>, which</w:t>
      </w:r>
      <w:r w:rsidR="00EE2BC1">
        <w:t xml:space="preserve"> meets the criteria of a ‘material change’</w:t>
      </w:r>
      <w:r w:rsidR="00E9476B">
        <w:t xml:space="preserve"> in the work with ionising radiation under the Ra</w:t>
      </w:r>
      <w:r w:rsidR="009004D2">
        <w:t>diation (Emergency Preparedness and Public Information) Regulations 2019 (RE</w:t>
      </w:r>
      <w:r w:rsidR="00A15DA0">
        <w:t>PPIR19).</w:t>
      </w:r>
    </w:p>
    <w:p w14:paraId="7B7D146F" w14:textId="3EC2EBCF" w:rsidR="0057016C" w:rsidRDefault="004A607B" w:rsidP="00AC2E98">
      <w:pPr>
        <w:pStyle w:val="NumList1"/>
      </w:pPr>
      <w:r>
        <w:t xml:space="preserve">In accordance with REPPIR19, the licensee has revised the </w:t>
      </w:r>
      <w:r w:rsidR="006E612A">
        <w:t>hazard evaluation and consequence report for DNB. The</w:t>
      </w:r>
      <w:r w:rsidR="00161B91">
        <w:t>ir</w:t>
      </w:r>
      <w:r w:rsidR="006E612A">
        <w:t xml:space="preserve"> assessment identifies </w:t>
      </w:r>
      <w:r w:rsidR="004F5D0E">
        <w:t>a reduction</w:t>
      </w:r>
      <w:r w:rsidR="003C38A1">
        <w:t xml:space="preserve"> in hazard</w:t>
      </w:r>
      <w:r w:rsidR="004F5D0E">
        <w:t>, but shows that there is s</w:t>
      </w:r>
      <w:r w:rsidR="00052CE4">
        <w:t>till the potential for a radiation emergency to occur and that</w:t>
      </w:r>
      <w:r w:rsidR="009C55CB">
        <w:t xml:space="preserve"> both</w:t>
      </w:r>
      <w:r w:rsidR="00052CE4">
        <w:t xml:space="preserve"> an </w:t>
      </w:r>
      <w:r w:rsidR="00DA260E">
        <w:t xml:space="preserve">operator’s emergency plan (Regulation </w:t>
      </w:r>
      <w:r w:rsidR="00F0116B">
        <w:t xml:space="preserve">10) and a local authority’s emergency plan (Regulation 11) </w:t>
      </w:r>
      <w:r w:rsidR="009C55CB">
        <w:t>are still required.</w:t>
      </w:r>
    </w:p>
    <w:p w14:paraId="36D45986" w14:textId="14C6E05D" w:rsidR="00BF315F" w:rsidRDefault="00F45969" w:rsidP="00AC2E98">
      <w:pPr>
        <w:pStyle w:val="NumList1"/>
      </w:pPr>
      <w:r>
        <w:t xml:space="preserve">Based on the licensee’s </w:t>
      </w:r>
      <w:r w:rsidR="00FE4EA2">
        <w:t>assessment of the minimum technical distance for off-site urgent protective action</w:t>
      </w:r>
      <w:r w:rsidR="00FE6A23">
        <w:t xml:space="preserve"> and advice from the </w:t>
      </w:r>
      <w:r w:rsidR="008665CB" w:rsidRPr="008665CB">
        <w:t>United Kingdom Health Security Agency</w:t>
      </w:r>
      <w:r w:rsidR="00247332">
        <w:t>,</w:t>
      </w:r>
      <w:r w:rsidR="00FE6A23">
        <w:t xml:space="preserve"> the local authority</w:t>
      </w:r>
      <w:r w:rsidR="008665CB">
        <w:t xml:space="preserve"> (</w:t>
      </w:r>
      <w:r w:rsidR="009465DB" w:rsidRPr="009465DB">
        <w:t>Kent County Council</w:t>
      </w:r>
      <w:r w:rsidR="008665CB">
        <w:t>) has redetermined the</w:t>
      </w:r>
      <w:r w:rsidR="001867C4">
        <w:t xml:space="preserve"> off-site</w:t>
      </w:r>
      <w:r w:rsidR="008665CB">
        <w:t xml:space="preserve"> </w:t>
      </w:r>
      <w:r w:rsidR="00C63DC1">
        <w:t>detailed emergency planning zone (DEPZ) for DNB</w:t>
      </w:r>
      <w:r w:rsidR="00197C0F">
        <w:t>.</w:t>
      </w:r>
    </w:p>
    <w:p w14:paraId="03AE1CEA" w14:textId="533D91AA" w:rsidR="00DE64AB" w:rsidRDefault="006F7B9D" w:rsidP="00EE5A27">
      <w:pPr>
        <w:pStyle w:val="NumList1"/>
      </w:pPr>
      <w:r>
        <w:t xml:space="preserve">The </w:t>
      </w:r>
      <w:r w:rsidR="00C13885">
        <w:t>emergency plan contains a copy of the DEPZ for reference</w:t>
      </w:r>
      <w:r w:rsidR="001867C4">
        <w:t xml:space="preserve"> purposes</w:t>
      </w:r>
      <w:r w:rsidR="00AC178C">
        <w:t xml:space="preserve"> and a</w:t>
      </w:r>
      <w:r w:rsidR="00106F12">
        <w:t>s a result, the licensee has amended the plan</w:t>
      </w:r>
      <w:r w:rsidR="0060596B">
        <w:t>. The important changes to the plan comprise of</w:t>
      </w:r>
      <w:r w:rsidR="001856CB">
        <w:t>:</w:t>
      </w:r>
    </w:p>
    <w:p w14:paraId="531B4639" w14:textId="0C5096AC" w:rsidR="001856CB" w:rsidRDefault="004F67A1" w:rsidP="004F67A1">
      <w:pPr>
        <w:pStyle w:val="Bulletlist1"/>
      </w:pPr>
      <w:r>
        <w:t>a</w:t>
      </w:r>
      <w:r w:rsidR="001856CB">
        <w:t xml:space="preserve">pplication of the generic </w:t>
      </w:r>
      <w:r w:rsidR="0055650F">
        <w:t>defueling emergency plan template;</w:t>
      </w:r>
    </w:p>
    <w:p w14:paraId="48E5F820" w14:textId="27ECC9C6" w:rsidR="0055650F" w:rsidRPr="00EE5A27" w:rsidRDefault="003138AF" w:rsidP="004F67A1">
      <w:pPr>
        <w:pStyle w:val="Bulletlist1"/>
      </w:pPr>
      <w:r>
        <w:t>transfer</w:t>
      </w:r>
      <w:r w:rsidR="003A386D" w:rsidRPr="003A386D">
        <w:t xml:space="preserve"> of</w:t>
      </w:r>
      <w:r w:rsidR="00A771ED">
        <w:t xml:space="preserve"> </w:t>
      </w:r>
      <w:r w:rsidR="00455FD1">
        <w:t>the</w:t>
      </w:r>
      <w:r w:rsidR="003A386D" w:rsidRPr="003A386D">
        <w:t xml:space="preserve"> DEPZ </w:t>
      </w:r>
      <w:r w:rsidR="00455FD1">
        <w:t xml:space="preserve">map </w:t>
      </w:r>
      <w:r w:rsidR="003A386D" w:rsidRPr="003A386D">
        <w:t xml:space="preserve">from </w:t>
      </w:r>
      <w:r>
        <w:t>the</w:t>
      </w:r>
      <w:r w:rsidR="00F34374">
        <w:t xml:space="preserve"> emergency plan to the</w:t>
      </w:r>
      <w:r w:rsidR="003A386D" w:rsidRPr="003A386D">
        <w:t xml:space="preserve"> emergency handbook</w:t>
      </w:r>
      <w:r w:rsidR="004F67A1">
        <w:t>; and</w:t>
      </w:r>
    </w:p>
    <w:p w14:paraId="0F0BF526" w14:textId="1E2B43D0" w:rsidR="00197C0F" w:rsidRPr="00C347C6" w:rsidRDefault="004F67A1" w:rsidP="00F143FF">
      <w:pPr>
        <w:pStyle w:val="Bulletlist1"/>
      </w:pPr>
      <w:r>
        <w:t>m</w:t>
      </w:r>
      <w:r w:rsidRPr="004F67A1">
        <w:t>inor administrative changes and updates.</w:t>
      </w:r>
    </w:p>
    <w:p w14:paraId="413FAFDF" w14:textId="77777777" w:rsidR="00B37C33" w:rsidRPr="00C347C6"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7" w:name="_Toc191562220"/>
      <w:r>
        <w:lastRenderedPageBreak/>
        <w:t>Assessment and inspection work carried out by ONR in consideration of this request</w:t>
      </w:r>
      <w:bookmarkEnd w:id="7"/>
    </w:p>
    <w:p w14:paraId="4C8DAA88" w14:textId="76EA00AB" w:rsidR="00B62F7D" w:rsidRDefault="00084E5D" w:rsidP="0095596B">
      <w:pPr>
        <w:pStyle w:val="NumList1"/>
      </w:pPr>
      <w:r>
        <w:t>In accordance with the regulatory permissioning plan (</w:t>
      </w:r>
      <w:r w:rsidR="00354CB0" w:rsidRPr="00354CB0">
        <w:t>PR-02029</w:t>
      </w:r>
      <w:r w:rsidR="00354CB0">
        <w:t>), consideration of the licensee’s request to approve the DNB emergency plan has been limited to</w:t>
      </w:r>
      <w:r w:rsidR="0095596B">
        <w:t>:</w:t>
      </w:r>
    </w:p>
    <w:p w14:paraId="66C761FF" w14:textId="77777777" w:rsidR="007D405D" w:rsidRDefault="007D405D" w:rsidP="0095596B">
      <w:pPr>
        <w:pStyle w:val="Bulletlist1"/>
      </w:pPr>
      <w:r>
        <w:t>confirming that the DNB emergency plan is consistent with the generic emergency plan for a defueling station; and</w:t>
      </w:r>
    </w:p>
    <w:p w14:paraId="56A51124" w14:textId="2659F4FD" w:rsidR="000F617C" w:rsidRDefault="007D405D" w:rsidP="0095596B">
      <w:pPr>
        <w:pStyle w:val="Bulletlist1"/>
      </w:pPr>
      <w:r>
        <w:t>confirming that the detailed emergency planning zone is contained in DNB's emergency handbook and is consistent with that determined by the local authority.</w:t>
      </w:r>
    </w:p>
    <w:p w14:paraId="72C4871E" w14:textId="68B53BD5" w:rsidR="005D6C76" w:rsidRDefault="00122792" w:rsidP="00525BAC">
      <w:pPr>
        <w:pStyle w:val="NumList1"/>
      </w:pPr>
      <w:r>
        <w:t xml:space="preserve">DNB’s emergency response arrangements are collectively defined </w:t>
      </w:r>
      <w:r w:rsidR="00CE41D1">
        <w:t>in the site emergency plan and the site emergency handbook.</w:t>
      </w:r>
      <w:r w:rsidR="00D13029">
        <w:t xml:space="preserve"> </w:t>
      </w:r>
      <w:r w:rsidR="00E813A9">
        <w:t xml:space="preserve">The emergency plan describes the basic principles of </w:t>
      </w:r>
      <w:r w:rsidR="00C07510">
        <w:t>the arrangements for dealing with an</w:t>
      </w:r>
      <w:r w:rsidR="00F86BDC">
        <w:t>y accident or emergency arising on the site</w:t>
      </w:r>
      <w:r w:rsidR="00525BAC">
        <w:t xml:space="preserve"> and t</w:t>
      </w:r>
      <w:r w:rsidR="00B223AB">
        <w:t>he handbook details t</w:t>
      </w:r>
      <w:r w:rsidR="0027192B">
        <w:t>he</w:t>
      </w:r>
      <w:r w:rsidR="003E21C8">
        <w:t xml:space="preserve"> procedures, equipment and personnel </w:t>
      </w:r>
      <w:r w:rsidR="0027192B">
        <w:t>necessary to implement the emergency response.</w:t>
      </w:r>
    </w:p>
    <w:p w14:paraId="4A8E30FE" w14:textId="4CEEF3AD" w:rsidR="00184C10" w:rsidRDefault="00A91C47" w:rsidP="00BD0116">
      <w:pPr>
        <w:pStyle w:val="NumList1"/>
      </w:pPr>
      <w:r w:rsidRPr="00F03F83">
        <w:t>Th</w:t>
      </w:r>
      <w:r w:rsidR="00DE4711" w:rsidRPr="00F03F83">
        <w:t>e</w:t>
      </w:r>
      <w:r w:rsidR="00624A82" w:rsidRPr="00F03F83">
        <w:t xml:space="preserve"> licensee use</w:t>
      </w:r>
      <w:r w:rsidR="00E525C4">
        <w:t>s</w:t>
      </w:r>
      <w:r w:rsidR="00624A82" w:rsidRPr="00F03F83">
        <w:t xml:space="preserve"> a generic model to produce the </w:t>
      </w:r>
      <w:r w:rsidR="00635FC9" w:rsidRPr="00F03F83">
        <w:t>emergency plans and handbooks for the fleet of reactors</w:t>
      </w:r>
      <w:r w:rsidR="00A7300B" w:rsidRPr="00F03F83">
        <w:t>.</w:t>
      </w:r>
      <w:r w:rsidR="001A1E20" w:rsidRPr="00F03F83">
        <w:t xml:space="preserve"> We</w:t>
      </w:r>
      <w:r w:rsidR="00EF3CA0">
        <w:t xml:space="preserve"> examined the </w:t>
      </w:r>
      <w:r w:rsidR="002F52F6">
        <w:t xml:space="preserve">generic </w:t>
      </w:r>
      <w:r w:rsidR="00113CA2" w:rsidRPr="00113CA2">
        <w:t>emergency plan for a defueling site</w:t>
      </w:r>
      <w:r w:rsidR="00113CA2">
        <w:t xml:space="preserve"> when if was first introduced and were satisfied </w:t>
      </w:r>
      <w:r w:rsidR="00431D8F">
        <w:t>that the changes from an operating reactor were appropriate.</w:t>
      </w:r>
      <w:r w:rsidR="00BD0116">
        <w:t xml:space="preserve"> We are content that the revised plan for DNB is </w:t>
      </w:r>
      <w:r w:rsidR="00084BF0" w:rsidRPr="00F03F83">
        <w:t>consistent with the generic plan for a defueling site</w:t>
      </w:r>
      <w:r w:rsidR="00D32B9A" w:rsidRPr="00F03F83">
        <w:t xml:space="preserve"> and </w:t>
      </w:r>
      <w:r w:rsidR="00F03F83" w:rsidRPr="00F03F83">
        <w:t>contains the appropriate level of information.</w:t>
      </w:r>
    </w:p>
    <w:p w14:paraId="649B4E00" w14:textId="36DCF273" w:rsidR="00E24B73" w:rsidRDefault="009444CA" w:rsidP="00E24B73">
      <w:pPr>
        <w:pStyle w:val="NumList1"/>
      </w:pPr>
      <w:r>
        <w:t>Typically</w:t>
      </w:r>
      <w:r w:rsidR="00E24B73" w:rsidRPr="00E24B73">
        <w:t xml:space="preserve">, </w:t>
      </w:r>
      <w:r w:rsidR="00E24B73">
        <w:t xml:space="preserve">the licensee’s emergency plan has contained a copy of the </w:t>
      </w:r>
      <w:r w:rsidR="00CF2F36" w:rsidRPr="00CF2F36">
        <w:t>DEPZ</w:t>
      </w:r>
      <w:r w:rsidR="00CF2F36">
        <w:t>,</w:t>
      </w:r>
      <w:r w:rsidR="00CF2F36" w:rsidRPr="00CF2F36">
        <w:t xml:space="preserve"> a defined zone around the site determined by the local authority, where it is proportionate to pre-define protective actions which would be implemented without delay (e.g. within a few hours) to mitigate the most likely consequences of a radiation emergency.</w:t>
      </w:r>
    </w:p>
    <w:p w14:paraId="00CF7A48" w14:textId="150CD5A2" w:rsidR="00871D4B" w:rsidRPr="00871D4B" w:rsidRDefault="00671569" w:rsidP="00871D4B">
      <w:pPr>
        <w:pStyle w:val="NumList1"/>
      </w:pPr>
      <w:r>
        <w:t>A</w:t>
      </w:r>
      <w:r w:rsidR="007E15F3">
        <w:t xml:space="preserve">s stations stop generating and </w:t>
      </w:r>
      <w:r w:rsidR="0048712B">
        <w:t>begin defueling and decommissioning</w:t>
      </w:r>
      <w:r>
        <w:t xml:space="preserve"> </w:t>
      </w:r>
      <w:r w:rsidR="00871D4B">
        <w:t xml:space="preserve">activities, </w:t>
      </w:r>
      <w:r>
        <w:t xml:space="preserve">changes </w:t>
      </w:r>
      <w:r w:rsidR="00C2620E">
        <w:t xml:space="preserve">to the DEPZ become more frequent than for generating stations, </w:t>
      </w:r>
      <w:r w:rsidR="00F06EFB">
        <w:t>as the</w:t>
      </w:r>
      <w:r w:rsidR="00871D4B">
        <w:t xml:space="preserve"> off-site</w:t>
      </w:r>
      <w:r w:rsidR="00F06EFB">
        <w:t xml:space="preserve"> risk incrementally reduces.</w:t>
      </w:r>
      <w:r w:rsidR="00871D4B">
        <w:t xml:space="preserve"> </w:t>
      </w:r>
      <w:r w:rsidR="00871D4B" w:rsidRPr="00871D4B">
        <w:t xml:space="preserve">In order to reduce the administrative burden associated with making changes to the approved arrangements, the licensee has proposed </w:t>
      </w:r>
      <w:r w:rsidR="00475993">
        <w:t>removing</w:t>
      </w:r>
      <w:r w:rsidR="00871D4B" w:rsidRPr="00871D4B">
        <w:t xml:space="preserve"> </w:t>
      </w:r>
      <w:r w:rsidR="00475993">
        <w:t>the DEPZ map from the emergency plan and incorporating it into the emergency handbook.</w:t>
      </w:r>
    </w:p>
    <w:p w14:paraId="4F0C6CE1" w14:textId="78A0F5B6" w:rsidR="00B46673" w:rsidRPr="00B46673" w:rsidRDefault="00B46673" w:rsidP="00B46673">
      <w:pPr>
        <w:pStyle w:val="NumList1"/>
      </w:pPr>
      <w:r>
        <w:t xml:space="preserve">We are content that </w:t>
      </w:r>
      <w:r w:rsidRPr="00B46673">
        <w:t>moving the detailed emergency planning zone map from the emergency plan into the emergency handbook will not adversely affect the licensee’s capability to respond to an accident or emergency at DNB</w:t>
      </w:r>
      <w:r>
        <w:t>, and will continue to meet the expectations of REPPIR 19.</w:t>
      </w:r>
    </w:p>
    <w:p w14:paraId="4972B66C" w14:textId="18BD8C43" w:rsidR="002E097E" w:rsidRPr="002C5B67" w:rsidRDefault="00327540" w:rsidP="002C5B67">
      <w:pPr>
        <w:pStyle w:val="NumList1"/>
      </w:pPr>
      <w:r w:rsidRPr="002C5B67">
        <w:lastRenderedPageBreak/>
        <w:t xml:space="preserve">The licensee has provided evidence </w:t>
      </w:r>
      <w:sdt>
        <w:sdtPr>
          <w:id w:val="-334767276"/>
          <w:citation/>
        </w:sdtPr>
        <w:sdtEndPr/>
        <w:sdtContent>
          <w:r w:rsidR="000B56F6">
            <w:fldChar w:fldCharType="begin"/>
          </w:r>
          <w:r w:rsidR="000B56F6">
            <w:instrText xml:space="preserve"> CITATION DNB1 \l 2057 </w:instrText>
          </w:r>
          <w:r w:rsidR="000B56F6">
            <w:fldChar w:fldCharType="separate"/>
          </w:r>
          <w:r w:rsidR="0078642D" w:rsidRPr="0078642D">
            <w:rPr>
              <w:noProof/>
            </w:rPr>
            <w:t>[3]</w:t>
          </w:r>
          <w:r w:rsidR="000B56F6">
            <w:fldChar w:fldCharType="end"/>
          </w:r>
        </w:sdtContent>
      </w:sdt>
      <w:r w:rsidRPr="002C5B67">
        <w:t xml:space="preserve"> to demonstrate that the revised DEPZ has been </w:t>
      </w:r>
      <w:r w:rsidR="00170038" w:rsidRPr="002C5B67">
        <w:t>included in to section 8 of the emergency handbook, which covers notifications, warnings and protective actions.</w:t>
      </w:r>
      <w:r w:rsidR="002C5B67" w:rsidRPr="002C5B67">
        <w:t xml:space="preserve"> </w:t>
      </w:r>
      <w:r w:rsidR="002E097E" w:rsidRPr="002C5B67">
        <w:t xml:space="preserve">We have confirmed that the </w:t>
      </w:r>
      <w:r w:rsidR="00554438" w:rsidRPr="002C5B67">
        <w:t xml:space="preserve">geographical area of the DEPZ in the licensee’s arrangements is consistent with </w:t>
      </w:r>
      <w:r w:rsidR="00130DB8" w:rsidRPr="002C5B67">
        <w:t>the DEPZ determined by the local authority.</w:t>
      </w:r>
    </w:p>
    <w:p w14:paraId="5326EB54" w14:textId="04D5AAEC" w:rsidR="002B5DC9" w:rsidRPr="002C5B67" w:rsidRDefault="00F024A6" w:rsidP="002C5B67">
      <w:pPr>
        <w:pStyle w:val="Heading2"/>
      </w:pPr>
      <w:bookmarkStart w:id="8" w:name="_Toc191562221"/>
      <w:r w:rsidRPr="002C5B67">
        <w:t>Civil nuclear security</w:t>
      </w:r>
      <w:bookmarkEnd w:id="8"/>
    </w:p>
    <w:p w14:paraId="7C5BA70C" w14:textId="2EA0CB6B" w:rsidR="00F024A6" w:rsidRPr="002C5B67" w:rsidRDefault="00262630" w:rsidP="00842DE0">
      <w:pPr>
        <w:pStyle w:val="NumList1"/>
      </w:pPr>
      <w:r>
        <w:t xml:space="preserve">Our </w:t>
      </w:r>
      <w:r w:rsidR="00F024A6" w:rsidRPr="002C5B67">
        <w:t>security inspector</w:t>
      </w:r>
      <w:r w:rsidR="0016134A">
        <w:t xml:space="preserve"> for DNB</w:t>
      </w:r>
      <w:r w:rsidR="00F024A6" w:rsidRPr="002C5B67">
        <w:t xml:space="preserve"> was consulted on the proposed changes </w:t>
      </w:r>
      <w:r w:rsidR="00331A5A" w:rsidRPr="002C5B67">
        <w:t>to</w:t>
      </w:r>
      <w:r w:rsidR="00B47FB7" w:rsidRPr="002C5B67">
        <w:t xml:space="preserve"> the</w:t>
      </w:r>
      <w:r w:rsidR="00331A5A" w:rsidRPr="002C5B67">
        <w:t xml:space="preserve"> DNB emergency plan</w:t>
      </w:r>
      <w:r w:rsidR="003E752B" w:rsidRPr="002C5B67">
        <w:t xml:space="preserve"> and</w:t>
      </w:r>
      <w:r w:rsidR="00B47FB7" w:rsidRPr="002C5B67">
        <w:t xml:space="preserve"> they</w:t>
      </w:r>
      <w:r w:rsidR="00826D64" w:rsidRPr="002C5B67">
        <w:t xml:space="preserve"> confirmed </w:t>
      </w:r>
      <w:sdt>
        <w:sdtPr>
          <w:id w:val="-1501040899"/>
          <w:citation/>
        </w:sdtPr>
        <w:sdtEndPr/>
        <w:sdtContent>
          <w:r w:rsidR="00D12857">
            <w:fldChar w:fldCharType="begin"/>
          </w:r>
          <w:r w:rsidR="00D12857">
            <w:instrText xml:space="preserve"> CITATION ONR \l 2057 </w:instrText>
          </w:r>
          <w:r w:rsidR="00D12857">
            <w:fldChar w:fldCharType="separate"/>
          </w:r>
          <w:r w:rsidR="0078642D" w:rsidRPr="0078642D">
            <w:rPr>
              <w:noProof/>
            </w:rPr>
            <w:t>[4]</w:t>
          </w:r>
          <w:r w:rsidR="00D12857">
            <w:fldChar w:fldCharType="end"/>
          </w:r>
        </w:sdtContent>
      </w:sdt>
      <w:r w:rsidR="00826D64" w:rsidRPr="002C5B67">
        <w:t xml:space="preserve"> that </w:t>
      </w:r>
      <w:r w:rsidR="00D5618F" w:rsidRPr="002C5B67">
        <w:t>they had no objection</w:t>
      </w:r>
      <w:r w:rsidR="003E752B" w:rsidRPr="002C5B67">
        <w:t>s</w:t>
      </w:r>
      <w:r w:rsidR="00D5618F" w:rsidRPr="002C5B67">
        <w:t>.</w:t>
      </w:r>
    </w:p>
    <w:p w14:paraId="68E7FC4C" w14:textId="7B5DC680" w:rsidR="003E752B" w:rsidRDefault="003E752B" w:rsidP="00385EAF">
      <w:pPr>
        <w:pStyle w:val="Heading2"/>
      </w:pPr>
      <w:bookmarkStart w:id="9" w:name="_Toc191562222"/>
      <w:r>
        <w:t>Engagement with other governmental agencies</w:t>
      </w:r>
      <w:bookmarkEnd w:id="9"/>
    </w:p>
    <w:p w14:paraId="0C44B0B1" w14:textId="2107D57A" w:rsidR="003E752B" w:rsidRPr="00385EAF" w:rsidRDefault="003E752B" w:rsidP="00842DE0">
      <w:pPr>
        <w:pStyle w:val="NumList1"/>
      </w:pPr>
      <w:r w:rsidRPr="00385EAF">
        <w:t xml:space="preserve">We consulted the Environment Agency </w:t>
      </w:r>
      <w:r w:rsidR="00B47FB7" w:rsidRPr="00385EAF">
        <w:t>on the proposed changes to the DNB emergency plan</w:t>
      </w:r>
      <w:r w:rsidR="00F14524" w:rsidRPr="00385EAF">
        <w:t xml:space="preserve"> and they confirmed </w:t>
      </w:r>
      <w:sdt>
        <w:sdtPr>
          <w:id w:val="-511528905"/>
          <w:citation/>
        </w:sdtPr>
        <w:sdtEndPr/>
        <w:sdtContent>
          <w:r w:rsidR="00BE6693" w:rsidRPr="00385EAF">
            <w:fldChar w:fldCharType="begin"/>
          </w:r>
          <w:r w:rsidR="00BE6693" w:rsidRPr="00385EAF">
            <w:instrText xml:space="preserve"> CITATION Env \l 2057 </w:instrText>
          </w:r>
          <w:r w:rsidR="00BE6693" w:rsidRPr="00385EAF">
            <w:fldChar w:fldCharType="separate"/>
          </w:r>
          <w:r w:rsidR="0078642D" w:rsidRPr="0078642D">
            <w:rPr>
              <w:noProof/>
            </w:rPr>
            <w:t>[5]</w:t>
          </w:r>
          <w:r w:rsidR="00BE6693" w:rsidRPr="00385EAF">
            <w:fldChar w:fldCharType="end"/>
          </w:r>
        </w:sdtContent>
      </w:sdt>
      <w:r w:rsidR="00F14524" w:rsidRPr="00385EAF">
        <w:t xml:space="preserve"> that they had no ob</w:t>
      </w:r>
      <w:r w:rsidR="00B53FCA" w:rsidRPr="00385EAF">
        <w:t>jections.</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10" w:name="_Toc191562223"/>
      <w:r>
        <w:t xml:space="preserve">Matters </w:t>
      </w:r>
      <w:r w:rsidR="00385E75">
        <w:t xml:space="preserve">arising </w:t>
      </w:r>
      <w:r>
        <w:t>from ONR</w:t>
      </w:r>
      <w:r w:rsidR="00385E75">
        <w:t>’</w:t>
      </w:r>
      <w:r>
        <w:t xml:space="preserve">s </w:t>
      </w:r>
      <w:r w:rsidR="00385E75">
        <w:t>work</w:t>
      </w:r>
      <w:bookmarkEnd w:id="10"/>
    </w:p>
    <w:p w14:paraId="4797C13B" w14:textId="4F3451F7" w:rsidR="0038766B" w:rsidRDefault="0038766B" w:rsidP="00AC2E98">
      <w:pPr>
        <w:pStyle w:val="NumList1"/>
      </w:pPr>
      <w:r w:rsidRPr="0038766B">
        <w:t>The</w:t>
      </w:r>
      <w:r w:rsidR="00D44106">
        <w:t xml:space="preserve">re </w:t>
      </w:r>
      <w:r w:rsidR="009E2049">
        <w:t>are no outstanding matters arising from our assessment and inspection activities.</w:t>
      </w:r>
    </w:p>
    <w:p w14:paraId="2FA9C837" w14:textId="3A25005A" w:rsidR="000F617C" w:rsidRPr="00777BCE" w:rsidRDefault="000F617C" w:rsidP="00D44106">
      <w:pPr>
        <w:pStyle w:val="Bulletlist2"/>
        <w:numPr>
          <w:ilvl w:val="0"/>
          <w:numId w:val="0"/>
        </w:numPr>
      </w:pPr>
    </w:p>
    <w:p w14:paraId="669047B6" w14:textId="77777777" w:rsidR="00777BCE" w:rsidRPr="002C3639" w:rsidRDefault="00777BCE" w:rsidP="00410423">
      <w:pPr>
        <w:pStyle w:val="Heading1"/>
      </w:pPr>
      <w:bookmarkStart w:id="11" w:name="_Toc191562224"/>
      <w:r w:rsidRPr="002C3639">
        <w:t>Conclusions</w:t>
      </w:r>
      <w:bookmarkEnd w:id="11"/>
    </w:p>
    <w:p w14:paraId="69609F69" w14:textId="1680676A" w:rsidR="0038766B" w:rsidRPr="002C3639" w:rsidRDefault="0038766B" w:rsidP="002C3639">
      <w:pPr>
        <w:pStyle w:val="NumList1"/>
      </w:pPr>
      <w:r w:rsidRPr="002C3639">
        <w:t xml:space="preserve">Based on </w:t>
      </w:r>
      <w:r w:rsidR="0043428E">
        <w:t xml:space="preserve">our assessment of </w:t>
      </w:r>
      <w:r w:rsidRPr="002C3639">
        <w:t xml:space="preserve">the </w:t>
      </w:r>
      <w:r w:rsidR="00B53FCA" w:rsidRPr="002C3639">
        <w:t>evidence sampled</w:t>
      </w:r>
      <w:r w:rsidR="00092006" w:rsidRPr="002C3639">
        <w:t>, we are satisfied that:</w:t>
      </w:r>
    </w:p>
    <w:p w14:paraId="7BAB65ED" w14:textId="77777777" w:rsidR="0063731B" w:rsidRPr="002C3639" w:rsidRDefault="00F6466A" w:rsidP="002C3639">
      <w:pPr>
        <w:pStyle w:val="Bulletlist1"/>
      </w:pPr>
      <w:r w:rsidRPr="002C3639">
        <w:t>the DNB emergency plan is consistent with the generic emergency plan for a defueling station;</w:t>
      </w:r>
    </w:p>
    <w:p w14:paraId="086C1F07" w14:textId="715EF6EE" w:rsidR="00F6466A" w:rsidRPr="002C3639" w:rsidRDefault="00F6466A" w:rsidP="002C3639">
      <w:pPr>
        <w:pStyle w:val="Bulletlist1"/>
      </w:pPr>
      <w:r w:rsidRPr="002C3639">
        <w:t>the detailed emergency planning zone in DNB's emergency handbook is consistent with th</w:t>
      </w:r>
      <w:r w:rsidR="00AB6050" w:rsidRPr="002C3639">
        <w:t>e area</w:t>
      </w:r>
      <w:r w:rsidRPr="002C3639">
        <w:t xml:space="preserve"> determined by the local authority</w:t>
      </w:r>
      <w:r w:rsidR="00AB6050" w:rsidRPr="002C3639">
        <w:t>; and</w:t>
      </w:r>
    </w:p>
    <w:p w14:paraId="7EEDF2AD" w14:textId="71456442" w:rsidR="00092006" w:rsidRPr="002C3639" w:rsidRDefault="00184065" w:rsidP="002C3639">
      <w:pPr>
        <w:pStyle w:val="Bulletlist1"/>
      </w:pPr>
      <w:r w:rsidRPr="002C3639">
        <w:t xml:space="preserve">moving the detailed emergency planning zone map </w:t>
      </w:r>
      <w:r w:rsidR="007D220E" w:rsidRPr="002C3639">
        <w:t>from the emergency plan into the emergency handbook</w:t>
      </w:r>
      <w:r w:rsidR="00756B0B" w:rsidRPr="002C3639">
        <w:t xml:space="preserve"> will not adversely affect </w:t>
      </w:r>
      <w:r w:rsidR="00750CFC" w:rsidRPr="002C3639">
        <w:t>the licensee’s capability to respond to an accident or emergency at DNB</w:t>
      </w:r>
      <w:r w:rsidR="002C3639" w:rsidRPr="002C3639">
        <w:t>.</w:t>
      </w:r>
      <w:r w:rsidR="00C53155" w:rsidRPr="002C3639">
        <w:t xml:space="preserve"> </w:t>
      </w:r>
    </w:p>
    <w:p w14:paraId="054B2A42" w14:textId="77777777" w:rsidR="00777BCE" w:rsidRPr="0038766B" w:rsidRDefault="00777BCE" w:rsidP="00AC2E98">
      <w:pPr>
        <w:pStyle w:val="NumList1"/>
        <w:numPr>
          <w:ilvl w:val="0"/>
          <w:numId w:val="0"/>
        </w:numPr>
        <w:ind w:left="851"/>
      </w:pPr>
    </w:p>
    <w:p w14:paraId="3AD06306" w14:textId="16D2DEFB" w:rsidR="0038766B" w:rsidRPr="0038766B" w:rsidRDefault="00777BCE" w:rsidP="00410423">
      <w:pPr>
        <w:pStyle w:val="Heading1"/>
      </w:pPr>
      <w:bookmarkStart w:id="12" w:name="_Toc191562225"/>
      <w:r>
        <w:t>Recommendations</w:t>
      </w:r>
      <w:bookmarkEnd w:id="12"/>
    </w:p>
    <w:p w14:paraId="7EF374FD" w14:textId="76F4E116" w:rsidR="00AC2E98" w:rsidRDefault="00C53155" w:rsidP="004B3A4C">
      <w:pPr>
        <w:pStyle w:val="NumList1"/>
      </w:pPr>
      <w:r>
        <w:t xml:space="preserve">We should issue licence instrument </w:t>
      </w:r>
      <w:r w:rsidR="00664B4C" w:rsidRPr="00664B4C">
        <w:t>569</w:t>
      </w:r>
      <w:r w:rsidR="00664B4C">
        <w:t xml:space="preserve"> under LC 11(3) for nu</w:t>
      </w:r>
      <w:r w:rsidR="004C4E25">
        <w:t xml:space="preserve">clear site licence </w:t>
      </w:r>
      <w:r w:rsidR="004B3A4C">
        <w:t>61 to approve the DNB site emergency plan.</w:t>
      </w:r>
      <w:bookmarkEnd w:id="5"/>
    </w:p>
    <w:p w14:paraId="05E1807B" w14:textId="70EB6BCF" w:rsidR="0078642D" w:rsidRDefault="0078642D">
      <w:pPr>
        <w:spacing w:after="0" w:line="240" w:lineRule="auto"/>
        <w:rPr>
          <w:rFonts w:asciiTheme="minorHAnsi" w:eastAsiaTheme="minorHAnsi" w:hAnsiTheme="minorHAnsi" w:cstheme="minorBidi"/>
          <w:lang w:bidi="ar-SA"/>
        </w:rPr>
      </w:pPr>
      <w:r>
        <w:lastRenderedPageBreak/>
        <w:br w:type="page"/>
      </w:r>
    </w:p>
    <w:bookmarkStart w:id="13" w:name="_Toc191562226"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3"/>
        </w:p>
        <w:sdt>
          <w:sdtPr>
            <w:id w:val="-573587230"/>
            <w:bibliography/>
          </w:sdtPr>
          <w:sdtEndPr/>
          <w:sdtContent>
            <w:p w14:paraId="36C69907" w14:textId="77777777" w:rsidR="0078642D"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78642D" w14:paraId="2094379C" w14:textId="77777777">
                <w:trPr>
                  <w:divId w:val="895119434"/>
                  <w:tblCellSpacing w:w="15" w:type="dxa"/>
                </w:trPr>
                <w:tc>
                  <w:tcPr>
                    <w:tcW w:w="50" w:type="pct"/>
                    <w:hideMark/>
                  </w:tcPr>
                  <w:p w14:paraId="685C3FFF" w14:textId="58EDD30E" w:rsidR="0078642D" w:rsidRDefault="0078642D">
                    <w:pPr>
                      <w:pStyle w:val="Bibliography"/>
                      <w:rPr>
                        <w:noProof/>
                        <w:szCs w:val="24"/>
                      </w:rPr>
                    </w:pPr>
                    <w:r>
                      <w:rPr>
                        <w:noProof/>
                      </w:rPr>
                      <w:t xml:space="preserve">[1] </w:t>
                    </w:r>
                  </w:p>
                </w:tc>
                <w:tc>
                  <w:tcPr>
                    <w:tcW w:w="0" w:type="auto"/>
                    <w:hideMark/>
                  </w:tcPr>
                  <w:p w14:paraId="36100B74" w14:textId="77777777" w:rsidR="0078642D" w:rsidRDefault="0078642D">
                    <w:pPr>
                      <w:pStyle w:val="Bibliography"/>
                      <w:rPr>
                        <w:noProof/>
                      </w:rPr>
                    </w:pPr>
                    <w:r>
                      <w:rPr>
                        <w:i/>
                        <w:iCs/>
                        <w:noProof/>
                      </w:rPr>
                      <w:t>DNB request for approval of site emergency plan NSLDNB50130R 29 January 2025 ONRW-2019369590-17045.</w:t>
                    </w:r>
                    <w:r>
                      <w:rPr>
                        <w:noProof/>
                      </w:rPr>
                      <w:t xml:space="preserve"> </w:t>
                    </w:r>
                  </w:p>
                </w:tc>
              </w:tr>
              <w:tr w:rsidR="0078642D" w14:paraId="139D6162" w14:textId="77777777">
                <w:trPr>
                  <w:divId w:val="895119434"/>
                  <w:tblCellSpacing w:w="15" w:type="dxa"/>
                </w:trPr>
                <w:tc>
                  <w:tcPr>
                    <w:tcW w:w="50" w:type="pct"/>
                    <w:hideMark/>
                  </w:tcPr>
                  <w:p w14:paraId="712626AC" w14:textId="77777777" w:rsidR="0078642D" w:rsidRDefault="0078642D">
                    <w:pPr>
                      <w:pStyle w:val="Bibliography"/>
                      <w:rPr>
                        <w:noProof/>
                      </w:rPr>
                    </w:pPr>
                    <w:r>
                      <w:rPr>
                        <w:noProof/>
                      </w:rPr>
                      <w:t xml:space="preserve">[2] </w:t>
                    </w:r>
                  </w:p>
                </w:tc>
                <w:tc>
                  <w:tcPr>
                    <w:tcW w:w="0" w:type="auto"/>
                    <w:hideMark/>
                  </w:tcPr>
                  <w:p w14:paraId="5FA68DDE" w14:textId="77777777" w:rsidR="0078642D" w:rsidRDefault="0078642D">
                    <w:pPr>
                      <w:pStyle w:val="Bibliography"/>
                      <w:rPr>
                        <w:noProof/>
                      </w:rPr>
                    </w:pPr>
                    <w:r>
                      <w:rPr>
                        <w:i/>
                        <w:iCs/>
                        <w:noProof/>
                      </w:rPr>
                      <w:t>DNB/EMPREMP/001 Dungeness B Nuclear Power Station Defueling Emergency Plan, ONRW-2019369590-17046.</w:t>
                    </w:r>
                    <w:r>
                      <w:rPr>
                        <w:noProof/>
                      </w:rPr>
                      <w:t xml:space="preserve"> </w:t>
                    </w:r>
                  </w:p>
                </w:tc>
              </w:tr>
              <w:tr w:rsidR="0078642D" w14:paraId="4FF9F3CE" w14:textId="77777777">
                <w:trPr>
                  <w:divId w:val="895119434"/>
                  <w:tblCellSpacing w:w="15" w:type="dxa"/>
                </w:trPr>
                <w:tc>
                  <w:tcPr>
                    <w:tcW w:w="50" w:type="pct"/>
                    <w:hideMark/>
                  </w:tcPr>
                  <w:p w14:paraId="17AD9704" w14:textId="77777777" w:rsidR="0078642D" w:rsidRDefault="0078642D">
                    <w:pPr>
                      <w:pStyle w:val="Bibliography"/>
                      <w:rPr>
                        <w:noProof/>
                      </w:rPr>
                    </w:pPr>
                    <w:r>
                      <w:rPr>
                        <w:noProof/>
                      </w:rPr>
                      <w:t xml:space="preserve">[3] </w:t>
                    </w:r>
                  </w:p>
                </w:tc>
                <w:tc>
                  <w:tcPr>
                    <w:tcW w:w="0" w:type="auto"/>
                    <w:hideMark/>
                  </w:tcPr>
                  <w:p w14:paraId="79872095" w14:textId="77777777" w:rsidR="0078642D" w:rsidRDefault="0078642D">
                    <w:pPr>
                      <w:pStyle w:val="Bibliography"/>
                      <w:rPr>
                        <w:noProof/>
                      </w:rPr>
                    </w:pPr>
                    <w:r>
                      <w:rPr>
                        <w:i/>
                        <w:iCs/>
                        <w:noProof/>
                      </w:rPr>
                      <w:t>DNB/EMPREP/002/008 DNB Emergency Handbook Section 8, ONRW-2019369590-17832.</w:t>
                    </w:r>
                    <w:r>
                      <w:rPr>
                        <w:noProof/>
                      </w:rPr>
                      <w:t xml:space="preserve"> </w:t>
                    </w:r>
                  </w:p>
                </w:tc>
              </w:tr>
              <w:tr w:rsidR="0078642D" w14:paraId="73EA37D7" w14:textId="77777777">
                <w:trPr>
                  <w:divId w:val="895119434"/>
                  <w:tblCellSpacing w:w="15" w:type="dxa"/>
                </w:trPr>
                <w:tc>
                  <w:tcPr>
                    <w:tcW w:w="50" w:type="pct"/>
                    <w:hideMark/>
                  </w:tcPr>
                  <w:p w14:paraId="430B1375" w14:textId="77777777" w:rsidR="0078642D" w:rsidRDefault="0078642D">
                    <w:pPr>
                      <w:pStyle w:val="Bibliography"/>
                      <w:rPr>
                        <w:noProof/>
                      </w:rPr>
                    </w:pPr>
                    <w:r>
                      <w:rPr>
                        <w:noProof/>
                      </w:rPr>
                      <w:t xml:space="preserve">[4] </w:t>
                    </w:r>
                  </w:p>
                </w:tc>
                <w:tc>
                  <w:tcPr>
                    <w:tcW w:w="0" w:type="auto"/>
                    <w:hideMark/>
                  </w:tcPr>
                  <w:p w14:paraId="1AF63F61" w14:textId="77777777" w:rsidR="0078642D" w:rsidRDefault="0078642D">
                    <w:pPr>
                      <w:pStyle w:val="Bibliography"/>
                      <w:rPr>
                        <w:noProof/>
                      </w:rPr>
                    </w:pPr>
                    <w:r>
                      <w:rPr>
                        <w:i/>
                        <w:iCs/>
                        <w:noProof/>
                      </w:rPr>
                      <w:t>ONR security inspectors notice of no objection to approval of Dungeness B Emergency Plan - email dated 06 February 2025 ONRW-2019369590-17585.</w:t>
                    </w:r>
                    <w:r>
                      <w:rPr>
                        <w:noProof/>
                      </w:rPr>
                      <w:t xml:space="preserve"> </w:t>
                    </w:r>
                  </w:p>
                </w:tc>
              </w:tr>
              <w:tr w:rsidR="0078642D" w14:paraId="6058B38A" w14:textId="77777777">
                <w:trPr>
                  <w:divId w:val="895119434"/>
                  <w:tblCellSpacing w:w="15" w:type="dxa"/>
                </w:trPr>
                <w:tc>
                  <w:tcPr>
                    <w:tcW w:w="50" w:type="pct"/>
                    <w:hideMark/>
                  </w:tcPr>
                  <w:p w14:paraId="7B6D1782" w14:textId="77777777" w:rsidR="0078642D" w:rsidRDefault="0078642D">
                    <w:pPr>
                      <w:pStyle w:val="Bibliography"/>
                      <w:rPr>
                        <w:noProof/>
                      </w:rPr>
                    </w:pPr>
                    <w:r>
                      <w:rPr>
                        <w:noProof/>
                      </w:rPr>
                      <w:t xml:space="preserve">[5] </w:t>
                    </w:r>
                  </w:p>
                </w:tc>
                <w:tc>
                  <w:tcPr>
                    <w:tcW w:w="0" w:type="auto"/>
                    <w:hideMark/>
                  </w:tcPr>
                  <w:p w14:paraId="232BBF5A" w14:textId="77777777" w:rsidR="0078642D" w:rsidRDefault="0078642D">
                    <w:pPr>
                      <w:pStyle w:val="Bibliography"/>
                      <w:rPr>
                        <w:noProof/>
                      </w:rPr>
                    </w:pPr>
                    <w:r>
                      <w:rPr>
                        <w:i/>
                        <w:iCs/>
                        <w:noProof/>
                      </w:rPr>
                      <w:t>Environment Agency - notice of no objection to approval of Dungeness B Emergency Plan - email dated 18 February 2025 ONRW-2019369590-17584.</w:t>
                    </w:r>
                    <w:r>
                      <w:rPr>
                        <w:noProof/>
                      </w:rPr>
                      <w:t xml:space="preserve"> </w:t>
                    </w:r>
                  </w:p>
                </w:tc>
              </w:tr>
            </w:tbl>
            <w:p w14:paraId="45EC98CA" w14:textId="77777777" w:rsidR="0078642D" w:rsidRDefault="0078642D">
              <w:pPr>
                <w:divId w:val="895119434"/>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2FA398" w14:textId="77777777" w:rsidR="00C21CC4" w:rsidRDefault="00C21CC4" w:rsidP="007D199A">
      <w:pPr>
        <w:spacing w:after="0"/>
      </w:pPr>
      <w:r>
        <w:separator/>
      </w:r>
    </w:p>
    <w:p w14:paraId="70A3F726" w14:textId="77777777" w:rsidR="00C21CC4" w:rsidRDefault="00C21CC4"/>
  </w:endnote>
  <w:endnote w:type="continuationSeparator" w:id="0">
    <w:p w14:paraId="7F52EC59" w14:textId="77777777" w:rsidR="00C21CC4" w:rsidRDefault="00C21CC4" w:rsidP="007D199A">
      <w:pPr>
        <w:spacing w:after="0"/>
      </w:pPr>
      <w:r>
        <w:continuationSeparator/>
      </w:r>
    </w:p>
    <w:p w14:paraId="2B420FEA" w14:textId="77777777" w:rsidR="00C21CC4" w:rsidRDefault="00C21CC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124839" w:rsidRDefault="00B137F7" w:rsidP="00B137F7">
    <w:pPr>
      <w:pStyle w:val="Footer"/>
      <w:jc w:val="left"/>
      <w:rPr>
        <w:lang w:val="pt-PT"/>
      </w:rPr>
    </w:pPr>
    <w:r w:rsidRPr="00124839">
      <w:rPr>
        <w:b/>
        <w:bCs/>
        <w:color w:val="auto"/>
        <w:sz w:val="20"/>
        <w:szCs w:val="18"/>
        <w:lang w:val="pt-PT"/>
      </w:rPr>
      <w:t xml:space="preserve">Template </w:t>
    </w:r>
    <w:r w:rsidR="00FB2CF2" w:rsidRPr="00124839">
      <w:rPr>
        <w:b/>
        <w:bCs/>
        <w:color w:val="auto"/>
        <w:sz w:val="20"/>
        <w:szCs w:val="18"/>
        <w:lang w:val="pt-PT"/>
      </w:rPr>
      <w:t>ref</w:t>
    </w:r>
    <w:r w:rsidRPr="00124839">
      <w:rPr>
        <w:b/>
        <w:bCs/>
        <w:color w:val="auto"/>
        <w:sz w:val="20"/>
        <w:szCs w:val="18"/>
        <w:lang w:val="pt-PT"/>
      </w:rPr>
      <w:t>.</w:t>
    </w:r>
    <w:r w:rsidRPr="0012483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124839">
          <w:rPr>
            <w:color w:val="auto"/>
            <w:sz w:val="20"/>
            <w:szCs w:val="18"/>
            <w:lang w:val="pt-PT"/>
          </w:rPr>
          <w:t>5</w:t>
        </w:r>
        <w:r w:rsidR="00E72E4A" w:rsidRPr="00124839">
          <w:rPr>
            <w:color w:val="auto"/>
            <w:sz w:val="20"/>
            <w:szCs w:val="18"/>
            <w:lang w:val="pt-PT"/>
          </w:rPr>
          <w:t>.1</w:t>
        </w:r>
      </w:sdtContent>
    </w:sdt>
    <w:r w:rsidRPr="00124839">
      <w:rPr>
        <w:color w:val="auto"/>
        <w:sz w:val="20"/>
        <w:szCs w:val="18"/>
        <w:lang w:val="pt-PT"/>
      </w:rPr>
      <w:t>)</w:t>
    </w:r>
    <w:r w:rsidRPr="00124839">
      <w:rPr>
        <w:color w:val="auto"/>
        <w:sz w:val="20"/>
        <w:szCs w:val="18"/>
        <w:lang w:val="pt-PT"/>
      </w:rPr>
      <w:tab/>
    </w:r>
    <w:r w:rsidR="00795F5F" w:rsidRPr="00124839">
      <w:rPr>
        <w:lang w:val="pt-PT"/>
      </w:rPr>
      <w:t xml:space="preserve">Page | </w:t>
    </w:r>
    <w:r w:rsidR="00795F5F" w:rsidRPr="00E72E4A">
      <w:fldChar w:fldCharType="begin"/>
    </w:r>
    <w:r w:rsidR="00795F5F" w:rsidRPr="00124839">
      <w:rPr>
        <w:lang w:val="pt-PT"/>
      </w:rPr>
      <w:instrText xml:space="preserve"> PAGE   \* MERGEFORMAT </w:instrText>
    </w:r>
    <w:r w:rsidR="00795F5F" w:rsidRPr="00E72E4A">
      <w:fldChar w:fldCharType="separate"/>
    </w:r>
    <w:r w:rsidR="00795F5F" w:rsidRPr="0012483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6861E5" w14:textId="77777777" w:rsidR="00C21CC4" w:rsidRPr="005E0344" w:rsidRDefault="00C21CC4" w:rsidP="005E0344">
      <w:pPr>
        <w:spacing w:after="120"/>
        <w:rPr>
          <w:color w:val="000000" w:themeColor="text2"/>
        </w:rPr>
      </w:pPr>
      <w:r w:rsidRPr="005E0344">
        <w:rPr>
          <w:color w:val="000000" w:themeColor="text2"/>
        </w:rPr>
        <w:separator/>
      </w:r>
    </w:p>
  </w:footnote>
  <w:footnote w:type="continuationSeparator" w:id="0">
    <w:p w14:paraId="5499FE4B" w14:textId="77777777" w:rsidR="00C21CC4" w:rsidRPr="005E0344" w:rsidRDefault="00C21CC4" w:rsidP="0090581D">
      <w:pPr>
        <w:spacing w:after="120"/>
        <w:rPr>
          <w:color w:val="000000" w:themeColor="text2"/>
        </w:rPr>
      </w:pPr>
      <w:r w:rsidRPr="005E0344">
        <w:rPr>
          <w:color w:val="000000" w:themeColor="text2"/>
        </w:rPr>
        <w:continuationSeparator/>
      </w:r>
    </w:p>
    <w:p w14:paraId="32BD7823" w14:textId="77777777" w:rsidR="00C21CC4" w:rsidRDefault="00C21CC4"/>
  </w:footnote>
  <w:footnote w:type="continuationNotice" w:id="1">
    <w:p w14:paraId="5CF133AD" w14:textId="77777777" w:rsidR="00C21CC4" w:rsidRDefault="00C21CC4">
      <w:pPr>
        <w:spacing w:after="0"/>
      </w:pPr>
    </w:p>
    <w:p w14:paraId="2C58563B" w14:textId="77777777" w:rsidR="00C21CC4" w:rsidRDefault="00C21CC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8612144" w:rsidR="009E4CAF" w:rsidRDefault="009E4CAF" w:rsidP="009E0E52">
    <w:pPr>
      <w:pStyle w:val="Header"/>
      <w:rPr>
        <w:sz w:val="20"/>
        <w:szCs w:val="24"/>
      </w:rPr>
    </w:pPr>
  </w:p>
  <w:p w14:paraId="47FFC75F" w14:textId="159BA319"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E5229A">
          <w:rPr>
            <w:sz w:val="20"/>
            <w:szCs w:val="24"/>
          </w:rPr>
          <w:t>Approval of site emergency plan revision 018</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154298">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319"/>
    <w:rsid w:val="00002389"/>
    <w:rsid w:val="0000276D"/>
    <w:rsid w:val="00002F03"/>
    <w:rsid w:val="00004C16"/>
    <w:rsid w:val="000058A8"/>
    <w:rsid w:val="00011177"/>
    <w:rsid w:val="00014814"/>
    <w:rsid w:val="00022F69"/>
    <w:rsid w:val="00024522"/>
    <w:rsid w:val="00024B2E"/>
    <w:rsid w:val="00027F4F"/>
    <w:rsid w:val="00030430"/>
    <w:rsid w:val="0003078E"/>
    <w:rsid w:val="00031B89"/>
    <w:rsid w:val="00033673"/>
    <w:rsid w:val="0003649B"/>
    <w:rsid w:val="0003693D"/>
    <w:rsid w:val="00043C97"/>
    <w:rsid w:val="0004440F"/>
    <w:rsid w:val="000508FE"/>
    <w:rsid w:val="00052C8A"/>
    <w:rsid w:val="00052CE4"/>
    <w:rsid w:val="00053C16"/>
    <w:rsid w:val="000548C8"/>
    <w:rsid w:val="00065677"/>
    <w:rsid w:val="00067EA9"/>
    <w:rsid w:val="00073ABF"/>
    <w:rsid w:val="00075605"/>
    <w:rsid w:val="00075C66"/>
    <w:rsid w:val="00077D9A"/>
    <w:rsid w:val="000817D4"/>
    <w:rsid w:val="00082879"/>
    <w:rsid w:val="00084381"/>
    <w:rsid w:val="00084833"/>
    <w:rsid w:val="00084BF0"/>
    <w:rsid w:val="00084E5D"/>
    <w:rsid w:val="00090BED"/>
    <w:rsid w:val="00091512"/>
    <w:rsid w:val="00091EEA"/>
    <w:rsid w:val="00092006"/>
    <w:rsid w:val="000A0FBD"/>
    <w:rsid w:val="000A105C"/>
    <w:rsid w:val="000A52CE"/>
    <w:rsid w:val="000B56F6"/>
    <w:rsid w:val="000C15C5"/>
    <w:rsid w:val="000C2DDC"/>
    <w:rsid w:val="000C2FAF"/>
    <w:rsid w:val="000C3115"/>
    <w:rsid w:val="000D2FD4"/>
    <w:rsid w:val="000D49F1"/>
    <w:rsid w:val="000E5DAE"/>
    <w:rsid w:val="000F1B7B"/>
    <w:rsid w:val="000F2ED4"/>
    <w:rsid w:val="000F32CB"/>
    <w:rsid w:val="000F617C"/>
    <w:rsid w:val="001028E8"/>
    <w:rsid w:val="00105E1B"/>
    <w:rsid w:val="00106F12"/>
    <w:rsid w:val="00113CA2"/>
    <w:rsid w:val="001144F3"/>
    <w:rsid w:val="00122792"/>
    <w:rsid w:val="00122FCC"/>
    <w:rsid w:val="00124839"/>
    <w:rsid w:val="00124C2B"/>
    <w:rsid w:val="00125749"/>
    <w:rsid w:val="00126752"/>
    <w:rsid w:val="00130B30"/>
    <w:rsid w:val="00130DB8"/>
    <w:rsid w:val="0013153F"/>
    <w:rsid w:val="00132BC1"/>
    <w:rsid w:val="00134D41"/>
    <w:rsid w:val="0013775A"/>
    <w:rsid w:val="00137804"/>
    <w:rsid w:val="00140E1C"/>
    <w:rsid w:val="001440C3"/>
    <w:rsid w:val="00147AE4"/>
    <w:rsid w:val="00147B20"/>
    <w:rsid w:val="00154298"/>
    <w:rsid w:val="001571E5"/>
    <w:rsid w:val="00157A98"/>
    <w:rsid w:val="0016134A"/>
    <w:rsid w:val="00161B91"/>
    <w:rsid w:val="00170038"/>
    <w:rsid w:val="00171779"/>
    <w:rsid w:val="00172F61"/>
    <w:rsid w:val="00177666"/>
    <w:rsid w:val="00177985"/>
    <w:rsid w:val="00182AD1"/>
    <w:rsid w:val="00182BEC"/>
    <w:rsid w:val="00184065"/>
    <w:rsid w:val="001849CA"/>
    <w:rsid w:val="00184C10"/>
    <w:rsid w:val="00185410"/>
    <w:rsid w:val="001856CB"/>
    <w:rsid w:val="001867C4"/>
    <w:rsid w:val="00192352"/>
    <w:rsid w:val="00197C0F"/>
    <w:rsid w:val="001A1E20"/>
    <w:rsid w:val="001B3EE3"/>
    <w:rsid w:val="001B7C66"/>
    <w:rsid w:val="001C4D63"/>
    <w:rsid w:val="001D0DE0"/>
    <w:rsid w:val="001D43A2"/>
    <w:rsid w:val="001D5AFF"/>
    <w:rsid w:val="001D74B4"/>
    <w:rsid w:val="001E03E1"/>
    <w:rsid w:val="001E4762"/>
    <w:rsid w:val="001F059F"/>
    <w:rsid w:val="001F6CA0"/>
    <w:rsid w:val="00200811"/>
    <w:rsid w:val="00200CA1"/>
    <w:rsid w:val="00202152"/>
    <w:rsid w:val="00211E93"/>
    <w:rsid w:val="0021338D"/>
    <w:rsid w:val="00214B8A"/>
    <w:rsid w:val="00214D43"/>
    <w:rsid w:val="00223090"/>
    <w:rsid w:val="002238B4"/>
    <w:rsid w:val="002319AB"/>
    <w:rsid w:val="002319AC"/>
    <w:rsid w:val="00234342"/>
    <w:rsid w:val="0024040D"/>
    <w:rsid w:val="00241CFB"/>
    <w:rsid w:val="00247332"/>
    <w:rsid w:val="00250635"/>
    <w:rsid w:val="00251CD7"/>
    <w:rsid w:val="00255FA3"/>
    <w:rsid w:val="002560A2"/>
    <w:rsid w:val="00257288"/>
    <w:rsid w:val="00261FB6"/>
    <w:rsid w:val="00262630"/>
    <w:rsid w:val="002629F8"/>
    <w:rsid w:val="00263396"/>
    <w:rsid w:val="002659FA"/>
    <w:rsid w:val="00267815"/>
    <w:rsid w:val="0027192B"/>
    <w:rsid w:val="002732E1"/>
    <w:rsid w:val="00280DDF"/>
    <w:rsid w:val="002831F2"/>
    <w:rsid w:val="002917FF"/>
    <w:rsid w:val="00292ADF"/>
    <w:rsid w:val="00294058"/>
    <w:rsid w:val="00294C42"/>
    <w:rsid w:val="002A0DEC"/>
    <w:rsid w:val="002A15A6"/>
    <w:rsid w:val="002B00B9"/>
    <w:rsid w:val="002B0713"/>
    <w:rsid w:val="002B1C53"/>
    <w:rsid w:val="002B5DC9"/>
    <w:rsid w:val="002B669F"/>
    <w:rsid w:val="002C3639"/>
    <w:rsid w:val="002C5B67"/>
    <w:rsid w:val="002C6422"/>
    <w:rsid w:val="002D1189"/>
    <w:rsid w:val="002D3FB3"/>
    <w:rsid w:val="002E064B"/>
    <w:rsid w:val="002E097E"/>
    <w:rsid w:val="002E0BE4"/>
    <w:rsid w:val="002E185A"/>
    <w:rsid w:val="002E3B58"/>
    <w:rsid w:val="002E3E8A"/>
    <w:rsid w:val="002E6A6A"/>
    <w:rsid w:val="002F19C8"/>
    <w:rsid w:val="002F3397"/>
    <w:rsid w:val="002F52F6"/>
    <w:rsid w:val="0030380D"/>
    <w:rsid w:val="00303C87"/>
    <w:rsid w:val="00310D98"/>
    <w:rsid w:val="00312411"/>
    <w:rsid w:val="003138AF"/>
    <w:rsid w:val="00314A9B"/>
    <w:rsid w:val="00315B70"/>
    <w:rsid w:val="0031635F"/>
    <w:rsid w:val="00323E71"/>
    <w:rsid w:val="0032581C"/>
    <w:rsid w:val="00326F77"/>
    <w:rsid w:val="00327540"/>
    <w:rsid w:val="00331A5A"/>
    <w:rsid w:val="00331AB8"/>
    <w:rsid w:val="00332B95"/>
    <w:rsid w:val="003401B0"/>
    <w:rsid w:val="00343BBB"/>
    <w:rsid w:val="00344E25"/>
    <w:rsid w:val="00346C8E"/>
    <w:rsid w:val="003537B3"/>
    <w:rsid w:val="00354CB0"/>
    <w:rsid w:val="0035553A"/>
    <w:rsid w:val="00356EDA"/>
    <w:rsid w:val="003576C1"/>
    <w:rsid w:val="00360A60"/>
    <w:rsid w:val="003611D3"/>
    <w:rsid w:val="00365066"/>
    <w:rsid w:val="003659E8"/>
    <w:rsid w:val="00367BD5"/>
    <w:rsid w:val="00370263"/>
    <w:rsid w:val="003712F5"/>
    <w:rsid w:val="00381B2F"/>
    <w:rsid w:val="00385E75"/>
    <w:rsid w:val="00385EAF"/>
    <w:rsid w:val="0038766B"/>
    <w:rsid w:val="00390327"/>
    <w:rsid w:val="00392933"/>
    <w:rsid w:val="00393066"/>
    <w:rsid w:val="00393B78"/>
    <w:rsid w:val="00396EB9"/>
    <w:rsid w:val="003A01E9"/>
    <w:rsid w:val="003A386D"/>
    <w:rsid w:val="003A7E1C"/>
    <w:rsid w:val="003C0222"/>
    <w:rsid w:val="003C0306"/>
    <w:rsid w:val="003C114C"/>
    <w:rsid w:val="003C2C5D"/>
    <w:rsid w:val="003C334C"/>
    <w:rsid w:val="003C38A1"/>
    <w:rsid w:val="003C465D"/>
    <w:rsid w:val="003C682E"/>
    <w:rsid w:val="003C7520"/>
    <w:rsid w:val="003D495D"/>
    <w:rsid w:val="003E098E"/>
    <w:rsid w:val="003E21C8"/>
    <w:rsid w:val="003E2FAE"/>
    <w:rsid w:val="003E752B"/>
    <w:rsid w:val="003E76BA"/>
    <w:rsid w:val="003F4931"/>
    <w:rsid w:val="003F6B13"/>
    <w:rsid w:val="004065C6"/>
    <w:rsid w:val="00407CF7"/>
    <w:rsid w:val="00410423"/>
    <w:rsid w:val="0041170B"/>
    <w:rsid w:val="00415ED6"/>
    <w:rsid w:val="00417CAF"/>
    <w:rsid w:val="00420A11"/>
    <w:rsid w:val="00422265"/>
    <w:rsid w:val="00431D8F"/>
    <w:rsid w:val="004332E1"/>
    <w:rsid w:val="0043428E"/>
    <w:rsid w:val="00434B08"/>
    <w:rsid w:val="004373A7"/>
    <w:rsid w:val="00437D94"/>
    <w:rsid w:val="0044030C"/>
    <w:rsid w:val="00454DAC"/>
    <w:rsid w:val="00455F84"/>
    <w:rsid w:val="00455FD1"/>
    <w:rsid w:val="004617DD"/>
    <w:rsid w:val="004648A4"/>
    <w:rsid w:val="004701D4"/>
    <w:rsid w:val="00471380"/>
    <w:rsid w:val="0047144E"/>
    <w:rsid w:val="0047220B"/>
    <w:rsid w:val="00475733"/>
    <w:rsid w:val="00475993"/>
    <w:rsid w:val="0048712B"/>
    <w:rsid w:val="00490A23"/>
    <w:rsid w:val="00492AD7"/>
    <w:rsid w:val="00493D0C"/>
    <w:rsid w:val="00494F0D"/>
    <w:rsid w:val="0049545F"/>
    <w:rsid w:val="00496BFD"/>
    <w:rsid w:val="004A3DF2"/>
    <w:rsid w:val="004A607B"/>
    <w:rsid w:val="004B319B"/>
    <w:rsid w:val="004B3A4C"/>
    <w:rsid w:val="004B5A76"/>
    <w:rsid w:val="004B6D8C"/>
    <w:rsid w:val="004C361D"/>
    <w:rsid w:val="004C3F0A"/>
    <w:rsid w:val="004C4891"/>
    <w:rsid w:val="004C4E25"/>
    <w:rsid w:val="004D16D7"/>
    <w:rsid w:val="004D2C89"/>
    <w:rsid w:val="004D6AC7"/>
    <w:rsid w:val="004E3932"/>
    <w:rsid w:val="004E6E34"/>
    <w:rsid w:val="004F1E79"/>
    <w:rsid w:val="004F5D0E"/>
    <w:rsid w:val="004F5F33"/>
    <w:rsid w:val="004F67A1"/>
    <w:rsid w:val="0050103A"/>
    <w:rsid w:val="00506939"/>
    <w:rsid w:val="00511B0F"/>
    <w:rsid w:val="005213F6"/>
    <w:rsid w:val="00525BAC"/>
    <w:rsid w:val="00533004"/>
    <w:rsid w:val="00550B83"/>
    <w:rsid w:val="0055388E"/>
    <w:rsid w:val="00554438"/>
    <w:rsid w:val="0055650F"/>
    <w:rsid w:val="005579FE"/>
    <w:rsid w:val="0056130B"/>
    <w:rsid w:val="005663B3"/>
    <w:rsid w:val="005679D0"/>
    <w:rsid w:val="0057016C"/>
    <w:rsid w:val="0057410A"/>
    <w:rsid w:val="005754AE"/>
    <w:rsid w:val="00577FB5"/>
    <w:rsid w:val="0058508C"/>
    <w:rsid w:val="005852D1"/>
    <w:rsid w:val="00587A22"/>
    <w:rsid w:val="00590C5D"/>
    <w:rsid w:val="0059276A"/>
    <w:rsid w:val="0059299D"/>
    <w:rsid w:val="00595C8C"/>
    <w:rsid w:val="00595FC7"/>
    <w:rsid w:val="00597747"/>
    <w:rsid w:val="005A0331"/>
    <w:rsid w:val="005A242F"/>
    <w:rsid w:val="005A4CDD"/>
    <w:rsid w:val="005A7BD5"/>
    <w:rsid w:val="005A7E41"/>
    <w:rsid w:val="005B2266"/>
    <w:rsid w:val="005B57E4"/>
    <w:rsid w:val="005B5ABD"/>
    <w:rsid w:val="005B5E3E"/>
    <w:rsid w:val="005C140A"/>
    <w:rsid w:val="005C165F"/>
    <w:rsid w:val="005C1E52"/>
    <w:rsid w:val="005C3466"/>
    <w:rsid w:val="005C629E"/>
    <w:rsid w:val="005C6763"/>
    <w:rsid w:val="005D3164"/>
    <w:rsid w:val="005D6531"/>
    <w:rsid w:val="005D6C76"/>
    <w:rsid w:val="005E0344"/>
    <w:rsid w:val="005E440B"/>
    <w:rsid w:val="005F1F19"/>
    <w:rsid w:val="005F2C85"/>
    <w:rsid w:val="005F793E"/>
    <w:rsid w:val="00604C50"/>
    <w:rsid w:val="0060596B"/>
    <w:rsid w:val="00605ADB"/>
    <w:rsid w:val="00605E7B"/>
    <w:rsid w:val="0060723F"/>
    <w:rsid w:val="00611C9F"/>
    <w:rsid w:val="00613632"/>
    <w:rsid w:val="00615D4F"/>
    <w:rsid w:val="0061716A"/>
    <w:rsid w:val="00623CA2"/>
    <w:rsid w:val="006245E3"/>
    <w:rsid w:val="00624776"/>
    <w:rsid w:val="006248DE"/>
    <w:rsid w:val="00624A82"/>
    <w:rsid w:val="00627555"/>
    <w:rsid w:val="00627C5C"/>
    <w:rsid w:val="006322A0"/>
    <w:rsid w:val="00635FC9"/>
    <w:rsid w:val="006361FD"/>
    <w:rsid w:val="0063731B"/>
    <w:rsid w:val="00640812"/>
    <w:rsid w:val="0064226F"/>
    <w:rsid w:val="00642DDB"/>
    <w:rsid w:val="00644B6C"/>
    <w:rsid w:val="00651F8F"/>
    <w:rsid w:val="00653298"/>
    <w:rsid w:val="00655E36"/>
    <w:rsid w:val="006562C3"/>
    <w:rsid w:val="00660706"/>
    <w:rsid w:val="00663577"/>
    <w:rsid w:val="00663A7C"/>
    <w:rsid w:val="00664B4C"/>
    <w:rsid w:val="00664D53"/>
    <w:rsid w:val="00666DCA"/>
    <w:rsid w:val="00667DF2"/>
    <w:rsid w:val="00670DF1"/>
    <w:rsid w:val="00671345"/>
    <w:rsid w:val="00671569"/>
    <w:rsid w:val="00672A9B"/>
    <w:rsid w:val="00675884"/>
    <w:rsid w:val="006863B8"/>
    <w:rsid w:val="00691833"/>
    <w:rsid w:val="006950EE"/>
    <w:rsid w:val="0069540A"/>
    <w:rsid w:val="00696EE0"/>
    <w:rsid w:val="00697980"/>
    <w:rsid w:val="006A19EF"/>
    <w:rsid w:val="006A2228"/>
    <w:rsid w:val="006A239C"/>
    <w:rsid w:val="006A2C08"/>
    <w:rsid w:val="006A43D5"/>
    <w:rsid w:val="006A525B"/>
    <w:rsid w:val="006B3816"/>
    <w:rsid w:val="006C045F"/>
    <w:rsid w:val="006C2772"/>
    <w:rsid w:val="006C4196"/>
    <w:rsid w:val="006C5777"/>
    <w:rsid w:val="006C63B0"/>
    <w:rsid w:val="006C76A2"/>
    <w:rsid w:val="006C792E"/>
    <w:rsid w:val="006D116C"/>
    <w:rsid w:val="006D59CB"/>
    <w:rsid w:val="006D5EFC"/>
    <w:rsid w:val="006E16B3"/>
    <w:rsid w:val="006E612A"/>
    <w:rsid w:val="006E7C42"/>
    <w:rsid w:val="006F168A"/>
    <w:rsid w:val="006F5076"/>
    <w:rsid w:val="006F6009"/>
    <w:rsid w:val="006F7B9D"/>
    <w:rsid w:val="0070321D"/>
    <w:rsid w:val="007068BA"/>
    <w:rsid w:val="0071021B"/>
    <w:rsid w:val="0071355E"/>
    <w:rsid w:val="00716AB1"/>
    <w:rsid w:val="00721123"/>
    <w:rsid w:val="00721D63"/>
    <w:rsid w:val="00732C7B"/>
    <w:rsid w:val="0073374A"/>
    <w:rsid w:val="00734D2B"/>
    <w:rsid w:val="00737705"/>
    <w:rsid w:val="007404CB"/>
    <w:rsid w:val="007408D4"/>
    <w:rsid w:val="007420AC"/>
    <w:rsid w:val="00742617"/>
    <w:rsid w:val="00750CFC"/>
    <w:rsid w:val="00753B6F"/>
    <w:rsid w:val="00756B0B"/>
    <w:rsid w:val="007669BC"/>
    <w:rsid w:val="007678C3"/>
    <w:rsid w:val="00771DB2"/>
    <w:rsid w:val="00777BCE"/>
    <w:rsid w:val="00780785"/>
    <w:rsid w:val="00780876"/>
    <w:rsid w:val="0078091A"/>
    <w:rsid w:val="00782532"/>
    <w:rsid w:val="00783AFA"/>
    <w:rsid w:val="00785427"/>
    <w:rsid w:val="0078642D"/>
    <w:rsid w:val="00790235"/>
    <w:rsid w:val="00790540"/>
    <w:rsid w:val="00792C6C"/>
    <w:rsid w:val="00794652"/>
    <w:rsid w:val="00795F5F"/>
    <w:rsid w:val="007968CA"/>
    <w:rsid w:val="007A43FF"/>
    <w:rsid w:val="007B3918"/>
    <w:rsid w:val="007B7D27"/>
    <w:rsid w:val="007C2F0D"/>
    <w:rsid w:val="007C3C1D"/>
    <w:rsid w:val="007D199A"/>
    <w:rsid w:val="007D220E"/>
    <w:rsid w:val="007D2EBE"/>
    <w:rsid w:val="007D405D"/>
    <w:rsid w:val="007E15F3"/>
    <w:rsid w:val="007E1C07"/>
    <w:rsid w:val="007E7235"/>
    <w:rsid w:val="007F24B6"/>
    <w:rsid w:val="007F26C3"/>
    <w:rsid w:val="007F2F0E"/>
    <w:rsid w:val="007F53B6"/>
    <w:rsid w:val="00802788"/>
    <w:rsid w:val="00803D94"/>
    <w:rsid w:val="00815470"/>
    <w:rsid w:val="008229BA"/>
    <w:rsid w:val="00824151"/>
    <w:rsid w:val="00826D64"/>
    <w:rsid w:val="0083774D"/>
    <w:rsid w:val="00842DE0"/>
    <w:rsid w:val="00845390"/>
    <w:rsid w:val="0084601B"/>
    <w:rsid w:val="00853F67"/>
    <w:rsid w:val="008606F0"/>
    <w:rsid w:val="008638CE"/>
    <w:rsid w:val="00865489"/>
    <w:rsid w:val="0086553D"/>
    <w:rsid w:val="008665CB"/>
    <w:rsid w:val="00871D4B"/>
    <w:rsid w:val="0087462F"/>
    <w:rsid w:val="00874FEB"/>
    <w:rsid w:val="00875083"/>
    <w:rsid w:val="00877025"/>
    <w:rsid w:val="008774D8"/>
    <w:rsid w:val="00881B6F"/>
    <w:rsid w:val="00882AA4"/>
    <w:rsid w:val="00883E22"/>
    <w:rsid w:val="00884E43"/>
    <w:rsid w:val="00887EC6"/>
    <w:rsid w:val="0089010B"/>
    <w:rsid w:val="0089084C"/>
    <w:rsid w:val="00893409"/>
    <w:rsid w:val="00893D9F"/>
    <w:rsid w:val="008A2379"/>
    <w:rsid w:val="008A2F0A"/>
    <w:rsid w:val="008A4329"/>
    <w:rsid w:val="008A578E"/>
    <w:rsid w:val="008B1519"/>
    <w:rsid w:val="008B2309"/>
    <w:rsid w:val="008B7BCC"/>
    <w:rsid w:val="008C3217"/>
    <w:rsid w:val="008C50C3"/>
    <w:rsid w:val="008C6D7C"/>
    <w:rsid w:val="008C7094"/>
    <w:rsid w:val="008D2B97"/>
    <w:rsid w:val="008D49A5"/>
    <w:rsid w:val="008D6C81"/>
    <w:rsid w:val="008E2BF7"/>
    <w:rsid w:val="008E5D60"/>
    <w:rsid w:val="008E64F2"/>
    <w:rsid w:val="008E6902"/>
    <w:rsid w:val="008E6CF0"/>
    <w:rsid w:val="008F1439"/>
    <w:rsid w:val="008F7051"/>
    <w:rsid w:val="009004D2"/>
    <w:rsid w:val="009033A9"/>
    <w:rsid w:val="009047FC"/>
    <w:rsid w:val="0090581D"/>
    <w:rsid w:val="0091439C"/>
    <w:rsid w:val="009167CA"/>
    <w:rsid w:val="00917CDD"/>
    <w:rsid w:val="00920572"/>
    <w:rsid w:val="00920BF2"/>
    <w:rsid w:val="00920D76"/>
    <w:rsid w:val="00927097"/>
    <w:rsid w:val="00932502"/>
    <w:rsid w:val="0093394E"/>
    <w:rsid w:val="00933977"/>
    <w:rsid w:val="009349A9"/>
    <w:rsid w:val="00936C52"/>
    <w:rsid w:val="009444CA"/>
    <w:rsid w:val="009465DB"/>
    <w:rsid w:val="00951B8B"/>
    <w:rsid w:val="009530E1"/>
    <w:rsid w:val="0095489B"/>
    <w:rsid w:val="0095596B"/>
    <w:rsid w:val="00957DC5"/>
    <w:rsid w:val="009655ED"/>
    <w:rsid w:val="00965A48"/>
    <w:rsid w:val="00966FB9"/>
    <w:rsid w:val="009671CD"/>
    <w:rsid w:val="00972F49"/>
    <w:rsid w:val="009751A9"/>
    <w:rsid w:val="00980F9C"/>
    <w:rsid w:val="0098508C"/>
    <w:rsid w:val="0098632B"/>
    <w:rsid w:val="0099220B"/>
    <w:rsid w:val="00997BFB"/>
    <w:rsid w:val="009A3971"/>
    <w:rsid w:val="009A4C4C"/>
    <w:rsid w:val="009A7348"/>
    <w:rsid w:val="009A780A"/>
    <w:rsid w:val="009B0F45"/>
    <w:rsid w:val="009B2723"/>
    <w:rsid w:val="009B462C"/>
    <w:rsid w:val="009B7D44"/>
    <w:rsid w:val="009C15F3"/>
    <w:rsid w:val="009C3689"/>
    <w:rsid w:val="009C55CB"/>
    <w:rsid w:val="009C5A1D"/>
    <w:rsid w:val="009E07C2"/>
    <w:rsid w:val="009E0E52"/>
    <w:rsid w:val="009E2049"/>
    <w:rsid w:val="009E4CAF"/>
    <w:rsid w:val="009E6D40"/>
    <w:rsid w:val="009E7FC0"/>
    <w:rsid w:val="009F523C"/>
    <w:rsid w:val="009F72F9"/>
    <w:rsid w:val="00A00205"/>
    <w:rsid w:val="00A0055D"/>
    <w:rsid w:val="00A00AF0"/>
    <w:rsid w:val="00A0130B"/>
    <w:rsid w:val="00A03790"/>
    <w:rsid w:val="00A14B5A"/>
    <w:rsid w:val="00A15DA0"/>
    <w:rsid w:val="00A17406"/>
    <w:rsid w:val="00A3567F"/>
    <w:rsid w:val="00A37698"/>
    <w:rsid w:val="00A41ED3"/>
    <w:rsid w:val="00A44244"/>
    <w:rsid w:val="00A525CE"/>
    <w:rsid w:val="00A56281"/>
    <w:rsid w:val="00A61F35"/>
    <w:rsid w:val="00A7300B"/>
    <w:rsid w:val="00A771ED"/>
    <w:rsid w:val="00A81D82"/>
    <w:rsid w:val="00A9115B"/>
    <w:rsid w:val="00A9118F"/>
    <w:rsid w:val="00A91C47"/>
    <w:rsid w:val="00A93E33"/>
    <w:rsid w:val="00AA29AF"/>
    <w:rsid w:val="00AA2BC4"/>
    <w:rsid w:val="00AB5CFE"/>
    <w:rsid w:val="00AB6050"/>
    <w:rsid w:val="00AB6970"/>
    <w:rsid w:val="00AC178C"/>
    <w:rsid w:val="00AC1939"/>
    <w:rsid w:val="00AC2E98"/>
    <w:rsid w:val="00AC7C05"/>
    <w:rsid w:val="00AD167C"/>
    <w:rsid w:val="00AD17C7"/>
    <w:rsid w:val="00AD4041"/>
    <w:rsid w:val="00AE1262"/>
    <w:rsid w:val="00AE142C"/>
    <w:rsid w:val="00AE1B65"/>
    <w:rsid w:val="00AE302B"/>
    <w:rsid w:val="00AE5E94"/>
    <w:rsid w:val="00AF7F91"/>
    <w:rsid w:val="00B13320"/>
    <w:rsid w:val="00B137F7"/>
    <w:rsid w:val="00B16BE5"/>
    <w:rsid w:val="00B223AB"/>
    <w:rsid w:val="00B2533F"/>
    <w:rsid w:val="00B259DF"/>
    <w:rsid w:val="00B33C62"/>
    <w:rsid w:val="00B343B4"/>
    <w:rsid w:val="00B37C33"/>
    <w:rsid w:val="00B408FE"/>
    <w:rsid w:val="00B42A6E"/>
    <w:rsid w:val="00B43912"/>
    <w:rsid w:val="00B44B1F"/>
    <w:rsid w:val="00B46673"/>
    <w:rsid w:val="00B47FB7"/>
    <w:rsid w:val="00B53317"/>
    <w:rsid w:val="00B53FCA"/>
    <w:rsid w:val="00B618AA"/>
    <w:rsid w:val="00B62F7D"/>
    <w:rsid w:val="00B64141"/>
    <w:rsid w:val="00B64E72"/>
    <w:rsid w:val="00B70ADA"/>
    <w:rsid w:val="00B73A73"/>
    <w:rsid w:val="00B767D5"/>
    <w:rsid w:val="00B76A27"/>
    <w:rsid w:val="00B77913"/>
    <w:rsid w:val="00B807AC"/>
    <w:rsid w:val="00B80CC7"/>
    <w:rsid w:val="00B824FB"/>
    <w:rsid w:val="00B82646"/>
    <w:rsid w:val="00B96A4E"/>
    <w:rsid w:val="00B97359"/>
    <w:rsid w:val="00B97A8F"/>
    <w:rsid w:val="00BA4E58"/>
    <w:rsid w:val="00BA6E4B"/>
    <w:rsid w:val="00BA7074"/>
    <w:rsid w:val="00BB054F"/>
    <w:rsid w:val="00BB1876"/>
    <w:rsid w:val="00BB4506"/>
    <w:rsid w:val="00BB7829"/>
    <w:rsid w:val="00BD0116"/>
    <w:rsid w:val="00BD1457"/>
    <w:rsid w:val="00BD3012"/>
    <w:rsid w:val="00BD3B9C"/>
    <w:rsid w:val="00BD7DEE"/>
    <w:rsid w:val="00BE2AD9"/>
    <w:rsid w:val="00BE6693"/>
    <w:rsid w:val="00BF27FE"/>
    <w:rsid w:val="00BF315F"/>
    <w:rsid w:val="00C043B3"/>
    <w:rsid w:val="00C055BF"/>
    <w:rsid w:val="00C07510"/>
    <w:rsid w:val="00C079AB"/>
    <w:rsid w:val="00C106B1"/>
    <w:rsid w:val="00C10E61"/>
    <w:rsid w:val="00C13885"/>
    <w:rsid w:val="00C14787"/>
    <w:rsid w:val="00C1596D"/>
    <w:rsid w:val="00C15B8D"/>
    <w:rsid w:val="00C17010"/>
    <w:rsid w:val="00C20562"/>
    <w:rsid w:val="00C215C3"/>
    <w:rsid w:val="00C21CC4"/>
    <w:rsid w:val="00C232DE"/>
    <w:rsid w:val="00C23A96"/>
    <w:rsid w:val="00C249C6"/>
    <w:rsid w:val="00C2620E"/>
    <w:rsid w:val="00C32CC1"/>
    <w:rsid w:val="00C347C6"/>
    <w:rsid w:val="00C426EC"/>
    <w:rsid w:val="00C42E8F"/>
    <w:rsid w:val="00C4390D"/>
    <w:rsid w:val="00C44164"/>
    <w:rsid w:val="00C53155"/>
    <w:rsid w:val="00C53369"/>
    <w:rsid w:val="00C62AA6"/>
    <w:rsid w:val="00C63DC1"/>
    <w:rsid w:val="00C6483C"/>
    <w:rsid w:val="00C64AE9"/>
    <w:rsid w:val="00C70CFF"/>
    <w:rsid w:val="00C718FE"/>
    <w:rsid w:val="00C7198C"/>
    <w:rsid w:val="00C739CF"/>
    <w:rsid w:val="00C83F1B"/>
    <w:rsid w:val="00C86CEC"/>
    <w:rsid w:val="00C8773D"/>
    <w:rsid w:val="00C87ABB"/>
    <w:rsid w:val="00C90062"/>
    <w:rsid w:val="00C91831"/>
    <w:rsid w:val="00C94A0E"/>
    <w:rsid w:val="00C953DF"/>
    <w:rsid w:val="00C9657E"/>
    <w:rsid w:val="00CA259B"/>
    <w:rsid w:val="00CB3C67"/>
    <w:rsid w:val="00CC3086"/>
    <w:rsid w:val="00CD31D2"/>
    <w:rsid w:val="00CD5401"/>
    <w:rsid w:val="00CD64C6"/>
    <w:rsid w:val="00CD6F9F"/>
    <w:rsid w:val="00CE2709"/>
    <w:rsid w:val="00CE2D64"/>
    <w:rsid w:val="00CE41D1"/>
    <w:rsid w:val="00CE4461"/>
    <w:rsid w:val="00CE5FD7"/>
    <w:rsid w:val="00CE6198"/>
    <w:rsid w:val="00CF2F36"/>
    <w:rsid w:val="00CF6230"/>
    <w:rsid w:val="00D00F46"/>
    <w:rsid w:val="00D017FC"/>
    <w:rsid w:val="00D0226A"/>
    <w:rsid w:val="00D02EB8"/>
    <w:rsid w:val="00D04EDA"/>
    <w:rsid w:val="00D12857"/>
    <w:rsid w:val="00D13029"/>
    <w:rsid w:val="00D13147"/>
    <w:rsid w:val="00D32B9A"/>
    <w:rsid w:val="00D3306C"/>
    <w:rsid w:val="00D35070"/>
    <w:rsid w:val="00D44106"/>
    <w:rsid w:val="00D463FF"/>
    <w:rsid w:val="00D53B5A"/>
    <w:rsid w:val="00D5528D"/>
    <w:rsid w:val="00D5618F"/>
    <w:rsid w:val="00D5715A"/>
    <w:rsid w:val="00D71687"/>
    <w:rsid w:val="00D71DCA"/>
    <w:rsid w:val="00D74813"/>
    <w:rsid w:val="00D775DF"/>
    <w:rsid w:val="00D81EEB"/>
    <w:rsid w:val="00D92C55"/>
    <w:rsid w:val="00D97DC9"/>
    <w:rsid w:val="00DA260E"/>
    <w:rsid w:val="00DA2D32"/>
    <w:rsid w:val="00DA30BC"/>
    <w:rsid w:val="00DA69C2"/>
    <w:rsid w:val="00DA6D70"/>
    <w:rsid w:val="00DB4A58"/>
    <w:rsid w:val="00DB6050"/>
    <w:rsid w:val="00DB7C52"/>
    <w:rsid w:val="00DC2C34"/>
    <w:rsid w:val="00DC4A82"/>
    <w:rsid w:val="00DC5BA5"/>
    <w:rsid w:val="00DC7766"/>
    <w:rsid w:val="00DD30EC"/>
    <w:rsid w:val="00DE2C87"/>
    <w:rsid w:val="00DE35B0"/>
    <w:rsid w:val="00DE459A"/>
    <w:rsid w:val="00DE4711"/>
    <w:rsid w:val="00DE64AB"/>
    <w:rsid w:val="00DF01D6"/>
    <w:rsid w:val="00DF0812"/>
    <w:rsid w:val="00DF27DA"/>
    <w:rsid w:val="00DF4DBE"/>
    <w:rsid w:val="00DF5761"/>
    <w:rsid w:val="00E24B73"/>
    <w:rsid w:val="00E3658E"/>
    <w:rsid w:val="00E366B0"/>
    <w:rsid w:val="00E4048A"/>
    <w:rsid w:val="00E40820"/>
    <w:rsid w:val="00E448A9"/>
    <w:rsid w:val="00E4658F"/>
    <w:rsid w:val="00E5229A"/>
    <w:rsid w:val="00E525C4"/>
    <w:rsid w:val="00E54A67"/>
    <w:rsid w:val="00E61C0D"/>
    <w:rsid w:val="00E63EB4"/>
    <w:rsid w:val="00E66160"/>
    <w:rsid w:val="00E66DEF"/>
    <w:rsid w:val="00E71329"/>
    <w:rsid w:val="00E72E4A"/>
    <w:rsid w:val="00E736DE"/>
    <w:rsid w:val="00E766AB"/>
    <w:rsid w:val="00E777DD"/>
    <w:rsid w:val="00E813A9"/>
    <w:rsid w:val="00E8307F"/>
    <w:rsid w:val="00E8363B"/>
    <w:rsid w:val="00E84966"/>
    <w:rsid w:val="00E9054F"/>
    <w:rsid w:val="00E92383"/>
    <w:rsid w:val="00E9476B"/>
    <w:rsid w:val="00E964B3"/>
    <w:rsid w:val="00EA1B3A"/>
    <w:rsid w:val="00EA2109"/>
    <w:rsid w:val="00EB3369"/>
    <w:rsid w:val="00EB512C"/>
    <w:rsid w:val="00EC3200"/>
    <w:rsid w:val="00EC7801"/>
    <w:rsid w:val="00ED4D4E"/>
    <w:rsid w:val="00ED5A14"/>
    <w:rsid w:val="00EE0C77"/>
    <w:rsid w:val="00EE17B7"/>
    <w:rsid w:val="00EE2866"/>
    <w:rsid w:val="00EE2BC1"/>
    <w:rsid w:val="00EE4E54"/>
    <w:rsid w:val="00EE5A27"/>
    <w:rsid w:val="00EF2DB6"/>
    <w:rsid w:val="00EF3CA0"/>
    <w:rsid w:val="00EF3EC7"/>
    <w:rsid w:val="00EF4334"/>
    <w:rsid w:val="00F0116B"/>
    <w:rsid w:val="00F024A6"/>
    <w:rsid w:val="00F02AFB"/>
    <w:rsid w:val="00F02C24"/>
    <w:rsid w:val="00F03AA6"/>
    <w:rsid w:val="00F03F83"/>
    <w:rsid w:val="00F06EFB"/>
    <w:rsid w:val="00F143FF"/>
    <w:rsid w:val="00F14524"/>
    <w:rsid w:val="00F15409"/>
    <w:rsid w:val="00F15CD9"/>
    <w:rsid w:val="00F2143A"/>
    <w:rsid w:val="00F23808"/>
    <w:rsid w:val="00F34374"/>
    <w:rsid w:val="00F36C6E"/>
    <w:rsid w:val="00F43359"/>
    <w:rsid w:val="00F436BB"/>
    <w:rsid w:val="00F45969"/>
    <w:rsid w:val="00F47145"/>
    <w:rsid w:val="00F47593"/>
    <w:rsid w:val="00F47FBB"/>
    <w:rsid w:val="00F545BF"/>
    <w:rsid w:val="00F55A2A"/>
    <w:rsid w:val="00F55DE1"/>
    <w:rsid w:val="00F55E45"/>
    <w:rsid w:val="00F566FB"/>
    <w:rsid w:val="00F61918"/>
    <w:rsid w:val="00F62F3B"/>
    <w:rsid w:val="00F637D0"/>
    <w:rsid w:val="00F6466A"/>
    <w:rsid w:val="00F71B56"/>
    <w:rsid w:val="00F832C8"/>
    <w:rsid w:val="00F84A2A"/>
    <w:rsid w:val="00F8500A"/>
    <w:rsid w:val="00F856D2"/>
    <w:rsid w:val="00F86204"/>
    <w:rsid w:val="00F86BDC"/>
    <w:rsid w:val="00F87158"/>
    <w:rsid w:val="00F873B3"/>
    <w:rsid w:val="00F904CD"/>
    <w:rsid w:val="00F9182A"/>
    <w:rsid w:val="00FA14DF"/>
    <w:rsid w:val="00FA33FE"/>
    <w:rsid w:val="00FA42B9"/>
    <w:rsid w:val="00FA755A"/>
    <w:rsid w:val="00FB0AD1"/>
    <w:rsid w:val="00FB0CE0"/>
    <w:rsid w:val="00FB1C29"/>
    <w:rsid w:val="00FB2B0F"/>
    <w:rsid w:val="00FB2CF2"/>
    <w:rsid w:val="00FB4D79"/>
    <w:rsid w:val="00FB4F6B"/>
    <w:rsid w:val="00FB5FE1"/>
    <w:rsid w:val="00FB779E"/>
    <w:rsid w:val="00FC0E8D"/>
    <w:rsid w:val="00FC46EF"/>
    <w:rsid w:val="00FD31B3"/>
    <w:rsid w:val="00FD4204"/>
    <w:rsid w:val="00FD5D65"/>
    <w:rsid w:val="00FE4EA2"/>
    <w:rsid w:val="00FE6A23"/>
    <w:rsid w:val="00FF3CCB"/>
    <w:rsid w:val="00FF57B5"/>
    <w:rsid w:val="4FA59C75"/>
    <w:rsid w:val="58572B3C"/>
    <w:rsid w:val="6A1BBA5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5919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51797777">
      <w:bodyDiv w:val="1"/>
      <w:marLeft w:val="0"/>
      <w:marRight w:val="0"/>
      <w:marTop w:val="0"/>
      <w:marBottom w:val="0"/>
      <w:divBdr>
        <w:top w:val="none" w:sz="0" w:space="0" w:color="auto"/>
        <w:left w:val="none" w:sz="0" w:space="0" w:color="auto"/>
        <w:bottom w:val="none" w:sz="0" w:space="0" w:color="auto"/>
        <w:right w:val="none" w:sz="0" w:space="0" w:color="auto"/>
      </w:divBdr>
    </w:div>
    <w:div w:id="15735641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7146715">
      <w:bodyDiv w:val="1"/>
      <w:marLeft w:val="0"/>
      <w:marRight w:val="0"/>
      <w:marTop w:val="0"/>
      <w:marBottom w:val="0"/>
      <w:divBdr>
        <w:top w:val="none" w:sz="0" w:space="0" w:color="auto"/>
        <w:left w:val="none" w:sz="0" w:space="0" w:color="auto"/>
        <w:bottom w:val="none" w:sz="0" w:space="0" w:color="auto"/>
        <w:right w:val="none" w:sz="0" w:space="0" w:color="auto"/>
      </w:divBdr>
    </w:div>
    <w:div w:id="403260744">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133817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22350382">
      <w:bodyDiv w:val="1"/>
      <w:marLeft w:val="0"/>
      <w:marRight w:val="0"/>
      <w:marTop w:val="0"/>
      <w:marBottom w:val="0"/>
      <w:divBdr>
        <w:top w:val="none" w:sz="0" w:space="0" w:color="auto"/>
        <w:left w:val="none" w:sz="0" w:space="0" w:color="auto"/>
        <w:bottom w:val="none" w:sz="0" w:space="0" w:color="auto"/>
        <w:right w:val="none" w:sz="0" w:space="0" w:color="auto"/>
      </w:divBdr>
    </w:div>
    <w:div w:id="637414722">
      <w:bodyDiv w:val="1"/>
      <w:marLeft w:val="0"/>
      <w:marRight w:val="0"/>
      <w:marTop w:val="0"/>
      <w:marBottom w:val="0"/>
      <w:divBdr>
        <w:top w:val="none" w:sz="0" w:space="0" w:color="auto"/>
        <w:left w:val="none" w:sz="0" w:space="0" w:color="auto"/>
        <w:bottom w:val="none" w:sz="0" w:space="0" w:color="auto"/>
        <w:right w:val="none" w:sz="0" w:space="0" w:color="auto"/>
      </w:divBdr>
    </w:div>
    <w:div w:id="767576778">
      <w:bodyDiv w:val="1"/>
      <w:marLeft w:val="0"/>
      <w:marRight w:val="0"/>
      <w:marTop w:val="0"/>
      <w:marBottom w:val="0"/>
      <w:divBdr>
        <w:top w:val="none" w:sz="0" w:space="0" w:color="auto"/>
        <w:left w:val="none" w:sz="0" w:space="0" w:color="auto"/>
        <w:bottom w:val="none" w:sz="0" w:space="0" w:color="auto"/>
        <w:right w:val="none" w:sz="0" w:space="0" w:color="auto"/>
      </w:divBdr>
    </w:div>
    <w:div w:id="895119434">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140089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0562499">
      <w:bodyDiv w:val="1"/>
      <w:marLeft w:val="0"/>
      <w:marRight w:val="0"/>
      <w:marTop w:val="0"/>
      <w:marBottom w:val="0"/>
      <w:divBdr>
        <w:top w:val="none" w:sz="0" w:space="0" w:color="auto"/>
        <w:left w:val="none" w:sz="0" w:space="0" w:color="auto"/>
        <w:bottom w:val="none" w:sz="0" w:space="0" w:color="auto"/>
        <w:right w:val="none" w:sz="0" w:space="0" w:color="auto"/>
      </w:divBdr>
    </w:div>
    <w:div w:id="1208175655">
      <w:bodyDiv w:val="1"/>
      <w:marLeft w:val="0"/>
      <w:marRight w:val="0"/>
      <w:marTop w:val="0"/>
      <w:marBottom w:val="0"/>
      <w:divBdr>
        <w:top w:val="none" w:sz="0" w:space="0" w:color="auto"/>
        <w:left w:val="none" w:sz="0" w:space="0" w:color="auto"/>
        <w:bottom w:val="none" w:sz="0" w:space="0" w:color="auto"/>
        <w:right w:val="none" w:sz="0" w:space="0" w:color="auto"/>
      </w:divBdr>
    </w:div>
    <w:div w:id="1252740100">
      <w:bodyDiv w:val="1"/>
      <w:marLeft w:val="0"/>
      <w:marRight w:val="0"/>
      <w:marTop w:val="0"/>
      <w:marBottom w:val="0"/>
      <w:divBdr>
        <w:top w:val="none" w:sz="0" w:space="0" w:color="auto"/>
        <w:left w:val="none" w:sz="0" w:space="0" w:color="auto"/>
        <w:bottom w:val="none" w:sz="0" w:space="0" w:color="auto"/>
        <w:right w:val="none" w:sz="0" w:space="0" w:color="auto"/>
      </w:divBdr>
    </w:div>
    <w:div w:id="1363357264">
      <w:bodyDiv w:val="1"/>
      <w:marLeft w:val="0"/>
      <w:marRight w:val="0"/>
      <w:marTop w:val="0"/>
      <w:marBottom w:val="0"/>
      <w:divBdr>
        <w:top w:val="none" w:sz="0" w:space="0" w:color="auto"/>
        <w:left w:val="none" w:sz="0" w:space="0" w:color="auto"/>
        <w:bottom w:val="none" w:sz="0" w:space="0" w:color="auto"/>
        <w:right w:val="none" w:sz="0" w:space="0" w:color="auto"/>
      </w:divBdr>
    </w:div>
    <w:div w:id="139646563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0879212">
      <w:bodyDiv w:val="1"/>
      <w:marLeft w:val="0"/>
      <w:marRight w:val="0"/>
      <w:marTop w:val="0"/>
      <w:marBottom w:val="0"/>
      <w:divBdr>
        <w:top w:val="none" w:sz="0" w:space="0" w:color="auto"/>
        <w:left w:val="none" w:sz="0" w:space="0" w:color="auto"/>
        <w:bottom w:val="none" w:sz="0" w:space="0" w:color="auto"/>
        <w:right w:val="none" w:sz="0" w:space="0" w:color="auto"/>
      </w:divBdr>
    </w:div>
    <w:div w:id="1464731360">
      <w:bodyDiv w:val="1"/>
      <w:marLeft w:val="0"/>
      <w:marRight w:val="0"/>
      <w:marTop w:val="0"/>
      <w:marBottom w:val="0"/>
      <w:divBdr>
        <w:top w:val="none" w:sz="0" w:space="0" w:color="auto"/>
        <w:left w:val="none" w:sz="0" w:space="0" w:color="auto"/>
        <w:bottom w:val="none" w:sz="0" w:space="0" w:color="auto"/>
        <w:right w:val="none" w:sz="0" w:space="0" w:color="auto"/>
      </w:divBdr>
    </w:div>
    <w:div w:id="149456285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728619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118894">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7291806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42321410">
      <w:bodyDiv w:val="1"/>
      <w:marLeft w:val="0"/>
      <w:marRight w:val="0"/>
      <w:marTop w:val="0"/>
      <w:marBottom w:val="0"/>
      <w:divBdr>
        <w:top w:val="none" w:sz="0" w:space="0" w:color="auto"/>
        <w:left w:val="none" w:sz="0" w:space="0" w:color="auto"/>
        <w:bottom w:val="none" w:sz="0" w:space="0" w:color="auto"/>
        <w:right w:val="none" w:sz="0" w:space="0" w:color="auto"/>
      </w:divBdr>
    </w:div>
    <w:div w:id="205619623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45013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84833"/>
    <w:rsid w:val="000A2CB0"/>
    <w:rsid w:val="0013264B"/>
    <w:rsid w:val="00157A98"/>
    <w:rsid w:val="00183F29"/>
    <w:rsid w:val="001935DC"/>
    <w:rsid w:val="00211E93"/>
    <w:rsid w:val="00236D83"/>
    <w:rsid w:val="002550FD"/>
    <w:rsid w:val="00333F8E"/>
    <w:rsid w:val="00350199"/>
    <w:rsid w:val="003659E8"/>
    <w:rsid w:val="00397E8F"/>
    <w:rsid w:val="003C0222"/>
    <w:rsid w:val="00434B08"/>
    <w:rsid w:val="00460DCA"/>
    <w:rsid w:val="004617DD"/>
    <w:rsid w:val="004B6D8C"/>
    <w:rsid w:val="004D1E71"/>
    <w:rsid w:val="004E6034"/>
    <w:rsid w:val="005155D2"/>
    <w:rsid w:val="00521ABD"/>
    <w:rsid w:val="005802C8"/>
    <w:rsid w:val="005B281B"/>
    <w:rsid w:val="005E2AD9"/>
    <w:rsid w:val="00611F13"/>
    <w:rsid w:val="00694B1E"/>
    <w:rsid w:val="006A1F0A"/>
    <w:rsid w:val="006A2C08"/>
    <w:rsid w:val="006B7F19"/>
    <w:rsid w:val="007154C5"/>
    <w:rsid w:val="00753B6F"/>
    <w:rsid w:val="00792C6C"/>
    <w:rsid w:val="00794652"/>
    <w:rsid w:val="007C6F8F"/>
    <w:rsid w:val="00806749"/>
    <w:rsid w:val="008224C6"/>
    <w:rsid w:val="00835E07"/>
    <w:rsid w:val="00863744"/>
    <w:rsid w:val="009E6D40"/>
    <w:rsid w:val="00A0130B"/>
    <w:rsid w:val="00A56281"/>
    <w:rsid w:val="00A757A8"/>
    <w:rsid w:val="00A8489D"/>
    <w:rsid w:val="00A9115B"/>
    <w:rsid w:val="00B24590"/>
    <w:rsid w:val="00BE53A9"/>
    <w:rsid w:val="00C055BF"/>
    <w:rsid w:val="00C41BCC"/>
    <w:rsid w:val="00CE003C"/>
    <w:rsid w:val="00CE5135"/>
    <w:rsid w:val="00D57E7C"/>
    <w:rsid w:val="00D81EEB"/>
    <w:rsid w:val="00DC2398"/>
    <w:rsid w:val="00DC7766"/>
    <w:rsid w:val="00DD7BA4"/>
    <w:rsid w:val="00E318CE"/>
    <w:rsid w:val="00E366B0"/>
    <w:rsid w:val="00E448A9"/>
    <w:rsid w:val="00E646E1"/>
    <w:rsid w:val="00E7015B"/>
    <w:rsid w:val="00E766AB"/>
    <w:rsid w:val="00EF00CB"/>
    <w:rsid w:val="00EF2DB6"/>
    <w:rsid w:val="00F36C6E"/>
    <w:rsid w:val="00F47593"/>
    <w:rsid w:val="00F55DE1"/>
    <w:rsid w:val="00F637D0"/>
    <w:rsid w:val="00F93872"/>
    <w:rsid w:val="00FA0C6E"/>
    <w:rsid w:val="00FB1C29"/>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DNB</b:Tag>
    <b:SourceType>Misc</b:SourceType>
    <b:Guid>{7DD05732-7992-45B1-8D1F-C4C325841B60}</b:Guid>
    <b:Title>DNB request for approval of site emergency plan NSLDNB50130R 29 January 2025 ONRW-2019369590-17045</b:Title>
    <b:RefOrder>1</b:RefOrder>
  </b:Source>
  <b:Source>
    <b:Tag>Env</b:Tag>
    <b:SourceType>Misc</b:SourceType>
    <b:Guid>{982B8EAE-80C8-41E3-80E5-DAB728181EDB}</b:Guid>
    <b:Title>Environment Agency - notice of no objection to approval of Dungeness B Emergency Plan - email dated 18 February 2025 ONRW-2019369590-17584</b:Title>
    <b:RefOrder>5</b:RefOrder>
  </b:Source>
  <b:Source>
    <b:Tag>ONR</b:Tag>
    <b:SourceType>Misc</b:SourceType>
    <b:Guid>{B701BA8F-100F-404A-A7D6-56A65CB239AC}</b:Guid>
    <b:Title>ONR security inspectors notice of no objection to approval of Dungeness B Emergency Plan - email dated 06 February 2025 ONRW-2019369590-17585</b:Title>
    <b:RefOrder>4</b:RefOrder>
  </b:Source>
  <b:Source>
    <b:Tag>DNB1</b:Tag>
    <b:SourceType>Misc</b:SourceType>
    <b:Guid>{1552168F-798B-4B04-84E2-9055A61FFD06}</b:Guid>
    <b:Title>DNB/EMPREP/002/008 DNB Emergency Handbook Section 8, ONRW-2019369590-17832</b:Title>
    <b:RefOrder>3</b:RefOrder>
  </b:Source>
  <b:Source>
    <b:Tag>DNB2</b:Tag>
    <b:SourceType>Misc</b:SourceType>
    <b:Guid>{CC4F0301-7ED7-4139-9997-F28B6B80EC3A}</b:Guid>
    <b:Title>DNB/EMPREMP/001 Dungeness B Nuclear Power Station Defueling Emergency Plan, ONRW-2019369590-17046</b:Title>
    <b:RefOrder>2</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ONRW-2019369590-22798</_dlc_DocId>
    <_dlc_DocIdUrl xmlns="f6cfbbfa-3ea0-4d8e-acde-632e83cd9c55">
      <Url>https://prodonrgov.sharepoint.com/_layouts/15/DocIdRedir.aspx?ID=ONRW-2019369590-22798</Url>
      <Description>ONRW-2019369590-22798</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Dungeness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PR-02029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91D6605-F936-42F4-B036-3AE645C8F68C}">
  <ds:schemaRefs>
    <ds:schemaRef ds:uri="http://schemas.openxmlformats.org/officeDocument/2006/bibliography"/>
  </ds:schemaRefs>
</ds:datastoreItem>
</file>

<file path=customXml/itemProps3.xml><?xml version="1.0" encoding="utf-8"?>
<ds:datastoreItem xmlns:ds="http://schemas.openxmlformats.org/officeDocument/2006/customXml" ds:itemID="{28AB333D-8B32-4FE0-BFF4-8F36D06C67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DB5378A-093F-4E56-91DA-7C9E4C828866}">
  <ds:schemaRefs>
    <ds:schemaRef ds:uri="http://schemas.microsoft.com/office/2006/documentManagement/types"/>
    <ds:schemaRef ds:uri="f6cfbbfa-3ea0-4d8e-acde-632e83cd9c55"/>
    <ds:schemaRef ds:uri="2b92fa06-69b2-4527-a0e1-9e8803fc1e53"/>
    <ds:schemaRef ds:uri="http://purl.org/dc/dcmitype/"/>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11</Pages>
  <Words>1596</Words>
  <Characters>9100</Characters>
  <Application>Microsoft Office Word</Application>
  <DocSecurity>0</DocSecurity>
  <Lines>75</Lines>
  <Paragraphs>21</Paragraphs>
  <ScaleCrop>false</ScaleCrop>
  <Manager>Office for Nuclear Regulation</Manager>
  <Company>Office for Nuclear Regulation</Company>
  <LinksUpToDate>false</LinksUpToDate>
  <CharactersWithSpaces>10675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Approval of site emergency plan revision 018</dc:title>
  <dc:subject>[Subtitle or description]</dc:subject>
  <dc:creator>Liam Dunning</dc:creator>
  <cp:keywords>[Key words separated by commas]</cp:keywords>
  <dc:description/>
  <cp:lastModifiedBy>Peter Wynne</cp:lastModifiedBy>
  <cp:revision>2</cp:revision>
  <cp:lastPrinted>2016-11-28T11:35:00Z</cp:lastPrinted>
  <dcterms:created xsi:type="dcterms:W3CDTF">2025-07-24T20:21:00Z</dcterms:created>
  <dcterms:modified xsi:type="dcterms:W3CDTF">2025-07-24T20:21:00Z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8c28f191-1d37-4765-9ab7-de4596e58458</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