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1A2DB616" w:rsidR="00595C8C" w:rsidRPr="00595C8C" w:rsidRDefault="00595C8C" w:rsidP="00595C8C">
            <w:pPr>
              <w:pStyle w:val="InnerCoverTitle"/>
              <w:rPr>
                <w:sz w:val="36"/>
                <w:szCs w:val="36"/>
              </w:rPr>
            </w:pPr>
            <w:r w:rsidRPr="00595C8C">
              <w:rPr>
                <w:sz w:val="36"/>
                <w:szCs w:val="36"/>
              </w:rPr>
              <w:t xml:space="preserve">ONR </w:t>
            </w:r>
            <w:r w:rsidR="00BA3544">
              <w:rPr>
                <w:sz w:val="36"/>
                <w:szCs w:val="36"/>
              </w:rPr>
              <w:t>Framework Document</w:t>
            </w:r>
          </w:p>
          <w:sdt>
            <w:sdtPr>
              <w:rPr>
                <w:sz w:val="72"/>
                <w:szCs w:val="72"/>
              </w:rPr>
              <w:id w:val="1228188510"/>
              <w:placeholder>
                <w:docPart w:val="DefaultPlaceholder_-1854013440"/>
              </w:placeholder>
            </w:sdtPr>
            <w:sdtEndPr/>
            <w:sdtContent>
              <w:p w14:paraId="7C4EA414" w14:textId="1C904A99" w:rsidR="00D0226A" w:rsidRPr="001E03E1" w:rsidRDefault="002368FF" w:rsidP="001E03E1">
                <w:pPr>
                  <w:pStyle w:val="CoverTitle"/>
                  <w:rPr>
                    <w:szCs w:val="90"/>
                  </w:rPr>
                </w:pPr>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555E6A">
                      <w:rPr>
                        <w:sz w:val="72"/>
                        <w:szCs w:val="72"/>
                      </w:rPr>
                      <w:t>Scheme of Delegation</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5875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6812A0CD" w14:textId="77777777" w:rsidR="006607C0" w:rsidRPr="00595C8C" w:rsidRDefault="006607C0" w:rsidP="006607C0">
      <w:pPr>
        <w:pStyle w:val="InnerCoverTitle"/>
        <w:rPr>
          <w:sz w:val="36"/>
          <w:szCs w:val="36"/>
        </w:rPr>
      </w:pPr>
      <w:r w:rsidRPr="00595C8C">
        <w:rPr>
          <w:sz w:val="36"/>
          <w:szCs w:val="36"/>
        </w:rPr>
        <w:lastRenderedPageBreak/>
        <w:t xml:space="preserve">ONR </w:t>
      </w:r>
      <w:r>
        <w:rPr>
          <w:sz w:val="36"/>
          <w:szCs w:val="36"/>
        </w:rPr>
        <w:t>Framework Document</w:t>
      </w:r>
    </w:p>
    <w:p w14:paraId="297D790E" w14:textId="2C26BAEA" w:rsidR="00004C16" w:rsidRDefault="002368FF" w:rsidP="00004C16">
      <w:sdt>
        <w:sdtPr>
          <w:rPr>
            <w:rStyle w:val="Style2"/>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sz w:val="24"/>
          </w:rPr>
        </w:sdtEndPr>
        <w:sdtContent>
          <w:r w:rsidR="00BA3544">
            <w:rPr>
              <w:rStyle w:val="Style2"/>
            </w:rPr>
            <w:t xml:space="preserve">Scheme of </w:t>
          </w:r>
          <w:r w:rsidR="00555E6A">
            <w:rPr>
              <w:rStyle w:val="Style2"/>
            </w:rPr>
            <w:t>D</w:t>
          </w:r>
          <w:r w:rsidR="00BA3544">
            <w:rPr>
              <w:rStyle w:val="Style2"/>
            </w:rPr>
            <w:t>elegation</w:t>
          </w:r>
        </w:sdtContent>
      </w:sdt>
    </w:p>
    <w:p w14:paraId="6673819A" w14:textId="060577FA" w:rsidR="00B40DF1" w:rsidRPr="00004C16" w:rsidRDefault="00B40DF1" w:rsidP="00B40DF1">
      <w:pPr>
        <w:rPr>
          <w:sz w:val="28"/>
          <w:szCs w:val="28"/>
        </w:rPr>
      </w:pPr>
      <w:r w:rsidRPr="00B40DF1">
        <w:rPr>
          <w:b/>
          <w:bCs/>
          <w:sz w:val="28"/>
          <w:szCs w:val="28"/>
        </w:rPr>
        <w:t>Framework owner</w:t>
      </w:r>
      <w:r>
        <w:rPr>
          <w:sz w:val="28"/>
          <w:szCs w:val="28"/>
        </w:rPr>
        <w:t xml:space="preserve"> – Head of Corporate Governance and Compliance</w:t>
      </w:r>
    </w:p>
    <w:p w14:paraId="61A25C0F" w14:textId="77777777" w:rsidR="00004C16" w:rsidRDefault="00004C16" w:rsidP="00004C16">
      <w:pPr>
        <w:rPr>
          <w:sz w:val="28"/>
          <w:szCs w:val="28"/>
        </w:rPr>
      </w:pPr>
    </w:p>
    <w:p w14:paraId="4D99E381" w14:textId="4F38F2A5" w:rsidR="00004C16" w:rsidRPr="00B40DF1" w:rsidRDefault="00004C16" w:rsidP="00004C16">
      <w:pPr>
        <w:rPr>
          <w:szCs w:val="24"/>
        </w:rPr>
      </w:pPr>
      <w:r w:rsidRPr="00B40DF1">
        <w:rPr>
          <w:b/>
          <w:bCs/>
          <w:szCs w:val="24"/>
        </w:rPr>
        <w:t>Authored by</w:t>
      </w:r>
      <w:r w:rsidR="00B40DF1" w:rsidRPr="00B40DF1">
        <w:rPr>
          <w:szCs w:val="24"/>
        </w:rPr>
        <w:t>:</w:t>
      </w:r>
      <w:r w:rsidRPr="00B40DF1">
        <w:rPr>
          <w:szCs w:val="24"/>
        </w:rPr>
        <w:t xml:space="preserve"> </w:t>
      </w:r>
      <w:r w:rsidR="00363CCF" w:rsidRPr="00B40DF1">
        <w:rPr>
          <w:szCs w:val="24"/>
        </w:rPr>
        <w:t>Governance and Compliance Manager</w:t>
      </w:r>
    </w:p>
    <w:p w14:paraId="23B9A867" w14:textId="6790D9DF" w:rsidR="00004C16" w:rsidRPr="00B40DF1" w:rsidRDefault="00004C16" w:rsidP="00004C16">
      <w:pPr>
        <w:rPr>
          <w:szCs w:val="24"/>
        </w:rPr>
      </w:pPr>
      <w:r w:rsidRPr="00B40DF1">
        <w:rPr>
          <w:b/>
          <w:bCs/>
          <w:szCs w:val="24"/>
        </w:rPr>
        <w:t>Approved by</w:t>
      </w:r>
      <w:r w:rsidR="00B40DF1" w:rsidRPr="00B40DF1">
        <w:rPr>
          <w:szCs w:val="24"/>
        </w:rPr>
        <w:t>:</w:t>
      </w:r>
      <w:r w:rsidRPr="00B40DF1">
        <w:rPr>
          <w:szCs w:val="24"/>
        </w:rPr>
        <w:t xml:space="preserve"> </w:t>
      </w:r>
      <w:r w:rsidR="00A82704" w:rsidRPr="00B40DF1">
        <w:rPr>
          <w:szCs w:val="24"/>
        </w:rPr>
        <w:t xml:space="preserve">ONR Board </w:t>
      </w:r>
    </w:p>
    <w:p w14:paraId="247E3769" w14:textId="22AA07D1" w:rsidR="00004C16" w:rsidRPr="00B40DF1" w:rsidRDefault="00004C16" w:rsidP="00004C16">
      <w:pPr>
        <w:rPr>
          <w:szCs w:val="24"/>
        </w:rPr>
      </w:pPr>
      <w:r w:rsidRPr="00B40DF1">
        <w:rPr>
          <w:b/>
          <w:bCs/>
          <w:szCs w:val="24"/>
        </w:rPr>
        <w:t>Issue</w:t>
      </w:r>
      <w:r w:rsidRPr="00B40DF1">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E04C9C" w:rsidRPr="00B40DF1">
            <w:rPr>
              <w:szCs w:val="24"/>
            </w:rPr>
            <w:t>5.3</w:t>
          </w:r>
        </w:sdtContent>
      </w:sdt>
    </w:p>
    <w:p w14:paraId="19206F45" w14:textId="270C9F44" w:rsidR="00004C16" w:rsidRPr="00B40DF1" w:rsidRDefault="00B40DF1" w:rsidP="00004C16">
      <w:pPr>
        <w:rPr>
          <w:szCs w:val="24"/>
        </w:rPr>
      </w:pPr>
      <w:r w:rsidRPr="00B40DF1">
        <w:rPr>
          <w:b/>
          <w:bCs/>
          <w:szCs w:val="24"/>
        </w:rPr>
        <w:t>Published</w:t>
      </w:r>
      <w:r w:rsidR="00004C16" w:rsidRPr="00B40DF1">
        <w:rPr>
          <w:szCs w:val="24"/>
        </w:rPr>
        <w:t xml:space="preserve">: </w:t>
      </w:r>
      <w:r w:rsidR="00284E08" w:rsidRPr="00B40DF1">
        <w:rPr>
          <w:szCs w:val="24"/>
        </w:rPr>
        <w:t xml:space="preserve">May </w:t>
      </w:r>
      <w:r w:rsidR="00A61C00" w:rsidRPr="00B40DF1">
        <w:rPr>
          <w:szCs w:val="24"/>
        </w:rPr>
        <w:t>2025</w:t>
      </w:r>
    </w:p>
    <w:p w14:paraId="0BCE0263" w14:textId="15AAA9FB" w:rsidR="00F60B80" w:rsidRPr="00B40DF1" w:rsidRDefault="00F60B80" w:rsidP="00004C16">
      <w:pPr>
        <w:rPr>
          <w:szCs w:val="24"/>
        </w:rPr>
      </w:pPr>
      <w:r w:rsidRPr="00B40DF1">
        <w:rPr>
          <w:b/>
          <w:bCs/>
          <w:szCs w:val="24"/>
        </w:rPr>
        <w:t xml:space="preserve">Next </w:t>
      </w:r>
      <w:r w:rsidR="00B40DF1" w:rsidRPr="00B40DF1">
        <w:rPr>
          <w:b/>
          <w:bCs/>
          <w:szCs w:val="24"/>
        </w:rPr>
        <w:t>scheduled review</w:t>
      </w:r>
      <w:r w:rsidRPr="00B40DF1">
        <w:rPr>
          <w:szCs w:val="24"/>
        </w:rPr>
        <w:t xml:space="preserve">: </w:t>
      </w:r>
      <w:r w:rsidR="00E45BCE" w:rsidRPr="00B40DF1">
        <w:rPr>
          <w:szCs w:val="24"/>
        </w:rPr>
        <w:t>September</w:t>
      </w:r>
      <w:r w:rsidR="00363CCF" w:rsidRPr="00B40DF1">
        <w:rPr>
          <w:szCs w:val="24"/>
        </w:rPr>
        <w:t xml:space="preserve"> </w:t>
      </w:r>
      <w:r w:rsidR="00A61C00" w:rsidRPr="00B40DF1">
        <w:rPr>
          <w:szCs w:val="24"/>
        </w:rPr>
        <w:t>2026</w:t>
      </w:r>
    </w:p>
    <w:p w14:paraId="09306A5B" w14:textId="77777777" w:rsidR="00B40DF1" w:rsidRPr="00B40DF1" w:rsidRDefault="00B40DF1" w:rsidP="00004C16">
      <w:pPr>
        <w:rPr>
          <w:szCs w:val="24"/>
        </w:rPr>
      </w:pPr>
    </w:p>
    <w:p w14:paraId="3054214D" w14:textId="6B006505" w:rsidR="00B40DF1" w:rsidRPr="00B40DF1" w:rsidRDefault="00B40DF1" w:rsidP="00004C16">
      <w:pPr>
        <w:rPr>
          <w:szCs w:val="24"/>
        </w:rPr>
      </w:pPr>
      <w:r w:rsidRPr="00B40DF1">
        <w:rPr>
          <w:b/>
          <w:bCs/>
          <w:szCs w:val="24"/>
        </w:rPr>
        <w:t>ONR d</w:t>
      </w:r>
      <w:r w:rsidR="00004C16" w:rsidRPr="00B40DF1">
        <w:rPr>
          <w:b/>
          <w:bCs/>
          <w:szCs w:val="24"/>
        </w:rPr>
        <w:t>oc</w:t>
      </w:r>
      <w:r w:rsidRPr="00B40DF1">
        <w:rPr>
          <w:b/>
          <w:bCs/>
          <w:szCs w:val="24"/>
        </w:rPr>
        <w:t>ument reference</w:t>
      </w:r>
      <w:r w:rsidR="00004C16" w:rsidRPr="00B40DF1">
        <w:rPr>
          <w:szCs w:val="24"/>
        </w:rPr>
        <w:t xml:space="preserve">: </w:t>
      </w:r>
      <w:r w:rsidR="001335A1" w:rsidRPr="00B40DF1">
        <w:rPr>
          <w:szCs w:val="24"/>
        </w:rPr>
        <w:t>ONR-GOV-FW-002</w:t>
      </w:r>
    </w:p>
    <w:p w14:paraId="48A3F547" w14:textId="443695D4" w:rsidR="00004C16" w:rsidRPr="00B40DF1" w:rsidRDefault="00B40DF1" w:rsidP="00B40DF1">
      <w:pPr>
        <w:rPr>
          <w:szCs w:val="24"/>
        </w:rPr>
      </w:pPr>
      <w:r w:rsidRPr="00B40DF1">
        <w:rPr>
          <w:b/>
          <w:bCs/>
          <w:szCs w:val="24"/>
        </w:rPr>
        <w:t>ONR record reference</w:t>
      </w:r>
      <w:r w:rsidRPr="00B40DF1">
        <w:rPr>
          <w:szCs w:val="24"/>
        </w:rPr>
        <w:t xml:space="preserve">: </w:t>
      </w:r>
      <w:hyperlink r:id="rId16" w:tgtFrame="_blank" w:tooltip="ONRHH-822789359-20118" w:history="1">
        <w:r w:rsidRPr="00B40DF1">
          <w:rPr>
            <w:rStyle w:val="Hyperlink"/>
            <w:szCs w:val="24"/>
          </w:rPr>
          <w:t>ONRHH-822789359-20118</w:t>
        </w:r>
      </w:hyperlink>
      <w:r w:rsidR="00004C16" w:rsidRPr="00B40DF1">
        <w:rPr>
          <w:szCs w:val="24"/>
        </w:rPr>
        <w:t xml:space="preserve">  </w:t>
      </w:r>
    </w:p>
    <w:p w14:paraId="39BC0EA4" w14:textId="77777777" w:rsidR="00420A11" w:rsidRPr="00284E08" w:rsidRDefault="00420A11" w:rsidP="00323E71">
      <w:pPr>
        <w:rPr>
          <w:lang w:val="pt-PT"/>
        </w:rPr>
      </w:pPr>
    </w:p>
    <w:p w14:paraId="313D0547" w14:textId="77777777" w:rsidR="001335A1" w:rsidRPr="00284E08" w:rsidRDefault="001335A1" w:rsidP="00005294">
      <w:pPr>
        <w:pStyle w:val="Heading3"/>
        <w:rPr>
          <w:lang w:val="pt-PT"/>
        </w:rPr>
        <w:sectPr w:rsidR="001335A1" w:rsidRPr="00284E08" w:rsidSect="001335A1">
          <w:headerReference w:type="default" r:id="rId17"/>
          <w:footerReference w:type="default" r:id="rId18"/>
          <w:pgSz w:w="11906" w:h="16838" w:code="9"/>
          <w:pgMar w:top="1440" w:right="1440" w:bottom="1440" w:left="1440" w:header="397" w:footer="397" w:gutter="0"/>
          <w:cols w:space="312"/>
          <w:titlePg/>
          <w:docGrid w:linePitch="360"/>
        </w:sectPr>
      </w:pPr>
    </w:p>
    <w:p w14:paraId="3AE5EE98" w14:textId="1FCDA8CE" w:rsidR="00267815" w:rsidRPr="00EE0C77" w:rsidRDefault="00267815" w:rsidP="00EE0C77">
      <w:pPr>
        <w:pStyle w:val="ContentsHeading"/>
      </w:pPr>
      <w:r w:rsidRPr="00EE0C77">
        <w:lastRenderedPageBreak/>
        <w:t>Co</w:t>
      </w:r>
      <w:r w:rsidRPr="00257288">
        <w:t>n</w:t>
      </w:r>
      <w:r w:rsidRPr="00420A11">
        <w:t>ten</w:t>
      </w:r>
      <w:r w:rsidRPr="00EE0C77">
        <w:t>ts</w:t>
      </w:r>
    </w:p>
    <w:p w14:paraId="6E2BB8EC" w14:textId="612851B5" w:rsidR="00973371" w:rsidRDefault="00F70DA3">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"1-2" \h \z \u </w:instrText>
      </w:r>
      <w:r>
        <w:fldChar w:fldCharType="separate"/>
      </w:r>
      <w:hyperlink w:anchor="_Toc198804113" w:history="1">
        <w:r w:rsidR="00973371" w:rsidRPr="00C938D1">
          <w:rPr>
            <w:rStyle w:val="Hyperlink"/>
          </w:rPr>
          <w:t>Introduction</w:t>
        </w:r>
        <w:r w:rsidR="00973371">
          <w:rPr>
            <w:webHidden/>
          </w:rPr>
          <w:tab/>
        </w:r>
        <w:r w:rsidR="00973371">
          <w:rPr>
            <w:webHidden/>
          </w:rPr>
          <w:fldChar w:fldCharType="begin"/>
        </w:r>
        <w:r w:rsidR="00973371">
          <w:rPr>
            <w:webHidden/>
          </w:rPr>
          <w:instrText xml:space="preserve"> PAGEREF _Toc198804113 \h </w:instrText>
        </w:r>
        <w:r w:rsidR="00973371">
          <w:rPr>
            <w:webHidden/>
          </w:rPr>
        </w:r>
        <w:r w:rsidR="00973371">
          <w:rPr>
            <w:webHidden/>
          </w:rPr>
          <w:fldChar w:fldCharType="separate"/>
        </w:r>
        <w:r w:rsidR="00973371">
          <w:rPr>
            <w:webHidden/>
          </w:rPr>
          <w:t>4</w:t>
        </w:r>
        <w:r w:rsidR="00973371">
          <w:rPr>
            <w:webHidden/>
          </w:rPr>
          <w:fldChar w:fldCharType="end"/>
        </w:r>
      </w:hyperlink>
    </w:p>
    <w:p w14:paraId="1E623471" w14:textId="5014E26B"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14" w:history="1">
        <w:r w:rsidRPr="00C938D1">
          <w:rPr>
            <w:rStyle w:val="Hyperlink"/>
          </w:rPr>
          <w:t>Accountability,</w:t>
        </w:r>
        <w:r w:rsidRPr="00C938D1">
          <w:rPr>
            <w:rStyle w:val="Hyperlink"/>
            <w:spacing w:val="-6"/>
          </w:rPr>
          <w:t xml:space="preserve"> </w:t>
        </w:r>
        <w:r w:rsidRPr="00C938D1">
          <w:rPr>
            <w:rStyle w:val="Hyperlink"/>
          </w:rPr>
          <w:t>variation,</w:t>
        </w:r>
        <w:r w:rsidRPr="00C938D1">
          <w:rPr>
            <w:rStyle w:val="Hyperlink"/>
            <w:spacing w:val="-4"/>
          </w:rPr>
          <w:t xml:space="preserve"> </w:t>
        </w:r>
        <w:r w:rsidRPr="00C938D1">
          <w:rPr>
            <w:rStyle w:val="Hyperlink"/>
          </w:rPr>
          <w:t>ownership,</w:t>
        </w:r>
        <w:r w:rsidRPr="00C938D1">
          <w:rPr>
            <w:rStyle w:val="Hyperlink"/>
            <w:spacing w:val="-6"/>
          </w:rPr>
          <w:t xml:space="preserve"> </w:t>
        </w:r>
        <w:r w:rsidRPr="00C938D1">
          <w:rPr>
            <w:rStyle w:val="Hyperlink"/>
          </w:rPr>
          <w:t>and</w:t>
        </w:r>
        <w:r w:rsidRPr="00C938D1">
          <w:rPr>
            <w:rStyle w:val="Hyperlink"/>
            <w:spacing w:val="-5"/>
          </w:rPr>
          <w:t xml:space="preserve"> </w:t>
        </w:r>
        <w:r w:rsidRPr="00C938D1">
          <w:rPr>
            <w:rStyle w:val="Hyperlink"/>
          </w:rPr>
          <w:t>review</w:t>
        </w:r>
        <w:r w:rsidRPr="00C938D1">
          <w:rPr>
            <w:rStyle w:val="Hyperlink"/>
            <w:spacing w:val="-4"/>
          </w:rPr>
          <w:t xml:space="preserve"> </w:t>
        </w:r>
        <w:r w:rsidRPr="00C938D1">
          <w:rPr>
            <w:rStyle w:val="Hyperlink"/>
          </w:rPr>
          <w:t>of</w:t>
        </w:r>
        <w:r w:rsidRPr="00C938D1">
          <w:rPr>
            <w:rStyle w:val="Hyperlink"/>
            <w:spacing w:val="-6"/>
          </w:rPr>
          <w:t xml:space="preserve"> </w:t>
        </w:r>
        <w:r w:rsidRPr="00C938D1">
          <w:rPr>
            <w:rStyle w:val="Hyperlink"/>
          </w:rPr>
          <w:t>the</w:t>
        </w:r>
        <w:r w:rsidRPr="00C938D1">
          <w:rPr>
            <w:rStyle w:val="Hyperlink"/>
            <w:spacing w:val="-9"/>
          </w:rPr>
          <w:t xml:space="preserve"> </w:t>
        </w:r>
        <w:r w:rsidRPr="00C938D1">
          <w:rPr>
            <w:rStyle w:val="Hyperlink"/>
            <w:spacing w:val="-2"/>
          </w:rPr>
          <w:t>scheme</w:t>
        </w:r>
        <w:r>
          <w:rPr>
            <w:webHidden/>
          </w:rPr>
          <w:tab/>
        </w:r>
        <w:r>
          <w:rPr>
            <w:webHidden/>
          </w:rPr>
          <w:fldChar w:fldCharType="begin"/>
        </w:r>
        <w:r>
          <w:rPr>
            <w:webHidden/>
          </w:rPr>
          <w:instrText xml:space="preserve"> PAGEREF _Toc198804114 \h </w:instrText>
        </w:r>
        <w:r>
          <w:rPr>
            <w:webHidden/>
          </w:rPr>
        </w:r>
        <w:r>
          <w:rPr>
            <w:webHidden/>
          </w:rPr>
          <w:fldChar w:fldCharType="separate"/>
        </w:r>
        <w:r>
          <w:rPr>
            <w:webHidden/>
          </w:rPr>
          <w:t>4</w:t>
        </w:r>
        <w:r>
          <w:rPr>
            <w:webHidden/>
          </w:rPr>
          <w:fldChar w:fldCharType="end"/>
        </w:r>
      </w:hyperlink>
    </w:p>
    <w:p w14:paraId="38828C86" w14:textId="5F20B1AB"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15" w:history="1">
        <w:r w:rsidRPr="00C938D1">
          <w:rPr>
            <w:rStyle w:val="Hyperlink"/>
          </w:rPr>
          <w:t>High-level principles of delegation</w:t>
        </w:r>
        <w:r>
          <w:rPr>
            <w:webHidden/>
          </w:rPr>
          <w:tab/>
        </w:r>
        <w:r>
          <w:rPr>
            <w:webHidden/>
          </w:rPr>
          <w:fldChar w:fldCharType="begin"/>
        </w:r>
        <w:r>
          <w:rPr>
            <w:webHidden/>
          </w:rPr>
          <w:instrText xml:space="preserve"> PAGEREF _Toc198804115 \h </w:instrText>
        </w:r>
        <w:r>
          <w:rPr>
            <w:webHidden/>
          </w:rPr>
        </w:r>
        <w:r>
          <w:rPr>
            <w:webHidden/>
          </w:rPr>
          <w:fldChar w:fldCharType="separate"/>
        </w:r>
        <w:r>
          <w:rPr>
            <w:webHidden/>
          </w:rPr>
          <w:t>5</w:t>
        </w:r>
        <w:r>
          <w:rPr>
            <w:webHidden/>
          </w:rPr>
          <w:fldChar w:fldCharType="end"/>
        </w:r>
      </w:hyperlink>
    </w:p>
    <w:p w14:paraId="0355B05F" w14:textId="2A7D486E"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16" w:history="1">
        <w:r w:rsidRPr="00C938D1">
          <w:rPr>
            <w:rStyle w:val="Hyperlink"/>
          </w:rPr>
          <w:t>Delegated</w:t>
        </w:r>
        <w:r w:rsidRPr="00C938D1">
          <w:rPr>
            <w:rStyle w:val="Hyperlink"/>
            <w:spacing w:val="-8"/>
          </w:rPr>
          <w:t xml:space="preserve"> </w:t>
        </w:r>
        <w:r w:rsidRPr="00C938D1">
          <w:rPr>
            <w:rStyle w:val="Hyperlink"/>
          </w:rPr>
          <w:t>authorities</w:t>
        </w:r>
        <w:r w:rsidRPr="00C938D1">
          <w:rPr>
            <w:rStyle w:val="Hyperlink"/>
            <w:spacing w:val="-5"/>
          </w:rPr>
          <w:t xml:space="preserve"> </w:t>
        </w:r>
        <w:r w:rsidRPr="00C938D1">
          <w:rPr>
            <w:rStyle w:val="Hyperlink"/>
          </w:rPr>
          <w:t>and</w:t>
        </w:r>
        <w:r w:rsidRPr="00C938D1">
          <w:rPr>
            <w:rStyle w:val="Hyperlink"/>
            <w:spacing w:val="-5"/>
          </w:rPr>
          <w:t xml:space="preserve"> </w:t>
        </w:r>
        <w:r w:rsidRPr="00C938D1">
          <w:rPr>
            <w:rStyle w:val="Hyperlink"/>
            <w:spacing w:val="-2"/>
          </w:rPr>
          <w:t>responsibilities</w:t>
        </w:r>
        <w:r>
          <w:rPr>
            <w:webHidden/>
          </w:rPr>
          <w:tab/>
        </w:r>
        <w:r>
          <w:rPr>
            <w:webHidden/>
          </w:rPr>
          <w:fldChar w:fldCharType="begin"/>
        </w:r>
        <w:r>
          <w:rPr>
            <w:webHidden/>
          </w:rPr>
          <w:instrText xml:space="preserve"> PAGEREF _Toc198804116 \h </w:instrText>
        </w:r>
        <w:r>
          <w:rPr>
            <w:webHidden/>
          </w:rPr>
        </w:r>
        <w:r>
          <w:rPr>
            <w:webHidden/>
          </w:rPr>
          <w:fldChar w:fldCharType="separate"/>
        </w:r>
        <w:r>
          <w:rPr>
            <w:webHidden/>
          </w:rPr>
          <w:t>6</w:t>
        </w:r>
        <w:r>
          <w:rPr>
            <w:webHidden/>
          </w:rPr>
          <w:fldChar w:fldCharType="end"/>
        </w:r>
      </w:hyperlink>
    </w:p>
    <w:p w14:paraId="095BEF20" w14:textId="32F70ECE"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17" w:history="1">
        <w:r w:rsidRPr="00C938D1">
          <w:rPr>
            <w:rStyle w:val="Hyperlink"/>
          </w:rPr>
          <w:t>Letters</w:t>
        </w:r>
        <w:r w:rsidRPr="00C938D1">
          <w:rPr>
            <w:rStyle w:val="Hyperlink"/>
            <w:spacing w:val="-4"/>
          </w:rPr>
          <w:t xml:space="preserve"> </w:t>
        </w:r>
        <w:r w:rsidRPr="00C938D1">
          <w:rPr>
            <w:rStyle w:val="Hyperlink"/>
          </w:rPr>
          <w:t>of</w:t>
        </w:r>
        <w:r w:rsidRPr="00C938D1">
          <w:rPr>
            <w:rStyle w:val="Hyperlink"/>
            <w:spacing w:val="-3"/>
          </w:rPr>
          <w:t xml:space="preserve"> </w:t>
        </w:r>
        <w:r w:rsidRPr="00C938D1">
          <w:rPr>
            <w:rStyle w:val="Hyperlink"/>
          </w:rPr>
          <w:t>delegation</w:t>
        </w:r>
        <w:r>
          <w:rPr>
            <w:webHidden/>
          </w:rPr>
          <w:tab/>
        </w:r>
        <w:r>
          <w:rPr>
            <w:webHidden/>
          </w:rPr>
          <w:fldChar w:fldCharType="begin"/>
        </w:r>
        <w:r>
          <w:rPr>
            <w:webHidden/>
          </w:rPr>
          <w:instrText xml:space="preserve"> PAGEREF _Toc198804117 \h </w:instrText>
        </w:r>
        <w:r>
          <w:rPr>
            <w:webHidden/>
          </w:rPr>
        </w:r>
        <w:r>
          <w:rPr>
            <w:webHidden/>
          </w:rPr>
          <w:fldChar w:fldCharType="separate"/>
        </w:r>
        <w:r>
          <w:rPr>
            <w:webHidden/>
          </w:rPr>
          <w:t>7</w:t>
        </w:r>
        <w:r>
          <w:rPr>
            <w:webHidden/>
          </w:rPr>
          <w:fldChar w:fldCharType="end"/>
        </w:r>
      </w:hyperlink>
    </w:p>
    <w:p w14:paraId="26F16476" w14:textId="47BDB595"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18" w:history="1">
        <w:r w:rsidRPr="00C938D1">
          <w:rPr>
            <w:rStyle w:val="Hyperlink"/>
          </w:rPr>
          <w:t>The</w:t>
        </w:r>
        <w:r w:rsidRPr="00C938D1">
          <w:rPr>
            <w:rStyle w:val="Hyperlink"/>
            <w:spacing w:val="-3"/>
          </w:rPr>
          <w:t xml:space="preserve"> </w:t>
        </w:r>
        <w:r w:rsidRPr="00C938D1">
          <w:rPr>
            <w:rStyle w:val="Hyperlink"/>
          </w:rPr>
          <w:t>ONR</w:t>
        </w:r>
        <w:r w:rsidRPr="00C938D1">
          <w:rPr>
            <w:rStyle w:val="Hyperlink"/>
            <w:spacing w:val="-1"/>
          </w:rPr>
          <w:t xml:space="preserve"> </w:t>
        </w:r>
        <w:r w:rsidRPr="00C938D1">
          <w:rPr>
            <w:rStyle w:val="Hyperlink"/>
            <w:spacing w:val="-2"/>
          </w:rPr>
          <w:t>Board</w:t>
        </w:r>
        <w:r>
          <w:rPr>
            <w:webHidden/>
          </w:rPr>
          <w:tab/>
        </w:r>
        <w:r>
          <w:rPr>
            <w:webHidden/>
          </w:rPr>
          <w:fldChar w:fldCharType="begin"/>
        </w:r>
        <w:r>
          <w:rPr>
            <w:webHidden/>
          </w:rPr>
          <w:instrText xml:space="preserve"> PAGEREF _Toc198804118 \h </w:instrText>
        </w:r>
        <w:r>
          <w:rPr>
            <w:webHidden/>
          </w:rPr>
        </w:r>
        <w:r>
          <w:rPr>
            <w:webHidden/>
          </w:rPr>
          <w:fldChar w:fldCharType="separate"/>
        </w:r>
        <w:r>
          <w:rPr>
            <w:webHidden/>
          </w:rPr>
          <w:t>8</w:t>
        </w:r>
        <w:r>
          <w:rPr>
            <w:webHidden/>
          </w:rPr>
          <w:fldChar w:fldCharType="end"/>
        </w:r>
      </w:hyperlink>
    </w:p>
    <w:p w14:paraId="15A7C16F" w14:textId="64E9F9EC"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19" w:history="1">
        <w:r w:rsidRPr="00C938D1">
          <w:rPr>
            <w:rStyle w:val="Hyperlink"/>
          </w:rPr>
          <w:t>The</w:t>
        </w:r>
        <w:r w:rsidRPr="00C938D1">
          <w:rPr>
            <w:rStyle w:val="Hyperlink"/>
            <w:spacing w:val="-8"/>
          </w:rPr>
          <w:t xml:space="preserve"> </w:t>
        </w:r>
        <w:r w:rsidRPr="00C938D1">
          <w:rPr>
            <w:rStyle w:val="Hyperlink"/>
          </w:rPr>
          <w:t>Chief</w:t>
        </w:r>
        <w:r w:rsidRPr="00C938D1">
          <w:rPr>
            <w:rStyle w:val="Hyperlink"/>
            <w:spacing w:val="-3"/>
          </w:rPr>
          <w:t xml:space="preserve"> </w:t>
        </w:r>
        <w:r w:rsidRPr="00C938D1">
          <w:rPr>
            <w:rStyle w:val="Hyperlink"/>
          </w:rPr>
          <w:t>Executive/Chief</w:t>
        </w:r>
        <w:r w:rsidRPr="00C938D1">
          <w:rPr>
            <w:rStyle w:val="Hyperlink"/>
            <w:spacing w:val="-4"/>
          </w:rPr>
          <w:t xml:space="preserve"> </w:t>
        </w:r>
        <w:r w:rsidRPr="00C938D1">
          <w:rPr>
            <w:rStyle w:val="Hyperlink"/>
          </w:rPr>
          <w:t>Nuclear</w:t>
        </w:r>
        <w:r w:rsidRPr="00C938D1">
          <w:rPr>
            <w:rStyle w:val="Hyperlink"/>
            <w:spacing w:val="-4"/>
          </w:rPr>
          <w:t xml:space="preserve"> </w:t>
        </w:r>
        <w:r w:rsidRPr="00C938D1">
          <w:rPr>
            <w:rStyle w:val="Hyperlink"/>
            <w:spacing w:val="-2"/>
          </w:rPr>
          <w:t>Inspector</w:t>
        </w:r>
        <w:r>
          <w:rPr>
            <w:webHidden/>
          </w:rPr>
          <w:tab/>
        </w:r>
        <w:r>
          <w:rPr>
            <w:webHidden/>
          </w:rPr>
          <w:fldChar w:fldCharType="begin"/>
        </w:r>
        <w:r>
          <w:rPr>
            <w:webHidden/>
          </w:rPr>
          <w:instrText xml:space="preserve"> PAGEREF _Toc198804119 \h </w:instrText>
        </w:r>
        <w:r>
          <w:rPr>
            <w:webHidden/>
          </w:rPr>
        </w:r>
        <w:r>
          <w:rPr>
            <w:webHidden/>
          </w:rPr>
          <w:fldChar w:fldCharType="separate"/>
        </w:r>
        <w:r>
          <w:rPr>
            <w:webHidden/>
          </w:rPr>
          <w:t>10</w:t>
        </w:r>
        <w:r>
          <w:rPr>
            <w:webHidden/>
          </w:rPr>
          <w:fldChar w:fldCharType="end"/>
        </w:r>
      </w:hyperlink>
    </w:p>
    <w:p w14:paraId="5FB48C80" w14:textId="10C4FBE8"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20" w:history="1">
        <w:r w:rsidRPr="00C938D1">
          <w:rPr>
            <w:rStyle w:val="Hyperlink"/>
          </w:rPr>
          <w:t>Executive Directors</w:t>
        </w:r>
        <w:r>
          <w:rPr>
            <w:webHidden/>
          </w:rPr>
          <w:tab/>
        </w:r>
        <w:r>
          <w:rPr>
            <w:webHidden/>
          </w:rPr>
          <w:fldChar w:fldCharType="begin"/>
        </w:r>
        <w:r>
          <w:rPr>
            <w:webHidden/>
          </w:rPr>
          <w:instrText xml:space="preserve"> PAGEREF _Toc198804120 \h </w:instrText>
        </w:r>
        <w:r>
          <w:rPr>
            <w:webHidden/>
          </w:rPr>
        </w:r>
        <w:r>
          <w:rPr>
            <w:webHidden/>
          </w:rPr>
          <w:fldChar w:fldCharType="separate"/>
        </w:r>
        <w:r>
          <w:rPr>
            <w:webHidden/>
          </w:rPr>
          <w:t>11</w:t>
        </w:r>
        <w:r>
          <w:rPr>
            <w:webHidden/>
          </w:rPr>
          <w:fldChar w:fldCharType="end"/>
        </w:r>
      </w:hyperlink>
    </w:p>
    <w:p w14:paraId="2C7EE7CA" w14:textId="48A18332"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21" w:history="1">
        <w:r w:rsidRPr="00C938D1">
          <w:rPr>
            <w:rStyle w:val="Hyperlink"/>
          </w:rPr>
          <w:t>The</w:t>
        </w:r>
        <w:r w:rsidRPr="00C938D1">
          <w:rPr>
            <w:rStyle w:val="Hyperlink"/>
            <w:spacing w:val="-6"/>
          </w:rPr>
          <w:t xml:space="preserve"> Senior </w:t>
        </w:r>
        <w:r w:rsidRPr="00C938D1">
          <w:rPr>
            <w:rStyle w:val="Hyperlink"/>
          </w:rPr>
          <w:t>Director</w:t>
        </w:r>
        <w:r w:rsidRPr="00C938D1">
          <w:rPr>
            <w:rStyle w:val="Hyperlink"/>
            <w:spacing w:val="-5"/>
          </w:rPr>
          <w:t xml:space="preserve"> </w:t>
        </w:r>
        <w:r w:rsidRPr="00C938D1">
          <w:rPr>
            <w:rStyle w:val="Hyperlink"/>
          </w:rPr>
          <w:t>of</w:t>
        </w:r>
        <w:r w:rsidRPr="00C938D1">
          <w:rPr>
            <w:rStyle w:val="Hyperlink"/>
            <w:spacing w:val="-4"/>
          </w:rPr>
          <w:t xml:space="preserve"> Regulation </w:t>
        </w:r>
        <w:r w:rsidRPr="00C938D1">
          <w:rPr>
            <w:rStyle w:val="Hyperlink"/>
            <w:spacing w:val="-2"/>
          </w:rPr>
          <w:t>(SDR)</w:t>
        </w:r>
        <w:r>
          <w:rPr>
            <w:webHidden/>
          </w:rPr>
          <w:tab/>
        </w:r>
        <w:r>
          <w:rPr>
            <w:webHidden/>
          </w:rPr>
          <w:fldChar w:fldCharType="begin"/>
        </w:r>
        <w:r>
          <w:rPr>
            <w:webHidden/>
          </w:rPr>
          <w:instrText xml:space="preserve"> PAGEREF _Toc198804121 \h </w:instrText>
        </w:r>
        <w:r>
          <w:rPr>
            <w:webHidden/>
          </w:rPr>
        </w:r>
        <w:r>
          <w:rPr>
            <w:webHidden/>
          </w:rPr>
          <w:fldChar w:fldCharType="separate"/>
        </w:r>
        <w:r>
          <w:rPr>
            <w:webHidden/>
          </w:rPr>
          <w:t>11</w:t>
        </w:r>
        <w:r>
          <w:rPr>
            <w:webHidden/>
          </w:rPr>
          <w:fldChar w:fldCharType="end"/>
        </w:r>
      </w:hyperlink>
    </w:p>
    <w:p w14:paraId="1B8EE955" w14:textId="384D8A22"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22" w:history="1">
        <w:r w:rsidRPr="00C938D1">
          <w:rPr>
            <w:rStyle w:val="Hyperlink"/>
          </w:rPr>
          <w:t>ONR Directors</w:t>
        </w:r>
        <w:r>
          <w:rPr>
            <w:webHidden/>
          </w:rPr>
          <w:tab/>
        </w:r>
        <w:r>
          <w:rPr>
            <w:webHidden/>
          </w:rPr>
          <w:fldChar w:fldCharType="begin"/>
        </w:r>
        <w:r>
          <w:rPr>
            <w:webHidden/>
          </w:rPr>
          <w:instrText xml:space="preserve"> PAGEREF _Toc198804122 \h </w:instrText>
        </w:r>
        <w:r>
          <w:rPr>
            <w:webHidden/>
          </w:rPr>
        </w:r>
        <w:r>
          <w:rPr>
            <w:webHidden/>
          </w:rPr>
          <w:fldChar w:fldCharType="separate"/>
        </w:r>
        <w:r>
          <w:rPr>
            <w:webHidden/>
          </w:rPr>
          <w:t>12</w:t>
        </w:r>
        <w:r>
          <w:rPr>
            <w:webHidden/>
          </w:rPr>
          <w:fldChar w:fldCharType="end"/>
        </w:r>
      </w:hyperlink>
    </w:p>
    <w:p w14:paraId="549A1727" w14:textId="4C98C2F6" w:rsidR="00973371" w:rsidRDefault="00973371">
      <w:pPr>
        <w:pStyle w:val="TOC1"/>
        <w:rPr>
          <w:rFonts w:asciiTheme="minorHAnsi" w:eastAsiaTheme="minorEastAsia" w:hAnsiTheme="minorHAnsi" w:cstheme="minorBidi"/>
          <w:kern w:val="2"/>
          <w:szCs w:val="24"/>
          <w:lang w:eastAsia="en-GB" w:bidi="ar-SA"/>
          <w14:ligatures w14:val="standardContextual"/>
        </w:rPr>
      </w:pPr>
      <w:hyperlink w:anchor="_Toc198804123" w:history="1">
        <w:r w:rsidRPr="00C938D1">
          <w:rPr>
            <w:rStyle w:val="Hyperlink"/>
            <w:b/>
          </w:rPr>
          <w:t>Part</w:t>
        </w:r>
        <w:r w:rsidRPr="00C938D1">
          <w:rPr>
            <w:rStyle w:val="Hyperlink"/>
            <w:b/>
            <w:spacing w:val="-4"/>
          </w:rPr>
          <w:t xml:space="preserve"> </w:t>
        </w:r>
        <w:r w:rsidRPr="00C938D1">
          <w:rPr>
            <w:rStyle w:val="Hyperlink"/>
            <w:b/>
          </w:rPr>
          <w:t>1</w:t>
        </w:r>
        <w:r w:rsidRPr="00C938D1">
          <w:rPr>
            <w:rStyle w:val="Hyperlink"/>
          </w:rPr>
          <w:t>:</w:t>
        </w:r>
        <w:r w:rsidRPr="00C938D1">
          <w:rPr>
            <w:rStyle w:val="Hyperlink"/>
            <w:spacing w:val="-4"/>
          </w:rPr>
          <w:t xml:space="preserve"> </w:t>
        </w:r>
        <w:r w:rsidRPr="00C938D1">
          <w:rPr>
            <w:rStyle w:val="Hyperlink"/>
          </w:rPr>
          <w:t>Matters</w:t>
        </w:r>
        <w:r w:rsidRPr="00C938D1">
          <w:rPr>
            <w:rStyle w:val="Hyperlink"/>
            <w:spacing w:val="-5"/>
          </w:rPr>
          <w:t xml:space="preserve"> </w:t>
        </w:r>
        <w:r w:rsidRPr="00C938D1">
          <w:rPr>
            <w:rStyle w:val="Hyperlink"/>
          </w:rPr>
          <w:t>reserved</w:t>
        </w:r>
        <w:r w:rsidRPr="00C938D1">
          <w:rPr>
            <w:rStyle w:val="Hyperlink"/>
            <w:spacing w:val="-6"/>
          </w:rPr>
          <w:t xml:space="preserve"> </w:t>
        </w:r>
        <w:r w:rsidRPr="00C938D1">
          <w:rPr>
            <w:rStyle w:val="Hyperlink"/>
          </w:rPr>
          <w:t>to</w:t>
        </w:r>
        <w:r w:rsidRPr="00C938D1">
          <w:rPr>
            <w:rStyle w:val="Hyperlink"/>
            <w:spacing w:val="-6"/>
          </w:rPr>
          <w:t xml:space="preserve"> </w:t>
        </w:r>
        <w:r w:rsidRPr="00C938D1">
          <w:rPr>
            <w:rStyle w:val="Hyperlink"/>
          </w:rPr>
          <w:t>the</w:t>
        </w:r>
        <w:r w:rsidRPr="00C938D1">
          <w:rPr>
            <w:rStyle w:val="Hyperlink"/>
            <w:spacing w:val="-6"/>
          </w:rPr>
          <w:t xml:space="preserve"> </w:t>
        </w:r>
        <w:r w:rsidRPr="00C938D1">
          <w:rPr>
            <w:rStyle w:val="Hyperlink"/>
          </w:rPr>
          <w:t>ONR</w:t>
        </w:r>
        <w:r w:rsidRPr="00C938D1">
          <w:rPr>
            <w:rStyle w:val="Hyperlink"/>
            <w:spacing w:val="-6"/>
          </w:rPr>
          <w:t xml:space="preserve"> </w:t>
        </w:r>
        <w:r w:rsidRPr="00C938D1">
          <w:rPr>
            <w:rStyle w:val="Hyperlink"/>
          </w:rPr>
          <w:t>Board</w:t>
        </w:r>
        <w:r w:rsidRPr="00C938D1">
          <w:rPr>
            <w:rStyle w:val="Hyperlink"/>
            <w:spacing w:val="-4"/>
          </w:rPr>
          <w:t xml:space="preserve"> </w:t>
        </w:r>
        <w:r w:rsidRPr="00C938D1">
          <w:rPr>
            <w:rStyle w:val="Hyperlink"/>
          </w:rPr>
          <w:t>or delegated by the ONR Board</w:t>
        </w:r>
        <w:r>
          <w:rPr>
            <w:webHidden/>
          </w:rPr>
          <w:tab/>
        </w:r>
        <w:r>
          <w:rPr>
            <w:webHidden/>
          </w:rPr>
          <w:fldChar w:fldCharType="begin"/>
        </w:r>
        <w:r>
          <w:rPr>
            <w:webHidden/>
          </w:rPr>
          <w:instrText xml:space="preserve"> PAGEREF _Toc198804123 \h </w:instrText>
        </w:r>
        <w:r>
          <w:rPr>
            <w:webHidden/>
          </w:rPr>
        </w:r>
        <w:r>
          <w:rPr>
            <w:webHidden/>
          </w:rPr>
          <w:fldChar w:fldCharType="separate"/>
        </w:r>
        <w:r>
          <w:rPr>
            <w:webHidden/>
          </w:rPr>
          <w:t>13</w:t>
        </w:r>
        <w:r>
          <w:rPr>
            <w:webHidden/>
          </w:rPr>
          <w:fldChar w:fldCharType="end"/>
        </w:r>
      </w:hyperlink>
    </w:p>
    <w:p w14:paraId="367712A1" w14:textId="2CB440C7"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24" w:history="1">
        <w:r w:rsidRPr="00C938D1">
          <w:rPr>
            <w:rStyle w:val="Hyperlink"/>
          </w:rPr>
          <w:t>Matters</w:t>
        </w:r>
        <w:r w:rsidRPr="00C938D1">
          <w:rPr>
            <w:rStyle w:val="Hyperlink"/>
            <w:spacing w:val="-6"/>
          </w:rPr>
          <w:t xml:space="preserve"> </w:t>
        </w:r>
        <w:r w:rsidRPr="00C938D1">
          <w:rPr>
            <w:rStyle w:val="Hyperlink"/>
          </w:rPr>
          <w:t>delegated</w:t>
        </w:r>
        <w:r w:rsidRPr="00C938D1">
          <w:rPr>
            <w:rStyle w:val="Hyperlink"/>
            <w:spacing w:val="-4"/>
          </w:rPr>
          <w:t xml:space="preserve"> </w:t>
        </w:r>
        <w:r w:rsidRPr="00C938D1">
          <w:rPr>
            <w:rStyle w:val="Hyperlink"/>
          </w:rPr>
          <w:t>to</w:t>
        </w:r>
        <w:r w:rsidRPr="00C938D1">
          <w:rPr>
            <w:rStyle w:val="Hyperlink"/>
            <w:spacing w:val="-4"/>
          </w:rPr>
          <w:t xml:space="preserve"> </w:t>
        </w:r>
        <w:r w:rsidRPr="00C938D1">
          <w:rPr>
            <w:rStyle w:val="Hyperlink"/>
          </w:rPr>
          <w:t>the</w:t>
        </w:r>
        <w:r w:rsidRPr="00C938D1">
          <w:rPr>
            <w:rStyle w:val="Hyperlink"/>
            <w:spacing w:val="-4"/>
          </w:rPr>
          <w:t xml:space="preserve"> </w:t>
        </w:r>
        <w:r w:rsidRPr="00C938D1">
          <w:rPr>
            <w:rStyle w:val="Hyperlink"/>
          </w:rPr>
          <w:t>Board</w:t>
        </w:r>
        <w:r w:rsidRPr="00C938D1">
          <w:rPr>
            <w:rStyle w:val="Hyperlink"/>
            <w:spacing w:val="-4"/>
          </w:rPr>
          <w:t xml:space="preserve"> </w:t>
        </w:r>
        <w:r w:rsidRPr="00C938D1">
          <w:rPr>
            <w:rStyle w:val="Hyperlink"/>
            <w:spacing w:val="-2"/>
          </w:rPr>
          <w:t>Committees</w:t>
        </w:r>
        <w:r>
          <w:rPr>
            <w:webHidden/>
          </w:rPr>
          <w:tab/>
        </w:r>
        <w:r>
          <w:rPr>
            <w:webHidden/>
          </w:rPr>
          <w:fldChar w:fldCharType="begin"/>
        </w:r>
        <w:r>
          <w:rPr>
            <w:webHidden/>
          </w:rPr>
          <w:instrText xml:space="preserve"> PAGEREF _Toc198804124 \h </w:instrText>
        </w:r>
        <w:r>
          <w:rPr>
            <w:webHidden/>
          </w:rPr>
        </w:r>
        <w:r>
          <w:rPr>
            <w:webHidden/>
          </w:rPr>
          <w:fldChar w:fldCharType="separate"/>
        </w:r>
        <w:r>
          <w:rPr>
            <w:webHidden/>
          </w:rPr>
          <w:t>13</w:t>
        </w:r>
        <w:r>
          <w:rPr>
            <w:webHidden/>
          </w:rPr>
          <w:fldChar w:fldCharType="end"/>
        </w:r>
      </w:hyperlink>
    </w:p>
    <w:p w14:paraId="11126DB4" w14:textId="01082F4F"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25" w:history="1">
        <w:r w:rsidRPr="00C938D1">
          <w:rPr>
            <w:rStyle w:val="Hyperlink"/>
          </w:rPr>
          <w:t>Matters</w:t>
        </w:r>
        <w:r w:rsidRPr="00C938D1">
          <w:rPr>
            <w:rStyle w:val="Hyperlink"/>
            <w:spacing w:val="-7"/>
          </w:rPr>
          <w:t xml:space="preserve"> </w:t>
        </w:r>
        <w:r w:rsidRPr="00C938D1">
          <w:rPr>
            <w:rStyle w:val="Hyperlink"/>
          </w:rPr>
          <w:t>delegated</w:t>
        </w:r>
        <w:r w:rsidRPr="00C938D1">
          <w:rPr>
            <w:rStyle w:val="Hyperlink"/>
            <w:spacing w:val="-8"/>
          </w:rPr>
          <w:t xml:space="preserve"> </w:t>
        </w:r>
        <w:r w:rsidRPr="00C938D1">
          <w:rPr>
            <w:rStyle w:val="Hyperlink"/>
          </w:rPr>
          <w:t>to</w:t>
        </w:r>
        <w:r w:rsidRPr="00C938D1">
          <w:rPr>
            <w:rStyle w:val="Hyperlink"/>
            <w:spacing w:val="-8"/>
          </w:rPr>
          <w:t xml:space="preserve"> </w:t>
        </w:r>
        <w:r w:rsidRPr="00C938D1">
          <w:rPr>
            <w:rStyle w:val="Hyperlink"/>
          </w:rPr>
          <w:t>the</w:t>
        </w:r>
        <w:r w:rsidRPr="00C938D1">
          <w:rPr>
            <w:rStyle w:val="Hyperlink"/>
            <w:spacing w:val="-8"/>
          </w:rPr>
          <w:t xml:space="preserve"> </w:t>
        </w:r>
        <w:r w:rsidRPr="00C938D1">
          <w:rPr>
            <w:rStyle w:val="Hyperlink"/>
          </w:rPr>
          <w:t>Chief</w:t>
        </w:r>
        <w:r w:rsidRPr="00C938D1">
          <w:rPr>
            <w:rStyle w:val="Hyperlink"/>
            <w:spacing w:val="-6"/>
          </w:rPr>
          <w:t xml:space="preserve"> </w:t>
        </w:r>
        <w:r w:rsidRPr="00C938D1">
          <w:rPr>
            <w:rStyle w:val="Hyperlink"/>
          </w:rPr>
          <w:t>Executive/Chief</w:t>
        </w:r>
        <w:r w:rsidRPr="00C938D1">
          <w:rPr>
            <w:rStyle w:val="Hyperlink"/>
            <w:spacing w:val="-6"/>
          </w:rPr>
          <w:t xml:space="preserve"> </w:t>
        </w:r>
        <w:r w:rsidRPr="00C938D1">
          <w:rPr>
            <w:rStyle w:val="Hyperlink"/>
          </w:rPr>
          <w:t xml:space="preserve">Nuclear </w:t>
        </w:r>
        <w:r w:rsidRPr="00C938D1">
          <w:rPr>
            <w:rStyle w:val="Hyperlink"/>
            <w:spacing w:val="-2"/>
          </w:rPr>
          <w:t>Inspector</w:t>
        </w:r>
        <w:r>
          <w:rPr>
            <w:webHidden/>
          </w:rPr>
          <w:tab/>
        </w:r>
        <w:r>
          <w:rPr>
            <w:webHidden/>
          </w:rPr>
          <w:fldChar w:fldCharType="begin"/>
        </w:r>
        <w:r>
          <w:rPr>
            <w:webHidden/>
          </w:rPr>
          <w:instrText xml:space="preserve"> PAGEREF _Toc198804125 \h </w:instrText>
        </w:r>
        <w:r>
          <w:rPr>
            <w:webHidden/>
          </w:rPr>
        </w:r>
        <w:r>
          <w:rPr>
            <w:webHidden/>
          </w:rPr>
          <w:fldChar w:fldCharType="separate"/>
        </w:r>
        <w:r>
          <w:rPr>
            <w:webHidden/>
          </w:rPr>
          <w:t>14</w:t>
        </w:r>
        <w:r>
          <w:rPr>
            <w:webHidden/>
          </w:rPr>
          <w:fldChar w:fldCharType="end"/>
        </w:r>
      </w:hyperlink>
    </w:p>
    <w:p w14:paraId="0B07433F" w14:textId="1490C556"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26" w:history="1">
        <w:r w:rsidRPr="00C938D1">
          <w:rPr>
            <w:rStyle w:val="Hyperlink"/>
          </w:rPr>
          <w:t>Security, information governance, and data protection</w:t>
        </w:r>
        <w:r>
          <w:rPr>
            <w:webHidden/>
          </w:rPr>
          <w:tab/>
        </w:r>
        <w:r>
          <w:rPr>
            <w:webHidden/>
          </w:rPr>
          <w:fldChar w:fldCharType="begin"/>
        </w:r>
        <w:r>
          <w:rPr>
            <w:webHidden/>
          </w:rPr>
          <w:instrText xml:space="preserve"> PAGEREF _Toc198804126 \h </w:instrText>
        </w:r>
        <w:r>
          <w:rPr>
            <w:webHidden/>
          </w:rPr>
        </w:r>
        <w:r>
          <w:rPr>
            <w:webHidden/>
          </w:rPr>
          <w:fldChar w:fldCharType="separate"/>
        </w:r>
        <w:r>
          <w:rPr>
            <w:webHidden/>
          </w:rPr>
          <w:t>14</w:t>
        </w:r>
        <w:r>
          <w:rPr>
            <w:webHidden/>
          </w:rPr>
          <w:fldChar w:fldCharType="end"/>
        </w:r>
      </w:hyperlink>
    </w:p>
    <w:p w14:paraId="30AB8BD9" w14:textId="08CE8759" w:rsidR="00973371" w:rsidRDefault="00973371">
      <w:pPr>
        <w:pStyle w:val="TOC1"/>
        <w:rPr>
          <w:rFonts w:asciiTheme="minorHAnsi" w:eastAsiaTheme="minorEastAsia" w:hAnsiTheme="minorHAnsi" w:cstheme="minorBidi"/>
          <w:kern w:val="2"/>
          <w:szCs w:val="24"/>
          <w:lang w:eastAsia="en-GB" w:bidi="ar-SA"/>
          <w14:ligatures w14:val="standardContextual"/>
        </w:rPr>
      </w:pPr>
      <w:hyperlink w:anchor="_Toc198804127" w:history="1">
        <w:r w:rsidRPr="00C938D1">
          <w:rPr>
            <w:rStyle w:val="Hyperlink"/>
            <w:b/>
          </w:rPr>
          <w:t>Part</w:t>
        </w:r>
        <w:r w:rsidRPr="00C938D1">
          <w:rPr>
            <w:rStyle w:val="Hyperlink"/>
            <w:b/>
            <w:spacing w:val="-2"/>
          </w:rPr>
          <w:t xml:space="preserve"> </w:t>
        </w:r>
        <w:r w:rsidRPr="00C938D1">
          <w:rPr>
            <w:rStyle w:val="Hyperlink"/>
            <w:b/>
          </w:rPr>
          <w:t>2</w:t>
        </w:r>
        <w:r w:rsidRPr="00C938D1">
          <w:rPr>
            <w:rStyle w:val="Hyperlink"/>
          </w:rPr>
          <w:t>:</w:t>
        </w:r>
        <w:r w:rsidRPr="00C938D1">
          <w:rPr>
            <w:rStyle w:val="Hyperlink"/>
            <w:spacing w:val="-1"/>
          </w:rPr>
          <w:t xml:space="preserve"> </w:t>
        </w:r>
        <w:r w:rsidRPr="00C938D1">
          <w:rPr>
            <w:rStyle w:val="Hyperlink"/>
          </w:rPr>
          <w:t>Financial</w:t>
        </w:r>
        <w:r w:rsidRPr="00C938D1">
          <w:rPr>
            <w:rStyle w:val="Hyperlink"/>
            <w:spacing w:val="-3"/>
          </w:rPr>
          <w:t xml:space="preserve"> </w:t>
        </w:r>
        <w:r w:rsidRPr="00C938D1">
          <w:rPr>
            <w:rStyle w:val="Hyperlink"/>
            <w:spacing w:val="-2"/>
          </w:rPr>
          <w:t>delegations</w:t>
        </w:r>
        <w:r>
          <w:rPr>
            <w:webHidden/>
          </w:rPr>
          <w:tab/>
        </w:r>
        <w:r>
          <w:rPr>
            <w:webHidden/>
          </w:rPr>
          <w:fldChar w:fldCharType="begin"/>
        </w:r>
        <w:r>
          <w:rPr>
            <w:webHidden/>
          </w:rPr>
          <w:instrText xml:space="preserve"> PAGEREF _Toc198804127 \h </w:instrText>
        </w:r>
        <w:r>
          <w:rPr>
            <w:webHidden/>
          </w:rPr>
        </w:r>
        <w:r>
          <w:rPr>
            <w:webHidden/>
          </w:rPr>
          <w:fldChar w:fldCharType="separate"/>
        </w:r>
        <w:r>
          <w:rPr>
            <w:webHidden/>
          </w:rPr>
          <w:t>16</w:t>
        </w:r>
        <w:r>
          <w:rPr>
            <w:webHidden/>
          </w:rPr>
          <w:fldChar w:fldCharType="end"/>
        </w:r>
      </w:hyperlink>
    </w:p>
    <w:p w14:paraId="4020D401" w14:textId="111630A7"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28" w:history="1">
        <w:r w:rsidRPr="00C938D1">
          <w:rPr>
            <w:rStyle w:val="Hyperlink"/>
          </w:rPr>
          <w:t>Delegated</w:t>
        </w:r>
        <w:r w:rsidRPr="00C938D1">
          <w:rPr>
            <w:rStyle w:val="Hyperlink"/>
            <w:spacing w:val="-7"/>
          </w:rPr>
          <w:t xml:space="preserve"> </w:t>
        </w:r>
        <w:r w:rsidRPr="00C938D1">
          <w:rPr>
            <w:rStyle w:val="Hyperlink"/>
          </w:rPr>
          <w:t>Financial</w:t>
        </w:r>
        <w:r w:rsidRPr="00C938D1">
          <w:rPr>
            <w:rStyle w:val="Hyperlink"/>
            <w:spacing w:val="-6"/>
          </w:rPr>
          <w:t xml:space="preserve"> </w:t>
        </w:r>
        <w:r w:rsidRPr="00C938D1">
          <w:rPr>
            <w:rStyle w:val="Hyperlink"/>
            <w:spacing w:val="-2"/>
          </w:rPr>
          <w:t>Authority</w:t>
        </w:r>
        <w:r>
          <w:rPr>
            <w:webHidden/>
          </w:rPr>
          <w:tab/>
        </w:r>
        <w:r>
          <w:rPr>
            <w:webHidden/>
          </w:rPr>
          <w:fldChar w:fldCharType="begin"/>
        </w:r>
        <w:r>
          <w:rPr>
            <w:webHidden/>
          </w:rPr>
          <w:instrText xml:space="preserve"> PAGEREF _Toc198804128 \h </w:instrText>
        </w:r>
        <w:r>
          <w:rPr>
            <w:webHidden/>
          </w:rPr>
        </w:r>
        <w:r>
          <w:rPr>
            <w:webHidden/>
          </w:rPr>
          <w:fldChar w:fldCharType="separate"/>
        </w:r>
        <w:r>
          <w:rPr>
            <w:webHidden/>
          </w:rPr>
          <w:t>16</w:t>
        </w:r>
        <w:r>
          <w:rPr>
            <w:webHidden/>
          </w:rPr>
          <w:fldChar w:fldCharType="end"/>
        </w:r>
      </w:hyperlink>
    </w:p>
    <w:p w14:paraId="467211D7" w14:textId="71C61C75"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29" w:history="1">
        <w:r w:rsidRPr="00C938D1">
          <w:rPr>
            <w:rStyle w:val="Hyperlink"/>
          </w:rPr>
          <w:t>Capital</w:t>
        </w:r>
        <w:r w:rsidRPr="00C938D1">
          <w:rPr>
            <w:rStyle w:val="Hyperlink"/>
            <w:spacing w:val="-5"/>
          </w:rPr>
          <w:t xml:space="preserve"> </w:t>
        </w:r>
        <w:r w:rsidRPr="00C938D1">
          <w:rPr>
            <w:rStyle w:val="Hyperlink"/>
          </w:rPr>
          <w:t>expenditure</w:t>
        </w:r>
        <w:r>
          <w:rPr>
            <w:webHidden/>
          </w:rPr>
          <w:tab/>
        </w:r>
        <w:r>
          <w:rPr>
            <w:webHidden/>
          </w:rPr>
          <w:fldChar w:fldCharType="begin"/>
        </w:r>
        <w:r>
          <w:rPr>
            <w:webHidden/>
          </w:rPr>
          <w:instrText xml:space="preserve"> PAGEREF _Toc198804129 \h </w:instrText>
        </w:r>
        <w:r>
          <w:rPr>
            <w:webHidden/>
          </w:rPr>
        </w:r>
        <w:r>
          <w:rPr>
            <w:webHidden/>
          </w:rPr>
          <w:fldChar w:fldCharType="separate"/>
        </w:r>
        <w:r>
          <w:rPr>
            <w:webHidden/>
          </w:rPr>
          <w:t>16</w:t>
        </w:r>
        <w:r>
          <w:rPr>
            <w:webHidden/>
          </w:rPr>
          <w:fldChar w:fldCharType="end"/>
        </w:r>
      </w:hyperlink>
    </w:p>
    <w:p w14:paraId="21233907" w14:textId="7DDCB055"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30" w:history="1">
        <w:r w:rsidRPr="00C938D1">
          <w:rPr>
            <w:rStyle w:val="Hyperlink"/>
          </w:rPr>
          <w:t>Internal</w:t>
        </w:r>
        <w:r w:rsidRPr="00C938D1">
          <w:rPr>
            <w:rStyle w:val="Hyperlink"/>
            <w:spacing w:val="-5"/>
          </w:rPr>
          <w:t xml:space="preserve"> </w:t>
        </w:r>
        <w:r w:rsidRPr="00C938D1">
          <w:rPr>
            <w:rStyle w:val="Hyperlink"/>
          </w:rPr>
          <w:t>control</w:t>
        </w:r>
        <w:r w:rsidRPr="00C938D1">
          <w:rPr>
            <w:rStyle w:val="Hyperlink"/>
            <w:spacing w:val="-5"/>
          </w:rPr>
          <w:t xml:space="preserve"> </w:t>
        </w:r>
        <w:r w:rsidRPr="00C938D1">
          <w:rPr>
            <w:rStyle w:val="Hyperlink"/>
            <w:spacing w:val="-2"/>
          </w:rPr>
          <w:t>arrangements</w:t>
        </w:r>
        <w:r>
          <w:rPr>
            <w:webHidden/>
          </w:rPr>
          <w:tab/>
        </w:r>
        <w:r>
          <w:rPr>
            <w:webHidden/>
          </w:rPr>
          <w:fldChar w:fldCharType="begin"/>
        </w:r>
        <w:r>
          <w:rPr>
            <w:webHidden/>
          </w:rPr>
          <w:instrText xml:space="preserve"> PAGEREF _Toc198804130 \h </w:instrText>
        </w:r>
        <w:r>
          <w:rPr>
            <w:webHidden/>
          </w:rPr>
        </w:r>
        <w:r>
          <w:rPr>
            <w:webHidden/>
          </w:rPr>
          <w:fldChar w:fldCharType="separate"/>
        </w:r>
        <w:r>
          <w:rPr>
            <w:webHidden/>
          </w:rPr>
          <w:t>17</w:t>
        </w:r>
        <w:r>
          <w:rPr>
            <w:webHidden/>
          </w:rPr>
          <w:fldChar w:fldCharType="end"/>
        </w:r>
      </w:hyperlink>
    </w:p>
    <w:p w14:paraId="5F4F85CD" w14:textId="5F363509"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31" w:history="1">
        <w:r w:rsidRPr="00C938D1">
          <w:rPr>
            <w:rStyle w:val="Hyperlink"/>
          </w:rPr>
          <w:t>Reallocating</w:t>
        </w:r>
        <w:r w:rsidRPr="00C938D1">
          <w:rPr>
            <w:rStyle w:val="Hyperlink"/>
            <w:spacing w:val="-7"/>
          </w:rPr>
          <w:t xml:space="preserve"> </w:t>
        </w:r>
        <w:r w:rsidRPr="00C938D1">
          <w:rPr>
            <w:rStyle w:val="Hyperlink"/>
            <w:spacing w:val="-2"/>
          </w:rPr>
          <w:t>funds</w:t>
        </w:r>
        <w:r>
          <w:rPr>
            <w:webHidden/>
          </w:rPr>
          <w:tab/>
        </w:r>
        <w:r>
          <w:rPr>
            <w:webHidden/>
          </w:rPr>
          <w:fldChar w:fldCharType="begin"/>
        </w:r>
        <w:r>
          <w:rPr>
            <w:webHidden/>
          </w:rPr>
          <w:instrText xml:space="preserve"> PAGEREF _Toc198804131 \h </w:instrText>
        </w:r>
        <w:r>
          <w:rPr>
            <w:webHidden/>
          </w:rPr>
        </w:r>
        <w:r>
          <w:rPr>
            <w:webHidden/>
          </w:rPr>
          <w:fldChar w:fldCharType="separate"/>
        </w:r>
        <w:r>
          <w:rPr>
            <w:webHidden/>
          </w:rPr>
          <w:t>18</w:t>
        </w:r>
        <w:r>
          <w:rPr>
            <w:webHidden/>
          </w:rPr>
          <w:fldChar w:fldCharType="end"/>
        </w:r>
      </w:hyperlink>
    </w:p>
    <w:p w14:paraId="08CCF586" w14:textId="0639C6E6"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32" w:history="1">
        <w:r w:rsidRPr="00C938D1">
          <w:rPr>
            <w:rStyle w:val="Hyperlink"/>
          </w:rPr>
          <w:t>Approval</w:t>
        </w:r>
        <w:r w:rsidRPr="00C938D1">
          <w:rPr>
            <w:rStyle w:val="Hyperlink"/>
            <w:spacing w:val="-3"/>
          </w:rPr>
          <w:t xml:space="preserve"> </w:t>
        </w:r>
        <w:r w:rsidRPr="00C938D1">
          <w:rPr>
            <w:rStyle w:val="Hyperlink"/>
          </w:rPr>
          <w:t>to</w:t>
        </w:r>
        <w:r w:rsidRPr="00C938D1">
          <w:rPr>
            <w:rStyle w:val="Hyperlink"/>
            <w:spacing w:val="-3"/>
          </w:rPr>
          <w:t xml:space="preserve"> </w:t>
        </w:r>
        <w:r w:rsidRPr="00C938D1">
          <w:rPr>
            <w:rStyle w:val="Hyperlink"/>
          </w:rPr>
          <w:t>procure</w:t>
        </w:r>
        <w:r w:rsidRPr="00C938D1">
          <w:rPr>
            <w:rStyle w:val="Hyperlink"/>
            <w:spacing w:val="-4"/>
          </w:rPr>
          <w:t xml:space="preserve"> </w:t>
        </w:r>
        <w:r w:rsidRPr="00C938D1">
          <w:rPr>
            <w:rStyle w:val="Hyperlink"/>
          </w:rPr>
          <w:t>goods</w:t>
        </w:r>
        <w:r w:rsidRPr="00C938D1">
          <w:rPr>
            <w:rStyle w:val="Hyperlink"/>
            <w:spacing w:val="-2"/>
          </w:rPr>
          <w:t xml:space="preserve"> </w:t>
        </w:r>
        <w:r w:rsidRPr="00C938D1">
          <w:rPr>
            <w:rStyle w:val="Hyperlink"/>
          </w:rPr>
          <w:t>and</w:t>
        </w:r>
        <w:r w:rsidRPr="00C938D1">
          <w:rPr>
            <w:rStyle w:val="Hyperlink"/>
            <w:spacing w:val="-3"/>
          </w:rPr>
          <w:t xml:space="preserve"> </w:t>
        </w:r>
        <w:r w:rsidRPr="00C938D1">
          <w:rPr>
            <w:rStyle w:val="Hyperlink"/>
            <w:spacing w:val="-2"/>
          </w:rPr>
          <w:t>services</w:t>
        </w:r>
        <w:r>
          <w:rPr>
            <w:webHidden/>
          </w:rPr>
          <w:tab/>
        </w:r>
        <w:r>
          <w:rPr>
            <w:webHidden/>
          </w:rPr>
          <w:fldChar w:fldCharType="begin"/>
        </w:r>
        <w:r>
          <w:rPr>
            <w:webHidden/>
          </w:rPr>
          <w:instrText xml:space="preserve"> PAGEREF _Toc198804132 \h </w:instrText>
        </w:r>
        <w:r>
          <w:rPr>
            <w:webHidden/>
          </w:rPr>
        </w:r>
        <w:r>
          <w:rPr>
            <w:webHidden/>
          </w:rPr>
          <w:fldChar w:fldCharType="separate"/>
        </w:r>
        <w:r>
          <w:rPr>
            <w:webHidden/>
          </w:rPr>
          <w:t>18</w:t>
        </w:r>
        <w:r>
          <w:rPr>
            <w:webHidden/>
          </w:rPr>
          <w:fldChar w:fldCharType="end"/>
        </w:r>
      </w:hyperlink>
    </w:p>
    <w:p w14:paraId="39F3C64F" w14:textId="5ABF2B57" w:rsidR="00973371" w:rsidRDefault="00973371">
      <w:pPr>
        <w:pStyle w:val="TOC2"/>
        <w:rPr>
          <w:rFonts w:asciiTheme="minorHAnsi" w:eastAsiaTheme="minorEastAsia" w:hAnsiTheme="minorHAnsi" w:cstheme="minorBidi"/>
          <w:kern w:val="2"/>
          <w:szCs w:val="24"/>
          <w:lang w:eastAsia="en-GB" w:bidi="ar-SA"/>
          <w14:ligatures w14:val="standardContextual"/>
        </w:rPr>
      </w:pPr>
      <w:hyperlink w:anchor="_Toc198804133" w:history="1">
        <w:r w:rsidRPr="00C938D1">
          <w:rPr>
            <w:rStyle w:val="Hyperlink"/>
          </w:rPr>
          <w:t>Procurement</w:t>
        </w:r>
        <w:r w:rsidRPr="00C938D1">
          <w:rPr>
            <w:rStyle w:val="Hyperlink"/>
            <w:spacing w:val="-4"/>
          </w:rPr>
          <w:t xml:space="preserve"> </w:t>
        </w:r>
        <w:r w:rsidRPr="00C938D1">
          <w:rPr>
            <w:rStyle w:val="Hyperlink"/>
          </w:rPr>
          <w:t>policy</w:t>
        </w:r>
        <w:r w:rsidRPr="00C938D1">
          <w:rPr>
            <w:rStyle w:val="Hyperlink"/>
            <w:spacing w:val="-5"/>
          </w:rPr>
          <w:t xml:space="preserve"> </w:t>
        </w:r>
        <w:r w:rsidRPr="00C938D1">
          <w:rPr>
            <w:rStyle w:val="Hyperlink"/>
          </w:rPr>
          <w:t>and</w:t>
        </w:r>
        <w:r w:rsidRPr="00C938D1">
          <w:rPr>
            <w:rStyle w:val="Hyperlink"/>
            <w:spacing w:val="-5"/>
          </w:rPr>
          <w:t xml:space="preserve"> </w:t>
        </w:r>
        <w:r w:rsidRPr="00C938D1">
          <w:rPr>
            <w:rStyle w:val="Hyperlink"/>
            <w:spacing w:val="-2"/>
          </w:rPr>
          <w:t>principles</w:t>
        </w:r>
        <w:r>
          <w:rPr>
            <w:webHidden/>
          </w:rPr>
          <w:tab/>
        </w:r>
        <w:r>
          <w:rPr>
            <w:webHidden/>
          </w:rPr>
          <w:fldChar w:fldCharType="begin"/>
        </w:r>
        <w:r>
          <w:rPr>
            <w:webHidden/>
          </w:rPr>
          <w:instrText xml:space="preserve"> PAGEREF _Toc198804133 \h </w:instrText>
        </w:r>
        <w:r>
          <w:rPr>
            <w:webHidden/>
          </w:rPr>
        </w:r>
        <w:r>
          <w:rPr>
            <w:webHidden/>
          </w:rPr>
          <w:fldChar w:fldCharType="separate"/>
        </w:r>
        <w:r>
          <w:rPr>
            <w:webHidden/>
          </w:rPr>
          <w:t>18</w:t>
        </w:r>
        <w:r>
          <w:rPr>
            <w:webHidden/>
          </w:rPr>
          <w:fldChar w:fldCharType="end"/>
        </w:r>
      </w:hyperlink>
    </w:p>
    <w:p w14:paraId="580B9A1E" w14:textId="320BC8CC" w:rsidR="00973371" w:rsidRDefault="00973371">
      <w:pPr>
        <w:pStyle w:val="TOC1"/>
        <w:rPr>
          <w:rFonts w:asciiTheme="minorHAnsi" w:eastAsiaTheme="minorEastAsia" w:hAnsiTheme="minorHAnsi" w:cstheme="minorBidi"/>
          <w:kern w:val="2"/>
          <w:szCs w:val="24"/>
          <w:lang w:eastAsia="en-GB" w:bidi="ar-SA"/>
          <w14:ligatures w14:val="standardContextual"/>
        </w:rPr>
      </w:pPr>
      <w:hyperlink w:anchor="_Toc198804134" w:history="1">
        <w:r w:rsidRPr="00C938D1">
          <w:rPr>
            <w:rStyle w:val="Hyperlink"/>
            <w:b/>
          </w:rPr>
          <w:t>Part</w:t>
        </w:r>
        <w:r w:rsidRPr="00C938D1">
          <w:rPr>
            <w:rStyle w:val="Hyperlink"/>
            <w:b/>
            <w:spacing w:val="-6"/>
          </w:rPr>
          <w:t xml:space="preserve"> </w:t>
        </w:r>
        <w:r w:rsidRPr="00C938D1">
          <w:rPr>
            <w:rStyle w:val="Hyperlink"/>
            <w:b/>
          </w:rPr>
          <w:t>3</w:t>
        </w:r>
        <w:r w:rsidRPr="00C938D1">
          <w:rPr>
            <w:rStyle w:val="Hyperlink"/>
          </w:rPr>
          <w:t>:</w:t>
        </w:r>
        <w:r w:rsidRPr="00C938D1">
          <w:rPr>
            <w:rStyle w:val="Hyperlink"/>
            <w:spacing w:val="-4"/>
          </w:rPr>
          <w:t xml:space="preserve"> </w:t>
        </w:r>
        <w:r w:rsidRPr="00C938D1">
          <w:rPr>
            <w:rStyle w:val="Hyperlink"/>
          </w:rPr>
          <w:t>Corporate</w:t>
        </w:r>
        <w:r w:rsidRPr="00C938D1">
          <w:rPr>
            <w:rStyle w:val="Hyperlink"/>
            <w:spacing w:val="-5"/>
          </w:rPr>
          <w:t xml:space="preserve"> </w:t>
        </w:r>
        <w:r w:rsidRPr="00C938D1">
          <w:rPr>
            <w:rStyle w:val="Hyperlink"/>
          </w:rPr>
          <w:t>responsibility</w:t>
        </w:r>
        <w:r w:rsidRPr="00C938D1">
          <w:rPr>
            <w:rStyle w:val="Hyperlink"/>
            <w:spacing w:val="-4"/>
          </w:rPr>
          <w:t xml:space="preserve"> </w:t>
        </w:r>
        <w:r w:rsidRPr="00C938D1">
          <w:rPr>
            <w:rStyle w:val="Hyperlink"/>
            <w:spacing w:val="-2"/>
          </w:rPr>
          <w:t>delegations</w:t>
        </w:r>
        <w:r>
          <w:rPr>
            <w:webHidden/>
          </w:rPr>
          <w:tab/>
        </w:r>
        <w:r>
          <w:rPr>
            <w:webHidden/>
          </w:rPr>
          <w:fldChar w:fldCharType="begin"/>
        </w:r>
        <w:r>
          <w:rPr>
            <w:webHidden/>
          </w:rPr>
          <w:instrText xml:space="preserve"> PAGEREF _Toc198804134 \h </w:instrText>
        </w:r>
        <w:r>
          <w:rPr>
            <w:webHidden/>
          </w:rPr>
        </w:r>
        <w:r>
          <w:rPr>
            <w:webHidden/>
          </w:rPr>
          <w:fldChar w:fldCharType="separate"/>
        </w:r>
        <w:r>
          <w:rPr>
            <w:webHidden/>
          </w:rPr>
          <w:t>20</w:t>
        </w:r>
        <w:r>
          <w:rPr>
            <w:webHidden/>
          </w:rPr>
          <w:fldChar w:fldCharType="end"/>
        </w:r>
      </w:hyperlink>
    </w:p>
    <w:p w14:paraId="50244D6F" w14:textId="17CEE014" w:rsidR="00973371" w:rsidRDefault="00973371">
      <w:pPr>
        <w:pStyle w:val="TOC1"/>
        <w:rPr>
          <w:rFonts w:asciiTheme="minorHAnsi" w:eastAsiaTheme="minorEastAsia" w:hAnsiTheme="minorHAnsi" w:cstheme="minorBidi"/>
          <w:kern w:val="2"/>
          <w:szCs w:val="24"/>
          <w:lang w:eastAsia="en-GB" w:bidi="ar-SA"/>
          <w14:ligatures w14:val="standardContextual"/>
        </w:rPr>
      </w:pPr>
      <w:hyperlink w:anchor="_Toc198804135" w:history="1">
        <w:r w:rsidRPr="00C938D1">
          <w:rPr>
            <w:rStyle w:val="Hyperlink"/>
            <w:b/>
          </w:rPr>
          <w:t>Part 4</w:t>
        </w:r>
        <w:r w:rsidRPr="00C938D1">
          <w:rPr>
            <w:rStyle w:val="Hyperlink"/>
          </w:rPr>
          <w:t>: Regulatory responsibilities authorised</w:t>
        </w:r>
        <w:r w:rsidRPr="00C938D1">
          <w:rPr>
            <w:rStyle w:val="Hyperlink"/>
            <w:spacing w:val="-9"/>
          </w:rPr>
          <w:t xml:space="preserve"> </w:t>
        </w:r>
        <w:r w:rsidRPr="00C938D1">
          <w:rPr>
            <w:rStyle w:val="Hyperlink"/>
          </w:rPr>
          <w:t>by</w:t>
        </w:r>
        <w:r w:rsidRPr="00C938D1">
          <w:rPr>
            <w:rStyle w:val="Hyperlink"/>
            <w:spacing w:val="-10"/>
          </w:rPr>
          <w:t xml:space="preserve"> </w:t>
        </w:r>
        <w:r w:rsidRPr="00C938D1">
          <w:rPr>
            <w:rStyle w:val="Hyperlink"/>
          </w:rPr>
          <w:t>the</w:t>
        </w:r>
        <w:r w:rsidRPr="00C938D1">
          <w:rPr>
            <w:rStyle w:val="Hyperlink"/>
            <w:spacing w:val="-10"/>
          </w:rPr>
          <w:t xml:space="preserve"> </w:t>
        </w:r>
        <w:r w:rsidRPr="00C938D1">
          <w:rPr>
            <w:rStyle w:val="Hyperlink"/>
          </w:rPr>
          <w:t>Chief</w:t>
        </w:r>
        <w:r w:rsidRPr="00C938D1">
          <w:rPr>
            <w:rStyle w:val="Hyperlink"/>
            <w:spacing w:val="-9"/>
          </w:rPr>
          <w:t xml:space="preserve"> </w:t>
        </w:r>
        <w:r w:rsidRPr="00C938D1">
          <w:rPr>
            <w:rStyle w:val="Hyperlink"/>
          </w:rPr>
          <w:t>Executive/Chief Nuclear Inspector</w:t>
        </w:r>
        <w:r>
          <w:rPr>
            <w:webHidden/>
          </w:rPr>
          <w:tab/>
        </w:r>
        <w:r>
          <w:rPr>
            <w:webHidden/>
          </w:rPr>
          <w:fldChar w:fldCharType="begin"/>
        </w:r>
        <w:r>
          <w:rPr>
            <w:webHidden/>
          </w:rPr>
          <w:instrText xml:space="preserve"> PAGEREF _Toc198804135 \h </w:instrText>
        </w:r>
        <w:r>
          <w:rPr>
            <w:webHidden/>
          </w:rPr>
        </w:r>
        <w:r>
          <w:rPr>
            <w:webHidden/>
          </w:rPr>
          <w:fldChar w:fldCharType="separate"/>
        </w:r>
        <w:r>
          <w:rPr>
            <w:webHidden/>
          </w:rPr>
          <w:t>20</w:t>
        </w:r>
        <w:r>
          <w:rPr>
            <w:webHidden/>
          </w:rPr>
          <w:fldChar w:fldCharType="end"/>
        </w:r>
      </w:hyperlink>
    </w:p>
    <w:p w14:paraId="1BBB81AE" w14:textId="2AA0D947" w:rsidR="00973371" w:rsidRDefault="00973371">
      <w:pPr>
        <w:pStyle w:val="TOC1"/>
        <w:rPr>
          <w:rFonts w:asciiTheme="minorHAnsi" w:eastAsiaTheme="minorEastAsia" w:hAnsiTheme="minorHAnsi" w:cstheme="minorBidi"/>
          <w:kern w:val="2"/>
          <w:szCs w:val="24"/>
          <w:lang w:eastAsia="en-GB" w:bidi="ar-SA"/>
          <w14:ligatures w14:val="standardContextual"/>
        </w:rPr>
      </w:pPr>
      <w:hyperlink w:anchor="_Toc198804136" w:history="1">
        <w:r w:rsidRPr="00C938D1">
          <w:rPr>
            <w:rStyle w:val="Hyperlink"/>
            <w:b/>
            <w:bCs/>
          </w:rPr>
          <w:t xml:space="preserve">Appendix 1: </w:t>
        </w:r>
        <w:r w:rsidRPr="00C938D1">
          <w:rPr>
            <w:rStyle w:val="Hyperlink"/>
          </w:rPr>
          <w:t>Matters reserved to the ONR Board</w:t>
        </w:r>
        <w:r>
          <w:rPr>
            <w:webHidden/>
          </w:rPr>
          <w:tab/>
        </w:r>
        <w:r>
          <w:rPr>
            <w:webHidden/>
          </w:rPr>
          <w:fldChar w:fldCharType="begin"/>
        </w:r>
        <w:r>
          <w:rPr>
            <w:webHidden/>
          </w:rPr>
          <w:instrText xml:space="preserve"> PAGEREF _Toc198804136 \h </w:instrText>
        </w:r>
        <w:r>
          <w:rPr>
            <w:webHidden/>
          </w:rPr>
        </w:r>
        <w:r>
          <w:rPr>
            <w:webHidden/>
          </w:rPr>
          <w:fldChar w:fldCharType="separate"/>
        </w:r>
        <w:r>
          <w:rPr>
            <w:webHidden/>
          </w:rPr>
          <w:t>21</w:t>
        </w:r>
        <w:r>
          <w:rPr>
            <w:webHidden/>
          </w:rPr>
          <w:fldChar w:fldCharType="end"/>
        </w:r>
      </w:hyperlink>
    </w:p>
    <w:p w14:paraId="036AA856" w14:textId="782C0E0D" w:rsidR="00973371" w:rsidRDefault="00973371">
      <w:pPr>
        <w:pStyle w:val="TOC1"/>
        <w:rPr>
          <w:rFonts w:asciiTheme="minorHAnsi" w:eastAsiaTheme="minorEastAsia" w:hAnsiTheme="minorHAnsi" w:cstheme="minorBidi"/>
          <w:kern w:val="2"/>
          <w:szCs w:val="24"/>
          <w:lang w:eastAsia="en-GB" w:bidi="ar-SA"/>
          <w14:ligatures w14:val="standardContextual"/>
        </w:rPr>
      </w:pPr>
      <w:hyperlink w:anchor="_Toc198804137" w:history="1">
        <w:r w:rsidRPr="00C938D1">
          <w:rPr>
            <w:rStyle w:val="Hyperlink"/>
            <w:b/>
          </w:rPr>
          <w:t>Appendix</w:t>
        </w:r>
        <w:r w:rsidRPr="00C938D1">
          <w:rPr>
            <w:rStyle w:val="Hyperlink"/>
            <w:b/>
            <w:spacing w:val="-7"/>
          </w:rPr>
          <w:t xml:space="preserve"> </w:t>
        </w:r>
        <w:r w:rsidRPr="00C938D1">
          <w:rPr>
            <w:rStyle w:val="Hyperlink"/>
            <w:b/>
          </w:rPr>
          <w:t>2</w:t>
        </w:r>
        <w:r w:rsidRPr="00C938D1">
          <w:rPr>
            <w:rStyle w:val="Hyperlink"/>
          </w:rPr>
          <w:t>:</w:t>
        </w:r>
        <w:r w:rsidRPr="00C938D1">
          <w:rPr>
            <w:rStyle w:val="Hyperlink"/>
            <w:spacing w:val="-2"/>
          </w:rPr>
          <w:t xml:space="preserve"> </w:t>
        </w:r>
        <w:r w:rsidRPr="00C938D1">
          <w:rPr>
            <w:rStyle w:val="Hyperlink"/>
          </w:rPr>
          <w:t>Matters</w:t>
        </w:r>
        <w:r w:rsidRPr="00C938D1">
          <w:rPr>
            <w:rStyle w:val="Hyperlink"/>
            <w:spacing w:val="-3"/>
          </w:rPr>
          <w:t xml:space="preserve"> </w:t>
        </w:r>
        <w:r w:rsidRPr="00C938D1">
          <w:rPr>
            <w:rStyle w:val="Hyperlink"/>
          </w:rPr>
          <w:t>delegated</w:t>
        </w:r>
        <w:r w:rsidRPr="00C938D1">
          <w:rPr>
            <w:rStyle w:val="Hyperlink"/>
            <w:spacing w:val="-5"/>
          </w:rPr>
          <w:t xml:space="preserve"> </w:t>
        </w:r>
        <w:r w:rsidRPr="00C938D1">
          <w:rPr>
            <w:rStyle w:val="Hyperlink"/>
          </w:rPr>
          <w:t>by</w:t>
        </w:r>
        <w:r w:rsidRPr="00C938D1">
          <w:rPr>
            <w:rStyle w:val="Hyperlink"/>
            <w:spacing w:val="-3"/>
          </w:rPr>
          <w:t xml:space="preserve"> </w:t>
        </w:r>
        <w:r w:rsidRPr="00C938D1">
          <w:rPr>
            <w:rStyle w:val="Hyperlink"/>
          </w:rPr>
          <w:t>the</w:t>
        </w:r>
        <w:r w:rsidRPr="00C938D1">
          <w:rPr>
            <w:rStyle w:val="Hyperlink"/>
            <w:spacing w:val="-4"/>
          </w:rPr>
          <w:t xml:space="preserve"> </w:t>
        </w:r>
        <w:r w:rsidRPr="00C938D1">
          <w:rPr>
            <w:rStyle w:val="Hyperlink"/>
          </w:rPr>
          <w:t>ONR</w:t>
        </w:r>
        <w:r w:rsidRPr="00C938D1">
          <w:rPr>
            <w:rStyle w:val="Hyperlink"/>
            <w:spacing w:val="-3"/>
          </w:rPr>
          <w:t xml:space="preserve"> </w:t>
        </w:r>
        <w:r w:rsidRPr="00C938D1">
          <w:rPr>
            <w:rStyle w:val="Hyperlink"/>
            <w:spacing w:val="-2"/>
          </w:rPr>
          <w:t>Board</w:t>
        </w:r>
        <w:r>
          <w:rPr>
            <w:webHidden/>
          </w:rPr>
          <w:tab/>
        </w:r>
        <w:r>
          <w:rPr>
            <w:webHidden/>
          </w:rPr>
          <w:fldChar w:fldCharType="begin"/>
        </w:r>
        <w:r>
          <w:rPr>
            <w:webHidden/>
          </w:rPr>
          <w:instrText xml:space="preserve"> PAGEREF _Toc198804137 \h </w:instrText>
        </w:r>
        <w:r>
          <w:rPr>
            <w:webHidden/>
          </w:rPr>
        </w:r>
        <w:r>
          <w:rPr>
            <w:webHidden/>
          </w:rPr>
          <w:fldChar w:fldCharType="separate"/>
        </w:r>
        <w:r>
          <w:rPr>
            <w:webHidden/>
          </w:rPr>
          <w:t>24</w:t>
        </w:r>
        <w:r>
          <w:rPr>
            <w:webHidden/>
          </w:rPr>
          <w:fldChar w:fldCharType="end"/>
        </w:r>
      </w:hyperlink>
    </w:p>
    <w:p w14:paraId="2DC8A098" w14:textId="18FE5856" w:rsidR="00973371" w:rsidRDefault="00973371">
      <w:pPr>
        <w:pStyle w:val="TOC1"/>
        <w:rPr>
          <w:rFonts w:asciiTheme="minorHAnsi" w:eastAsiaTheme="minorEastAsia" w:hAnsiTheme="minorHAnsi" w:cstheme="minorBidi"/>
          <w:kern w:val="2"/>
          <w:szCs w:val="24"/>
          <w:lang w:eastAsia="en-GB" w:bidi="ar-SA"/>
          <w14:ligatures w14:val="standardContextual"/>
        </w:rPr>
      </w:pPr>
      <w:hyperlink w:anchor="_Toc198804138" w:history="1">
        <w:r w:rsidRPr="00C938D1">
          <w:rPr>
            <w:rStyle w:val="Hyperlink"/>
            <w:b/>
          </w:rPr>
          <w:t>Appendix</w:t>
        </w:r>
        <w:r w:rsidRPr="00C938D1">
          <w:rPr>
            <w:rStyle w:val="Hyperlink"/>
            <w:b/>
            <w:spacing w:val="-12"/>
          </w:rPr>
          <w:t xml:space="preserve"> </w:t>
        </w:r>
        <w:r w:rsidRPr="00C938D1">
          <w:rPr>
            <w:rStyle w:val="Hyperlink"/>
            <w:b/>
          </w:rPr>
          <w:t>3</w:t>
        </w:r>
        <w:r w:rsidRPr="00C938D1">
          <w:rPr>
            <w:rStyle w:val="Hyperlink"/>
          </w:rPr>
          <w:t>:</w:t>
        </w:r>
        <w:r w:rsidRPr="00C938D1">
          <w:rPr>
            <w:rStyle w:val="Hyperlink"/>
            <w:spacing w:val="-11"/>
          </w:rPr>
          <w:t xml:space="preserve"> </w:t>
        </w:r>
        <w:r w:rsidRPr="00C938D1">
          <w:rPr>
            <w:rStyle w:val="Hyperlink"/>
          </w:rPr>
          <w:t>Corporate</w:t>
        </w:r>
        <w:r w:rsidRPr="00C938D1">
          <w:rPr>
            <w:rStyle w:val="Hyperlink"/>
            <w:spacing w:val="-12"/>
          </w:rPr>
          <w:t xml:space="preserve"> </w:t>
        </w:r>
        <w:r w:rsidRPr="00C938D1">
          <w:rPr>
            <w:rStyle w:val="Hyperlink"/>
          </w:rPr>
          <w:t>responsibilities delegated by the CE/CNI</w:t>
        </w:r>
        <w:r>
          <w:rPr>
            <w:webHidden/>
          </w:rPr>
          <w:tab/>
        </w:r>
        <w:r>
          <w:rPr>
            <w:webHidden/>
          </w:rPr>
          <w:fldChar w:fldCharType="begin"/>
        </w:r>
        <w:r>
          <w:rPr>
            <w:webHidden/>
          </w:rPr>
          <w:instrText xml:space="preserve"> PAGEREF _Toc198804138 \h </w:instrText>
        </w:r>
        <w:r>
          <w:rPr>
            <w:webHidden/>
          </w:rPr>
        </w:r>
        <w:r>
          <w:rPr>
            <w:webHidden/>
          </w:rPr>
          <w:fldChar w:fldCharType="separate"/>
        </w:r>
        <w:r>
          <w:rPr>
            <w:webHidden/>
          </w:rPr>
          <w:t>30</w:t>
        </w:r>
        <w:r>
          <w:rPr>
            <w:webHidden/>
          </w:rPr>
          <w:fldChar w:fldCharType="end"/>
        </w:r>
      </w:hyperlink>
    </w:p>
    <w:p w14:paraId="04C5A749" w14:textId="14B35C30" w:rsidR="00973371" w:rsidRDefault="00973371">
      <w:pPr>
        <w:pStyle w:val="TOC1"/>
        <w:rPr>
          <w:rFonts w:asciiTheme="minorHAnsi" w:eastAsiaTheme="minorEastAsia" w:hAnsiTheme="minorHAnsi" w:cstheme="minorBidi"/>
          <w:kern w:val="2"/>
          <w:szCs w:val="24"/>
          <w:lang w:eastAsia="en-GB" w:bidi="ar-SA"/>
          <w14:ligatures w14:val="standardContextual"/>
        </w:rPr>
      </w:pPr>
      <w:hyperlink w:anchor="_Toc198804139" w:history="1">
        <w:r w:rsidRPr="00C938D1">
          <w:rPr>
            <w:rStyle w:val="Hyperlink"/>
            <w:b/>
          </w:rPr>
          <w:t>Appendix</w:t>
        </w:r>
        <w:r w:rsidRPr="00C938D1">
          <w:rPr>
            <w:rStyle w:val="Hyperlink"/>
            <w:b/>
            <w:spacing w:val="-11"/>
          </w:rPr>
          <w:t xml:space="preserve"> </w:t>
        </w:r>
        <w:r w:rsidRPr="00C938D1">
          <w:rPr>
            <w:rStyle w:val="Hyperlink"/>
            <w:b/>
          </w:rPr>
          <w:t>4</w:t>
        </w:r>
        <w:r w:rsidRPr="00C938D1">
          <w:rPr>
            <w:rStyle w:val="Hyperlink"/>
          </w:rPr>
          <w:t>:</w:t>
        </w:r>
        <w:r w:rsidRPr="00C938D1">
          <w:rPr>
            <w:rStyle w:val="Hyperlink"/>
            <w:spacing w:val="-9"/>
          </w:rPr>
          <w:t xml:space="preserve"> </w:t>
        </w:r>
        <w:r w:rsidRPr="00C938D1">
          <w:rPr>
            <w:rStyle w:val="Hyperlink"/>
          </w:rPr>
          <w:t>Financial</w:t>
        </w:r>
        <w:r w:rsidRPr="00C938D1">
          <w:rPr>
            <w:rStyle w:val="Hyperlink"/>
            <w:spacing w:val="-9"/>
          </w:rPr>
          <w:t xml:space="preserve"> </w:t>
        </w:r>
        <w:r w:rsidRPr="00C938D1">
          <w:rPr>
            <w:rStyle w:val="Hyperlink"/>
          </w:rPr>
          <w:t>authorities</w:t>
        </w:r>
        <w:r w:rsidRPr="00C938D1">
          <w:rPr>
            <w:rStyle w:val="Hyperlink"/>
            <w:spacing w:val="-11"/>
          </w:rPr>
          <w:t xml:space="preserve"> </w:t>
        </w:r>
        <w:r w:rsidRPr="00C938D1">
          <w:rPr>
            <w:rStyle w:val="Hyperlink"/>
          </w:rPr>
          <w:t>delegated by the CE/CNI</w:t>
        </w:r>
        <w:r>
          <w:rPr>
            <w:webHidden/>
          </w:rPr>
          <w:tab/>
        </w:r>
        <w:r>
          <w:rPr>
            <w:webHidden/>
          </w:rPr>
          <w:fldChar w:fldCharType="begin"/>
        </w:r>
        <w:r>
          <w:rPr>
            <w:webHidden/>
          </w:rPr>
          <w:instrText xml:space="preserve"> PAGEREF _Toc198804139 \h </w:instrText>
        </w:r>
        <w:r>
          <w:rPr>
            <w:webHidden/>
          </w:rPr>
        </w:r>
        <w:r>
          <w:rPr>
            <w:webHidden/>
          </w:rPr>
          <w:fldChar w:fldCharType="separate"/>
        </w:r>
        <w:r>
          <w:rPr>
            <w:webHidden/>
          </w:rPr>
          <w:t>47</w:t>
        </w:r>
        <w:r>
          <w:rPr>
            <w:webHidden/>
          </w:rPr>
          <w:fldChar w:fldCharType="end"/>
        </w:r>
      </w:hyperlink>
    </w:p>
    <w:p w14:paraId="2DAF5A9C" w14:textId="56A76CA8" w:rsidR="00973371" w:rsidRDefault="00973371">
      <w:pPr>
        <w:pStyle w:val="TOC1"/>
        <w:rPr>
          <w:rFonts w:asciiTheme="minorHAnsi" w:eastAsiaTheme="minorEastAsia" w:hAnsiTheme="minorHAnsi" w:cstheme="minorBidi"/>
          <w:kern w:val="2"/>
          <w:szCs w:val="24"/>
          <w:lang w:eastAsia="en-GB" w:bidi="ar-SA"/>
          <w14:ligatures w14:val="standardContextual"/>
        </w:rPr>
      </w:pPr>
      <w:hyperlink w:anchor="_Toc198804140" w:history="1">
        <w:r w:rsidRPr="00C938D1">
          <w:rPr>
            <w:rStyle w:val="Hyperlink"/>
            <w:b/>
          </w:rPr>
          <w:t>Appendix</w:t>
        </w:r>
        <w:r w:rsidRPr="00C938D1">
          <w:rPr>
            <w:rStyle w:val="Hyperlink"/>
            <w:b/>
            <w:spacing w:val="-13"/>
          </w:rPr>
          <w:t xml:space="preserve"> </w:t>
        </w:r>
        <w:r w:rsidRPr="00C938D1">
          <w:rPr>
            <w:rStyle w:val="Hyperlink"/>
            <w:b/>
          </w:rPr>
          <w:t>5</w:t>
        </w:r>
        <w:r w:rsidRPr="00C938D1">
          <w:rPr>
            <w:rStyle w:val="Hyperlink"/>
          </w:rPr>
          <w:t>:</w:t>
        </w:r>
        <w:r w:rsidRPr="00C938D1">
          <w:rPr>
            <w:rStyle w:val="Hyperlink"/>
            <w:spacing w:val="-11"/>
          </w:rPr>
          <w:t xml:space="preserve"> </w:t>
        </w:r>
        <w:r w:rsidRPr="00C938D1">
          <w:rPr>
            <w:rStyle w:val="Hyperlink"/>
          </w:rPr>
          <w:t>Regulatory</w:t>
        </w:r>
        <w:r w:rsidRPr="00C938D1">
          <w:rPr>
            <w:rStyle w:val="Hyperlink"/>
            <w:spacing w:val="-12"/>
          </w:rPr>
          <w:t xml:space="preserve"> </w:t>
        </w:r>
        <w:r w:rsidRPr="00C938D1">
          <w:rPr>
            <w:rStyle w:val="Hyperlink"/>
          </w:rPr>
          <w:t>responsibilities authorised by the CE/CNI</w:t>
        </w:r>
        <w:r>
          <w:rPr>
            <w:webHidden/>
          </w:rPr>
          <w:tab/>
        </w:r>
        <w:r>
          <w:rPr>
            <w:webHidden/>
          </w:rPr>
          <w:fldChar w:fldCharType="begin"/>
        </w:r>
        <w:r>
          <w:rPr>
            <w:webHidden/>
          </w:rPr>
          <w:instrText xml:space="preserve"> PAGEREF _Toc198804140 \h </w:instrText>
        </w:r>
        <w:r>
          <w:rPr>
            <w:webHidden/>
          </w:rPr>
        </w:r>
        <w:r>
          <w:rPr>
            <w:webHidden/>
          </w:rPr>
          <w:fldChar w:fldCharType="separate"/>
        </w:r>
        <w:r>
          <w:rPr>
            <w:webHidden/>
          </w:rPr>
          <w:t>49</w:t>
        </w:r>
        <w:r>
          <w:rPr>
            <w:webHidden/>
          </w:rPr>
          <w:fldChar w:fldCharType="end"/>
        </w:r>
      </w:hyperlink>
    </w:p>
    <w:p w14:paraId="3B33EA43" w14:textId="07ADF24D" w:rsidR="00973371" w:rsidRDefault="00973371">
      <w:pPr>
        <w:pStyle w:val="TOC1"/>
        <w:rPr>
          <w:rFonts w:asciiTheme="minorHAnsi" w:eastAsiaTheme="minorEastAsia" w:hAnsiTheme="minorHAnsi" w:cstheme="minorBidi"/>
          <w:kern w:val="2"/>
          <w:szCs w:val="24"/>
          <w:lang w:eastAsia="en-GB" w:bidi="ar-SA"/>
          <w14:ligatures w14:val="standardContextual"/>
        </w:rPr>
      </w:pPr>
      <w:hyperlink w:anchor="_Toc198804141" w:history="1">
        <w:r w:rsidRPr="00C938D1">
          <w:rPr>
            <w:rStyle w:val="Hyperlink"/>
          </w:rPr>
          <w:t>References</w:t>
        </w:r>
        <w:r>
          <w:rPr>
            <w:webHidden/>
          </w:rPr>
          <w:tab/>
        </w:r>
        <w:r>
          <w:rPr>
            <w:webHidden/>
          </w:rPr>
          <w:fldChar w:fldCharType="begin"/>
        </w:r>
        <w:r>
          <w:rPr>
            <w:webHidden/>
          </w:rPr>
          <w:instrText xml:space="preserve"> PAGEREF _Toc198804141 \h </w:instrText>
        </w:r>
        <w:r>
          <w:rPr>
            <w:webHidden/>
          </w:rPr>
        </w:r>
        <w:r>
          <w:rPr>
            <w:webHidden/>
          </w:rPr>
          <w:fldChar w:fldCharType="separate"/>
        </w:r>
        <w:r>
          <w:rPr>
            <w:webHidden/>
          </w:rPr>
          <w:t>58</w:t>
        </w:r>
        <w:r>
          <w:rPr>
            <w:webHidden/>
          </w:rPr>
          <w:fldChar w:fldCharType="end"/>
        </w:r>
      </w:hyperlink>
    </w:p>
    <w:p w14:paraId="51AEF324" w14:textId="16524DB9" w:rsidR="00973371" w:rsidRDefault="00973371">
      <w:pPr>
        <w:pStyle w:val="TOC1"/>
        <w:rPr>
          <w:rFonts w:asciiTheme="minorHAnsi" w:eastAsiaTheme="minorEastAsia" w:hAnsiTheme="minorHAnsi" w:cstheme="minorBidi"/>
          <w:kern w:val="2"/>
          <w:szCs w:val="24"/>
          <w:lang w:eastAsia="en-GB" w:bidi="ar-SA"/>
          <w14:ligatures w14:val="standardContextual"/>
        </w:rPr>
      </w:pPr>
      <w:hyperlink w:anchor="_Toc198804142" w:history="1">
        <w:r w:rsidRPr="00C938D1">
          <w:rPr>
            <w:rStyle w:val="Hyperlink"/>
          </w:rPr>
          <w:t>Revision commentary</w:t>
        </w:r>
        <w:r>
          <w:rPr>
            <w:webHidden/>
          </w:rPr>
          <w:tab/>
        </w:r>
        <w:r>
          <w:rPr>
            <w:webHidden/>
          </w:rPr>
          <w:fldChar w:fldCharType="begin"/>
        </w:r>
        <w:r>
          <w:rPr>
            <w:webHidden/>
          </w:rPr>
          <w:instrText xml:space="preserve"> PAGEREF _Toc198804142 \h </w:instrText>
        </w:r>
        <w:r>
          <w:rPr>
            <w:webHidden/>
          </w:rPr>
        </w:r>
        <w:r>
          <w:rPr>
            <w:webHidden/>
          </w:rPr>
          <w:fldChar w:fldCharType="separate"/>
        </w:r>
        <w:r>
          <w:rPr>
            <w:webHidden/>
          </w:rPr>
          <w:t>59</w:t>
        </w:r>
        <w:r>
          <w:rPr>
            <w:webHidden/>
          </w:rPr>
          <w:fldChar w:fldCharType="end"/>
        </w:r>
      </w:hyperlink>
    </w:p>
    <w:p w14:paraId="4812BFF8" w14:textId="3FB28E02" w:rsidR="003E098E" w:rsidRDefault="00F70DA3" w:rsidP="00267815">
      <w:pPr>
        <w:sectPr w:rsidR="003E098E" w:rsidSect="00AB6FAE">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r>
        <w:rPr>
          <w:noProof/>
        </w:rPr>
        <w:fldChar w:fldCharType="end"/>
      </w:r>
    </w:p>
    <w:p w14:paraId="43A875A4" w14:textId="77777777" w:rsidR="008D49A5" w:rsidRPr="00657DDF" w:rsidRDefault="008D49A5" w:rsidP="00657DDF">
      <w:pPr>
        <w:pStyle w:val="Heading1"/>
      </w:pPr>
      <w:bookmarkStart w:id="1" w:name="_Toc198804113"/>
      <w:bookmarkEnd w:id="0"/>
      <w:r w:rsidRPr="00657DDF">
        <w:lastRenderedPageBreak/>
        <w:t>Introduction</w:t>
      </w:r>
      <w:bookmarkEnd w:id="1"/>
    </w:p>
    <w:p w14:paraId="19BB8CC3" w14:textId="0EB20A9C" w:rsidR="00603C14" w:rsidRPr="00B40DF1" w:rsidRDefault="00A82704" w:rsidP="00B40DF1">
      <w:pPr>
        <w:pStyle w:val="ListParagraph"/>
      </w:pPr>
      <w:r w:rsidRPr="00B40DF1">
        <w:t xml:space="preserve">Delegation creates the authority to carry out a task or to make a decision. </w:t>
      </w:r>
      <w:r w:rsidR="00657DDF" w:rsidRPr="00B40DF1">
        <w:br/>
      </w:r>
      <w:r w:rsidRPr="00B40DF1">
        <w:t>This in turn creates responsibilities and the requirement that people to whom authority is delegated are prepared to be accountable for the decisions they have been asked to make. Anyone who makes a decision must be confident that they know and understand the scope of their authority</w:t>
      </w:r>
      <w:r w:rsidR="00603C14" w:rsidRPr="00B40DF1">
        <w:t>.</w:t>
      </w:r>
    </w:p>
    <w:p w14:paraId="48B4906D" w14:textId="23E26F4D" w:rsidR="00A82704" w:rsidRDefault="00A82704" w:rsidP="00B40DF1">
      <w:pPr>
        <w:pStyle w:val="ListParagraph"/>
      </w:pPr>
      <w:r>
        <w:t>This</w:t>
      </w:r>
      <w:r w:rsidRPr="00603C14">
        <w:rPr>
          <w:spacing w:val="-5"/>
        </w:rPr>
        <w:t xml:space="preserve"> </w:t>
      </w:r>
      <w:r w:rsidR="005959C8">
        <w:t>s</w:t>
      </w:r>
      <w:r>
        <w:t>cheme</w:t>
      </w:r>
      <w:r w:rsidRPr="00603C14">
        <w:rPr>
          <w:spacing w:val="-4"/>
        </w:rPr>
        <w:t xml:space="preserve"> </w:t>
      </w:r>
      <w:r>
        <w:t>of</w:t>
      </w:r>
      <w:r w:rsidRPr="00603C14">
        <w:rPr>
          <w:spacing w:val="-2"/>
        </w:rPr>
        <w:t xml:space="preserve"> </w:t>
      </w:r>
      <w:r w:rsidR="005959C8">
        <w:t>d</w:t>
      </w:r>
      <w:r>
        <w:t>elegation</w:t>
      </w:r>
      <w:r w:rsidRPr="00603C14">
        <w:rPr>
          <w:spacing w:val="-2"/>
        </w:rPr>
        <w:t xml:space="preserve"> </w:t>
      </w:r>
      <w:r>
        <w:t>sets</w:t>
      </w:r>
      <w:r w:rsidRPr="00603C14">
        <w:rPr>
          <w:spacing w:val="-4"/>
        </w:rPr>
        <w:t xml:space="preserve"> out:</w:t>
      </w:r>
    </w:p>
    <w:p w14:paraId="2F972CEF" w14:textId="2FDEDA25" w:rsidR="00603C14" w:rsidRPr="00E97575" w:rsidRDefault="00A82704" w:rsidP="00E97575">
      <w:pPr>
        <w:pStyle w:val="Bulletlist1"/>
      </w:pPr>
      <w:r w:rsidRPr="00E97575">
        <w:t>Who has authority to make decisions in ONR</w:t>
      </w:r>
      <w:r w:rsidR="00E57D47" w:rsidRPr="00E97575">
        <w:t>;</w:t>
      </w:r>
    </w:p>
    <w:p w14:paraId="1E6A3863" w14:textId="1EB2A1E9" w:rsidR="00603C14" w:rsidRPr="00E97575" w:rsidRDefault="00A82704" w:rsidP="00E97575">
      <w:pPr>
        <w:pStyle w:val="Bulletlist1"/>
      </w:pPr>
      <w:r w:rsidRPr="00E97575">
        <w:t xml:space="preserve">The decisions reserved to the </w:t>
      </w:r>
      <w:r w:rsidR="00977D06" w:rsidRPr="00E97575">
        <w:t>B</w:t>
      </w:r>
      <w:r w:rsidRPr="00E97575">
        <w:t xml:space="preserve">oard and those which the </w:t>
      </w:r>
      <w:r w:rsidR="00977D06" w:rsidRPr="00E97575">
        <w:t>B</w:t>
      </w:r>
      <w:r w:rsidRPr="00E97575">
        <w:t>oard has delegated</w:t>
      </w:r>
      <w:r w:rsidR="00EA3E1C" w:rsidRPr="00E97575">
        <w:t xml:space="preserve"> </w:t>
      </w:r>
      <w:r w:rsidRPr="00E97575">
        <w:t>(</w:t>
      </w:r>
      <w:hyperlink w:anchor="_Part_1:_Matters" w:history="1">
        <w:r w:rsidRPr="00281B20">
          <w:rPr>
            <w:rStyle w:val="Hyperlink"/>
          </w:rPr>
          <w:t>Part 1</w:t>
        </w:r>
      </w:hyperlink>
      <w:r w:rsidRPr="00E97575">
        <w:t>)</w:t>
      </w:r>
      <w:r w:rsidR="00E57D47" w:rsidRPr="00E97575">
        <w:t>;</w:t>
      </w:r>
    </w:p>
    <w:p w14:paraId="15E9215F" w14:textId="4187B36A" w:rsidR="00603C14" w:rsidRPr="00E97575" w:rsidRDefault="00A82704" w:rsidP="00E97575">
      <w:pPr>
        <w:pStyle w:val="Bulletlist1"/>
      </w:pPr>
      <w:r w:rsidRPr="00E97575">
        <w:t>The role of those with Delegated Financial Authority (DFA), financial delegations and financial approval limits (</w:t>
      </w:r>
      <w:hyperlink w:anchor="_Part_2:_Financial" w:history="1">
        <w:r w:rsidRPr="00281B20">
          <w:rPr>
            <w:rStyle w:val="Hyperlink"/>
          </w:rPr>
          <w:t>Part 2</w:t>
        </w:r>
      </w:hyperlink>
      <w:r w:rsidRPr="00E97575">
        <w:t>)</w:t>
      </w:r>
      <w:r w:rsidR="00E57D47" w:rsidRPr="00E97575">
        <w:t>;</w:t>
      </w:r>
    </w:p>
    <w:p w14:paraId="24D3A4AD" w14:textId="3C56B523" w:rsidR="00603C14" w:rsidRPr="00E97575" w:rsidRDefault="00A82704" w:rsidP="00E97575">
      <w:pPr>
        <w:pStyle w:val="Bulletlist1"/>
      </w:pPr>
      <w:r w:rsidRPr="00E97575">
        <w:t xml:space="preserve">The corporate responsibilities which the </w:t>
      </w:r>
      <w:r w:rsidR="00895BF3" w:rsidRPr="00E97575">
        <w:t>c</w:t>
      </w:r>
      <w:r w:rsidRPr="00E97575">
        <w:t xml:space="preserve">hief </w:t>
      </w:r>
      <w:r w:rsidR="00895BF3" w:rsidRPr="00E97575">
        <w:t>e</w:t>
      </w:r>
      <w:r w:rsidRPr="00E97575">
        <w:t>xecutive/</w:t>
      </w:r>
      <w:r w:rsidR="00895BF3" w:rsidRPr="00E97575">
        <w:t>c</w:t>
      </w:r>
      <w:r w:rsidRPr="00E97575">
        <w:t xml:space="preserve">hief </w:t>
      </w:r>
      <w:r w:rsidR="00895BF3" w:rsidRPr="00E97575">
        <w:t>n</w:t>
      </w:r>
      <w:r w:rsidRPr="00E97575">
        <w:t xml:space="preserve">uclear </w:t>
      </w:r>
      <w:r w:rsidR="00895BF3" w:rsidRPr="00E97575">
        <w:t>i</w:t>
      </w:r>
      <w:r w:rsidRPr="00E97575">
        <w:t>nspector (CE/CNI) has delegated (</w:t>
      </w:r>
      <w:hyperlink w:anchor="_Part_3:_Corporate" w:history="1">
        <w:r w:rsidRPr="00281B20">
          <w:rPr>
            <w:rStyle w:val="Hyperlink"/>
          </w:rPr>
          <w:t>Part 3</w:t>
        </w:r>
      </w:hyperlink>
      <w:r w:rsidRPr="00E97575">
        <w:t>)</w:t>
      </w:r>
      <w:r w:rsidR="0039565D" w:rsidRPr="00E97575">
        <w:t>;</w:t>
      </w:r>
      <w:r w:rsidR="00E57D47" w:rsidRPr="00E97575">
        <w:t xml:space="preserve"> and</w:t>
      </w:r>
    </w:p>
    <w:p w14:paraId="794235CC" w14:textId="0F8E86F0" w:rsidR="00A82704" w:rsidRPr="00E97575" w:rsidRDefault="00A82704" w:rsidP="00E97575">
      <w:pPr>
        <w:pStyle w:val="Bulletlist1"/>
      </w:pPr>
      <w:r w:rsidRPr="00E97575">
        <w:t>The regulatory responsibilities which the CE/CNI has delegated</w:t>
      </w:r>
      <w:r w:rsidR="0039565D" w:rsidRPr="00E97575">
        <w:t xml:space="preserve"> </w:t>
      </w:r>
      <w:r w:rsidR="00281B20">
        <w:br/>
      </w:r>
      <w:r w:rsidRPr="00E97575">
        <w:t>(</w:t>
      </w:r>
      <w:hyperlink w:anchor="_Part_4:_Regulatory" w:history="1">
        <w:r w:rsidRPr="00281B20">
          <w:rPr>
            <w:rStyle w:val="Hyperlink"/>
          </w:rPr>
          <w:t>Part 4</w:t>
        </w:r>
      </w:hyperlink>
      <w:r w:rsidRPr="00E97575">
        <w:t>).</w:t>
      </w:r>
    </w:p>
    <w:p w14:paraId="5E1A13A7" w14:textId="6C5C8A1F" w:rsidR="00A82704" w:rsidRDefault="00A82704" w:rsidP="00005294">
      <w:pPr>
        <w:pStyle w:val="Heading2"/>
        <w:rPr>
          <w:spacing w:val="-2"/>
        </w:rPr>
      </w:pPr>
      <w:bookmarkStart w:id="2" w:name="_Toc198804114"/>
      <w:r>
        <w:t>Accountability,</w:t>
      </w:r>
      <w:r>
        <w:rPr>
          <w:spacing w:val="-6"/>
        </w:rPr>
        <w:t xml:space="preserve"> </w:t>
      </w:r>
      <w:r>
        <w:t>variation,</w:t>
      </w:r>
      <w:r>
        <w:rPr>
          <w:spacing w:val="-4"/>
        </w:rPr>
        <w:t xml:space="preserve"> </w:t>
      </w:r>
      <w:r>
        <w:t>ownership,</w:t>
      </w:r>
      <w:r>
        <w:rPr>
          <w:spacing w:val="-6"/>
        </w:rPr>
        <w:t xml:space="preserve"> </w:t>
      </w:r>
      <w:r>
        <w:t>and</w:t>
      </w:r>
      <w:r>
        <w:rPr>
          <w:spacing w:val="-5"/>
        </w:rPr>
        <w:t xml:space="preserve"> </w:t>
      </w:r>
      <w:r>
        <w:t>review</w:t>
      </w:r>
      <w:r>
        <w:rPr>
          <w:spacing w:val="-4"/>
        </w:rPr>
        <w:t xml:space="preserve"> </w:t>
      </w:r>
      <w:r>
        <w:t>of</w:t>
      </w:r>
      <w:r>
        <w:rPr>
          <w:spacing w:val="-6"/>
        </w:rPr>
        <w:t xml:space="preserve"> </w:t>
      </w:r>
      <w:r>
        <w:t>the</w:t>
      </w:r>
      <w:r>
        <w:rPr>
          <w:spacing w:val="-9"/>
        </w:rPr>
        <w:t xml:space="preserve"> </w:t>
      </w:r>
      <w:r>
        <w:rPr>
          <w:spacing w:val="-2"/>
        </w:rPr>
        <w:t>scheme</w:t>
      </w:r>
      <w:bookmarkEnd w:id="2"/>
    </w:p>
    <w:p w14:paraId="007DB1FC" w14:textId="60B5C5EF" w:rsidR="00603C14" w:rsidRPr="00603C14" w:rsidRDefault="00603C14" w:rsidP="00B40DF1">
      <w:pPr>
        <w:pStyle w:val="ListParagraph"/>
        <w:rPr>
          <w:lang w:bidi="ar-SA"/>
        </w:rPr>
      </w:pPr>
      <w:r w:rsidRPr="00603C14">
        <w:rPr>
          <w:lang w:bidi="ar-SA"/>
        </w:rPr>
        <w:t>Those</w:t>
      </w:r>
      <w:r w:rsidRPr="00603C14">
        <w:rPr>
          <w:spacing w:val="-3"/>
          <w:lang w:bidi="ar-SA"/>
        </w:rPr>
        <w:t xml:space="preserve"> </w:t>
      </w:r>
      <w:r w:rsidRPr="00603C14">
        <w:rPr>
          <w:lang w:bidi="ar-SA"/>
        </w:rPr>
        <w:t>individuals</w:t>
      </w:r>
      <w:r w:rsidRPr="00603C14">
        <w:rPr>
          <w:spacing w:val="-4"/>
          <w:lang w:bidi="ar-SA"/>
        </w:rPr>
        <w:t xml:space="preserve"> </w:t>
      </w:r>
      <w:r w:rsidRPr="00603C14">
        <w:rPr>
          <w:lang w:bidi="ar-SA"/>
        </w:rPr>
        <w:t>delegating</w:t>
      </w:r>
      <w:r w:rsidRPr="00603C14">
        <w:rPr>
          <w:spacing w:val="-3"/>
          <w:lang w:bidi="ar-SA"/>
        </w:rPr>
        <w:t xml:space="preserve"> </w:t>
      </w:r>
      <w:r w:rsidRPr="00603C14">
        <w:rPr>
          <w:lang w:bidi="ar-SA"/>
        </w:rPr>
        <w:t>powers</w:t>
      </w:r>
      <w:r w:rsidRPr="00603C14">
        <w:rPr>
          <w:spacing w:val="-4"/>
          <w:lang w:bidi="ar-SA"/>
        </w:rPr>
        <w:t xml:space="preserve"> </w:t>
      </w:r>
      <w:r w:rsidRPr="00603C14">
        <w:rPr>
          <w:lang w:bidi="ar-SA"/>
        </w:rPr>
        <w:t>remain</w:t>
      </w:r>
      <w:r w:rsidRPr="00603C14">
        <w:rPr>
          <w:spacing w:val="-5"/>
          <w:lang w:bidi="ar-SA"/>
        </w:rPr>
        <w:t xml:space="preserve"> </w:t>
      </w:r>
      <w:r w:rsidRPr="00603C14">
        <w:rPr>
          <w:lang w:bidi="ar-SA"/>
        </w:rPr>
        <w:t>accountable</w:t>
      </w:r>
      <w:r w:rsidRPr="00603C14">
        <w:rPr>
          <w:spacing w:val="-3"/>
          <w:lang w:bidi="ar-SA"/>
        </w:rPr>
        <w:t xml:space="preserve"> </w:t>
      </w:r>
      <w:r w:rsidRPr="00603C14">
        <w:rPr>
          <w:lang w:bidi="ar-SA"/>
        </w:rPr>
        <w:t>for</w:t>
      </w:r>
      <w:r w:rsidRPr="00603C14">
        <w:rPr>
          <w:spacing w:val="-7"/>
          <w:lang w:bidi="ar-SA"/>
        </w:rPr>
        <w:t xml:space="preserve"> </w:t>
      </w:r>
      <w:r w:rsidRPr="00603C14">
        <w:rPr>
          <w:lang w:bidi="ar-SA"/>
        </w:rPr>
        <w:t>the</w:t>
      </w:r>
      <w:r w:rsidRPr="00603C14">
        <w:rPr>
          <w:spacing w:val="-5"/>
          <w:lang w:bidi="ar-SA"/>
        </w:rPr>
        <w:t xml:space="preserve"> </w:t>
      </w:r>
      <w:r w:rsidR="00AD4120">
        <w:rPr>
          <w:spacing w:val="-5"/>
          <w:lang w:bidi="ar-SA"/>
        </w:rPr>
        <w:t>e</w:t>
      </w:r>
      <w:r w:rsidRPr="00603C14">
        <w:rPr>
          <w:lang w:bidi="ar-SA"/>
        </w:rPr>
        <w:t>xercise</w:t>
      </w:r>
      <w:r w:rsidRPr="00603C14">
        <w:rPr>
          <w:spacing w:val="-3"/>
          <w:lang w:bidi="ar-SA"/>
        </w:rPr>
        <w:t xml:space="preserve"> </w:t>
      </w:r>
      <w:r w:rsidRPr="00603C14">
        <w:rPr>
          <w:lang w:bidi="ar-SA"/>
        </w:rPr>
        <w:t>of</w:t>
      </w:r>
      <w:r w:rsidRPr="00603C14">
        <w:rPr>
          <w:spacing w:val="-4"/>
          <w:lang w:bidi="ar-SA"/>
        </w:rPr>
        <w:t xml:space="preserve"> </w:t>
      </w:r>
      <w:r w:rsidRPr="00603C14">
        <w:rPr>
          <w:lang w:bidi="ar-SA"/>
        </w:rPr>
        <w:t xml:space="preserve">those </w:t>
      </w:r>
      <w:r w:rsidRPr="00603C14">
        <w:rPr>
          <w:spacing w:val="-2"/>
          <w:lang w:bidi="ar-SA"/>
        </w:rPr>
        <w:t>powers.</w:t>
      </w:r>
    </w:p>
    <w:p w14:paraId="396994D5" w14:textId="74DCC5E9" w:rsidR="00603C14" w:rsidRPr="00603C14" w:rsidRDefault="00603C14" w:rsidP="00B40DF1">
      <w:pPr>
        <w:pStyle w:val="ListParagraph"/>
        <w:rPr>
          <w:lang w:bidi="ar-SA"/>
        </w:rPr>
      </w:pPr>
      <w:r w:rsidRPr="00603C14">
        <w:rPr>
          <w:lang w:bidi="ar-SA"/>
        </w:rPr>
        <w:t xml:space="preserve">Variations to </w:t>
      </w:r>
      <w:r w:rsidRPr="00603C14">
        <w:rPr>
          <w:b/>
          <w:lang w:bidi="ar-SA"/>
        </w:rPr>
        <w:t xml:space="preserve">Part 1 </w:t>
      </w:r>
      <w:r w:rsidRPr="00603C14">
        <w:rPr>
          <w:lang w:bidi="ar-SA"/>
        </w:rPr>
        <w:t xml:space="preserve">will be approved by the </w:t>
      </w:r>
      <w:r w:rsidR="00E57D47">
        <w:rPr>
          <w:lang w:bidi="ar-SA"/>
        </w:rPr>
        <w:t>B</w:t>
      </w:r>
      <w:r w:rsidRPr="00603C14">
        <w:rPr>
          <w:lang w:bidi="ar-SA"/>
        </w:rPr>
        <w:t>oard and any deviation from it must be approved</w:t>
      </w:r>
      <w:r w:rsidRPr="00603C14">
        <w:rPr>
          <w:spacing w:val="-4"/>
          <w:lang w:bidi="ar-SA"/>
        </w:rPr>
        <w:t xml:space="preserve"> </w:t>
      </w:r>
      <w:r w:rsidRPr="00603C14">
        <w:rPr>
          <w:lang w:bidi="ar-SA"/>
        </w:rPr>
        <w:t>by</w:t>
      </w:r>
      <w:r w:rsidRPr="00603C14">
        <w:rPr>
          <w:spacing w:val="-3"/>
          <w:lang w:bidi="ar-SA"/>
        </w:rPr>
        <w:t xml:space="preserve"> </w:t>
      </w:r>
      <w:r w:rsidRPr="00603C14">
        <w:rPr>
          <w:lang w:bidi="ar-SA"/>
        </w:rPr>
        <w:t>the</w:t>
      </w:r>
      <w:r w:rsidRPr="00603C14">
        <w:rPr>
          <w:spacing w:val="-2"/>
          <w:lang w:bidi="ar-SA"/>
        </w:rPr>
        <w:t xml:space="preserve"> </w:t>
      </w:r>
      <w:r w:rsidR="00E57D47">
        <w:rPr>
          <w:lang w:bidi="ar-SA"/>
        </w:rPr>
        <w:t>B</w:t>
      </w:r>
      <w:r w:rsidRPr="00603C14">
        <w:rPr>
          <w:lang w:bidi="ar-SA"/>
        </w:rPr>
        <w:t>oard,</w:t>
      </w:r>
      <w:r w:rsidRPr="00603C14">
        <w:rPr>
          <w:spacing w:val="-2"/>
          <w:lang w:bidi="ar-SA"/>
        </w:rPr>
        <w:t xml:space="preserve"> </w:t>
      </w:r>
      <w:r w:rsidRPr="00603C14">
        <w:rPr>
          <w:lang w:bidi="ar-SA"/>
        </w:rPr>
        <w:t>with</w:t>
      </w:r>
      <w:r w:rsidRPr="00603C14">
        <w:rPr>
          <w:spacing w:val="-2"/>
          <w:lang w:bidi="ar-SA"/>
        </w:rPr>
        <w:t xml:space="preserve"> </w:t>
      </w:r>
      <w:r w:rsidRPr="00603C14">
        <w:rPr>
          <w:lang w:bidi="ar-SA"/>
        </w:rPr>
        <w:t>such</w:t>
      </w:r>
      <w:r w:rsidRPr="00603C14">
        <w:rPr>
          <w:spacing w:val="-2"/>
          <w:lang w:bidi="ar-SA"/>
        </w:rPr>
        <w:t xml:space="preserve"> </w:t>
      </w:r>
      <w:r w:rsidRPr="00603C14">
        <w:rPr>
          <w:lang w:bidi="ar-SA"/>
        </w:rPr>
        <w:t>deviations</w:t>
      </w:r>
      <w:r w:rsidRPr="00603C14">
        <w:rPr>
          <w:spacing w:val="-8"/>
          <w:lang w:bidi="ar-SA"/>
        </w:rPr>
        <w:t xml:space="preserve"> </w:t>
      </w:r>
      <w:r w:rsidRPr="00603C14">
        <w:rPr>
          <w:lang w:bidi="ar-SA"/>
        </w:rPr>
        <w:t>being</w:t>
      </w:r>
      <w:r w:rsidRPr="00603C14">
        <w:rPr>
          <w:spacing w:val="-4"/>
          <w:lang w:bidi="ar-SA"/>
        </w:rPr>
        <w:t xml:space="preserve"> </w:t>
      </w:r>
      <w:r w:rsidRPr="00603C14">
        <w:rPr>
          <w:lang w:bidi="ar-SA"/>
        </w:rPr>
        <w:t>reported</w:t>
      </w:r>
      <w:r w:rsidRPr="00603C14">
        <w:rPr>
          <w:spacing w:val="-2"/>
          <w:lang w:bidi="ar-SA"/>
        </w:rPr>
        <w:t xml:space="preserve"> </w:t>
      </w:r>
      <w:r w:rsidRPr="00603C14">
        <w:rPr>
          <w:lang w:bidi="ar-SA"/>
        </w:rPr>
        <w:t>to</w:t>
      </w:r>
      <w:r w:rsidRPr="00603C14">
        <w:rPr>
          <w:spacing w:val="-2"/>
          <w:lang w:bidi="ar-SA"/>
        </w:rPr>
        <w:t xml:space="preserve"> </w:t>
      </w:r>
      <w:r w:rsidRPr="00603C14">
        <w:rPr>
          <w:lang w:bidi="ar-SA"/>
        </w:rPr>
        <w:t>the</w:t>
      </w:r>
      <w:r w:rsidRPr="00603C14">
        <w:rPr>
          <w:spacing w:val="-4"/>
          <w:lang w:bidi="ar-SA"/>
        </w:rPr>
        <w:t xml:space="preserve"> </w:t>
      </w:r>
      <w:r w:rsidRPr="00603C14">
        <w:rPr>
          <w:lang w:bidi="ar-SA"/>
        </w:rPr>
        <w:t>next</w:t>
      </w:r>
      <w:r w:rsidRPr="00603C14">
        <w:rPr>
          <w:spacing w:val="-2"/>
          <w:lang w:bidi="ar-SA"/>
        </w:rPr>
        <w:t xml:space="preserve"> </w:t>
      </w:r>
      <w:r w:rsidR="00E57D47">
        <w:rPr>
          <w:lang w:bidi="ar-SA"/>
        </w:rPr>
        <w:t>B</w:t>
      </w:r>
      <w:r w:rsidRPr="00603C14">
        <w:rPr>
          <w:lang w:bidi="ar-SA"/>
        </w:rPr>
        <w:t>oard</w:t>
      </w:r>
      <w:r w:rsidRPr="00603C14">
        <w:rPr>
          <w:spacing w:val="-4"/>
          <w:lang w:bidi="ar-SA"/>
        </w:rPr>
        <w:t xml:space="preserve"> </w:t>
      </w:r>
      <w:r w:rsidRPr="00603C14">
        <w:rPr>
          <w:lang w:bidi="ar-SA"/>
        </w:rPr>
        <w:t>meeting.</w:t>
      </w:r>
    </w:p>
    <w:p w14:paraId="12B72FE6" w14:textId="7D703C5E" w:rsidR="00603C14" w:rsidRPr="00603C14" w:rsidRDefault="00603C14" w:rsidP="00B40DF1">
      <w:pPr>
        <w:pStyle w:val="ListParagraph"/>
        <w:rPr>
          <w:lang w:bidi="ar-SA"/>
        </w:rPr>
      </w:pPr>
      <w:r w:rsidRPr="00603C14">
        <w:rPr>
          <w:lang w:bidi="ar-SA"/>
        </w:rPr>
        <w:t xml:space="preserve">Variations to </w:t>
      </w:r>
      <w:r w:rsidRPr="00603C14">
        <w:rPr>
          <w:b/>
          <w:lang w:bidi="ar-SA"/>
        </w:rPr>
        <w:t xml:space="preserve">Part 2 </w:t>
      </w:r>
      <w:r w:rsidRPr="00603C14">
        <w:rPr>
          <w:lang w:bidi="ar-SA"/>
        </w:rPr>
        <w:t>may be approved by the</w:t>
      </w:r>
      <w:r w:rsidRPr="00603C14">
        <w:rPr>
          <w:spacing w:val="-1"/>
          <w:lang w:bidi="ar-SA"/>
        </w:rPr>
        <w:t xml:space="preserve"> </w:t>
      </w:r>
      <w:r w:rsidRPr="00603C14">
        <w:rPr>
          <w:lang w:bidi="ar-SA"/>
        </w:rPr>
        <w:t xml:space="preserve">CE/CNI in consultation with the </w:t>
      </w:r>
      <w:r w:rsidR="00E57D47">
        <w:rPr>
          <w:lang w:bidi="ar-SA"/>
        </w:rPr>
        <w:t>F</w:t>
      </w:r>
      <w:r w:rsidRPr="00603C14">
        <w:rPr>
          <w:lang w:bidi="ar-SA"/>
        </w:rPr>
        <w:t>inance</w:t>
      </w:r>
      <w:r w:rsidRPr="00603C14">
        <w:rPr>
          <w:spacing w:val="-2"/>
          <w:lang w:bidi="ar-SA"/>
        </w:rPr>
        <w:t xml:space="preserve"> </w:t>
      </w:r>
      <w:r w:rsidR="00E57D47">
        <w:rPr>
          <w:lang w:bidi="ar-SA"/>
        </w:rPr>
        <w:t>D</w:t>
      </w:r>
      <w:r w:rsidRPr="00603C14">
        <w:rPr>
          <w:lang w:bidi="ar-SA"/>
        </w:rPr>
        <w:t>irector</w:t>
      </w:r>
      <w:r w:rsidRPr="00603C14">
        <w:rPr>
          <w:spacing w:val="-4"/>
          <w:lang w:bidi="ar-SA"/>
        </w:rPr>
        <w:t xml:space="preserve"> </w:t>
      </w:r>
      <w:r w:rsidRPr="00603C14">
        <w:rPr>
          <w:lang w:bidi="ar-SA"/>
        </w:rPr>
        <w:t>(FD).</w:t>
      </w:r>
      <w:r w:rsidRPr="00603C14">
        <w:rPr>
          <w:spacing w:val="40"/>
          <w:lang w:bidi="ar-SA"/>
        </w:rPr>
        <w:t xml:space="preserve"> </w:t>
      </w:r>
      <w:r w:rsidRPr="00603C14">
        <w:rPr>
          <w:lang w:bidi="ar-SA"/>
        </w:rPr>
        <w:t>The</w:t>
      </w:r>
      <w:r w:rsidRPr="00603C14">
        <w:rPr>
          <w:spacing w:val="-2"/>
          <w:lang w:bidi="ar-SA"/>
        </w:rPr>
        <w:t xml:space="preserve"> </w:t>
      </w:r>
      <w:r w:rsidRPr="00603C14">
        <w:rPr>
          <w:lang w:bidi="ar-SA"/>
        </w:rPr>
        <w:t>CE/CNI</w:t>
      </w:r>
      <w:r w:rsidRPr="00603C14">
        <w:rPr>
          <w:spacing w:val="-5"/>
          <w:lang w:bidi="ar-SA"/>
        </w:rPr>
        <w:t xml:space="preserve"> </w:t>
      </w:r>
      <w:r w:rsidRPr="00603C14">
        <w:rPr>
          <w:lang w:bidi="ar-SA"/>
        </w:rPr>
        <w:t>will</w:t>
      </w:r>
      <w:r w:rsidRPr="00603C14">
        <w:rPr>
          <w:spacing w:val="-4"/>
          <w:lang w:bidi="ar-SA"/>
        </w:rPr>
        <w:t xml:space="preserve"> </w:t>
      </w:r>
      <w:r w:rsidRPr="00603C14">
        <w:rPr>
          <w:lang w:bidi="ar-SA"/>
        </w:rPr>
        <w:t>decide</w:t>
      </w:r>
      <w:r w:rsidRPr="00603C14">
        <w:rPr>
          <w:spacing w:val="-2"/>
          <w:lang w:bidi="ar-SA"/>
        </w:rPr>
        <w:t xml:space="preserve"> </w:t>
      </w:r>
      <w:r w:rsidRPr="00603C14">
        <w:rPr>
          <w:lang w:bidi="ar-SA"/>
        </w:rPr>
        <w:t xml:space="preserve">which matters should be reported to the Board or Audit and Risk Assurance Committee </w:t>
      </w:r>
      <w:r w:rsidRPr="00603C14">
        <w:rPr>
          <w:spacing w:val="-2"/>
          <w:lang w:bidi="ar-SA"/>
        </w:rPr>
        <w:t>(ARAC).</w:t>
      </w:r>
    </w:p>
    <w:p w14:paraId="7AA99B21" w14:textId="55C8EDD0" w:rsidR="00603C14" w:rsidRPr="00603C14" w:rsidRDefault="00603C14" w:rsidP="00B40DF1">
      <w:pPr>
        <w:pStyle w:val="ListParagraph"/>
        <w:rPr>
          <w:lang w:bidi="ar-SA"/>
        </w:rPr>
      </w:pPr>
      <w:r w:rsidRPr="00603C14">
        <w:rPr>
          <w:lang w:bidi="ar-SA"/>
        </w:rPr>
        <w:t>Variations</w:t>
      </w:r>
      <w:r w:rsidRPr="00603C14">
        <w:rPr>
          <w:spacing w:val="-4"/>
          <w:lang w:bidi="ar-SA"/>
        </w:rPr>
        <w:t xml:space="preserve"> </w:t>
      </w:r>
      <w:r w:rsidRPr="00603C14">
        <w:rPr>
          <w:lang w:bidi="ar-SA"/>
        </w:rPr>
        <w:t>to</w:t>
      </w:r>
      <w:r w:rsidRPr="00603C14">
        <w:rPr>
          <w:spacing w:val="-3"/>
          <w:lang w:bidi="ar-SA"/>
        </w:rPr>
        <w:t xml:space="preserve"> </w:t>
      </w:r>
      <w:r w:rsidRPr="00603C14">
        <w:rPr>
          <w:b/>
          <w:lang w:bidi="ar-SA"/>
        </w:rPr>
        <w:t>Part</w:t>
      </w:r>
      <w:r w:rsidRPr="00603C14">
        <w:rPr>
          <w:b/>
          <w:spacing w:val="-3"/>
          <w:lang w:bidi="ar-SA"/>
        </w:rPr>
        <w:t xml:space="preserve"> </w:t>
      </w:r>
      <w:r w:rsidRPr="00603C14">
        <w:rPr>
          <w:b/>
          <w:lang w:bidi="ar-SA"/>
        </w:rPr>
        <w:t>3</w:t>
      </w:r>
      <w:r w:rsidRPr="00603C14">
        <w:rPr>
          <w:b/>
          <w:spacing w:val="-3"/>
          <w:lang w:bidi="ar-SA"/>
        </w:rPr>
        <w:t xml:space="preserve"> </w:t>
      </w:r>
      <w:r w:rsidRPr="00603C14">
        <w:rPr>
          <w:lang w:bidi="ar-SA"/>
        </w:rPr>
        <w:t>may</w:t>
      </w:r>
      <w:r w:rsidRPr="00603C14">
        <w:rPr>
          <w:spacing w:val="-1"/>
          <w:lang w:bidi="ar-SA"/>
        </w:rPr>
        <w:t xml:space="preserve"> </w:t>
      </w:r>
      <w:r w:rsidRPr="00603C14">
        <w:rPr>
          <w:lang w:bidi="ar-SA"/>
        </w:rPr>
        <w:t>be</w:t>
      </w:r>
      <w:r w:rsidRPr="00603C14">
        <w:rPr>
          <w:spacing w:val="-3"/>
          <w:lang w:bidi="ar-SA"/>
        </w:rPr>
        <w:t xml:space="preserve"> </w:t>
      </w:r>
      <w:r w:rsidRPr="00603C14">
        <w:rPr>
          <w:lang w:bidi="ar-SA"/>
        </w:rPr>
        <w:t>approved</w:t>
      </w:r>
      <w:r w:rsidRPr="00603C14">
        <w:rPr>
          <w:spacing w:val="-1"/>
          <w:lang w:bidi="ar-SA"/>
        </w:rPr>
        <w:t xml:space="preserve"> </w:t>
      </w:r>
      <w:r w:rsidRPr="00603C14">
        <w:rPr>
          <w:lang w:bidi="ar-SA"/>
        </w:rPr>
        <w:t>by</w:t>
      </w:r>
      <w:r w:rsidRPr="00603C14">
        <w:rPr>
          <w:spacing w:val="-4"/>
          <w:lang w:bidi="ar-SA"/>
        </w:rPr>
        <w:t xml:space="preserve"> </w:t>
      </w:r>
      <w:r w:rsidRPr="00603C14">
        <w:rPr>
          <w:lang w:bidi="ar-SA"/>
        </w:rPr>
        <w:t>the</w:t>
      </w:r>
      <w:r w:rsidRPr="00603C14">
        <w:rPr>
          <w:spacing w:val="-5"/>
          <w:lang w:bidi="ar-SA"/>
        </w:rPr>
        <w:t xml:space="preserve"> </w:t>
      </w:r>
      <w:r w:rsidRPr="00603C14">
        <w:rPr>
          <w:lang w:bidi="ar-SA"/>
        </w:rPr>
        <w:t>CE/CNI</w:t>
      </w:r>
      <w:r w:rsidR="005B5F8D">
        <w:rPr>
          <w:lang w:bidi="ar-SA"/>
        </w:rPr>
        <w:t xml:space="preserve"> </w:t>
      </w:r>
      <w:r w:rsidRPr="00603C14">
        <w:rPr>
          <w:lang w:bidi="ar-SA"/>
        </w:rPr>
        <w:t>in</w:t>
      </w:r>
      <w:r w:rsidRPr="00603C14">
        <w:rPr>
          <w:spacing w:val="-1"/>
          <w:lang w:bidi="ar-SA"/>
        </w:rPr>
        <w:t xml:space="preserve"> </w:t>
      </w:r>
      <w:r w:rsidRPr="00603C14">
        <w:rPr>
          <w:lang w:bidi="ar-SA"/>
        </w:rPr>
        <w:t>consultation</w:t>
      </w:r>
      <w:r w:rsidRPr="00603C14">
        <w:rPr>
          <w:spacing w:val="-3"/>
          <w:lang w:bidi="ar-SA"/>
        </w:rPr>
        <w:t xml:space="preserve"> </w:t>
      </w:r>
      <w:r w:rsidRPr="00603C14">
        <w:rPr>
          <w:lang w:bidi="ar-SA"/>
        </w:rPr>
        <w:t>with</w:t>
      </w:r>
      <w:r w:rsidRPr="00603C14">
        <w:rPr>
          <w:spacing w:val="-1"/>
          <w:lang w:bidi="ar-SA"/>
        </w:rPr>
        <w:t xml:space="preserve"> </w:t>
      </w:r>
      <w:r w:rsidRPr="00603C14">
        <w:rPr>
          <w:lang w:bidi="ar-SA"/>
        </w:rPr>
        <w:t xml:space="preserve">the </w:t>
      </w:r>
      <w:r w:rsidR="00282414">
        <w:rPr>
          <w:lang w:bidi="ar-SA"/>
        </w:rPr>
        <w:t>Executive Directors</w:t>
      </w:r>
      <w:r w:rsidRPr="00603C14">
        <w:rPr>
          <w:spacing w:val="-4"/>
          <w:lang w:bidi="ar-SA"/>
        </w:rPr>
        <w:t>.</w:t>
      </w:r>
    </w:p>
    <w:p w14:paraId="560085F4" w14:textId="057A435B" w:rsidR="00573A1F" w:rsidRDefault="00603C14" w:rsidP="00B40DF1">
      <w:pPr>
        <w:pStyle w:val="ListParagraph"/>
        <w:rPr>
          <w:lang w:bidi="ar-SA"/>
        </w:rPr>
      </w:pPr>
      <w:r w:rsidRPr="00603C14">
        <w:rPr>
          <w:lang w:bidi="ar-SA"/>
        </w:rPr>
        <w:t>Variations</w:t>
      </w:r>
      <w:r w:rsidRPr="00603C14">
        <w:rPr>
          <w:spacing w:val="-4"/>
          <w:lang w:bidi="ar-SA"/>
        </w:rPr>
        <w:t xml:space="preserve"> </w:t>
      </w:r>
      <w:r w:rsidRPr="00603C14">
        <w:rPr>
          <w:lang w:bidi="ar-SA"/>
        </w:rPr>
        <w:t>to</w:t>
      </w:r>
      <w:r w:rsidRPr="00603C14">
        <w:rPr>
          <w:spacing w:val="-3"/>
          <w:lang w:bidi="ar-SA"/>
        </w:rPr>
        <w:t xml:space="preserve"> </w:t>
      </w:r>
      <w:r w:rsidRPr="00603C14">
        <w:rPr>
          <w:b/>
          <w:lang w:bidi="ar-SA"/>
        </w:rPr>
        <w:t>Part</w:t>
      </w:r>
      <w:r w:rsidRPr="00603C14">
        <w:rPr>
          <w:b/>
          <w:spacing w:val="-3"/>
          <w:lang w:bidi="ar-SA"/>
        </w:rPr>
        <w:t xml:space="preserve"> </w:t>
      </w:r>
      <w:r w:rsidRPr="00603C14">
        <w:rPr>
          <w:b/>
          <w:lang w:bidi="ar-SA"/>
        </w:rPr>
        <w:t>4</w:t>
      </w:r>
      <w:r w:rsidRPr="00603C14">
        <w:rPr>
          <w:b/>
          <w:spacing w:val="-3"/>
          <w:lang w:bidi="ar-SA"/>
        </w:rPr>
        <w:t xml:space="preserve"> </w:t>
      </w:r>
      <w:r w:rsidRPr="00603C14">
        <w:rPr>
          <w:lang w:bidi="ar-SA"/>
        </w:rPr>
        <w:t>may</w:t>
      </w:r>
      <w:r w:rsidRPr="00603C14">
        <w:rPr>
          <w:spacing w:val="-2"/>
          <w:lang w:bidi="ar-SA"/>
        </w:rPr>
        <w:t xml:space="preserve"> </w:t>
      </w:r>
      <w:r w:rsidRPr="00603C14">
        <w:rPr>
          <w:lang w:bidi="ar-SA"/>
        </w:rPr>
        <w:t>be</w:t>
      </w:r>
      <w:r w:rsidRPr="00603C14">
        <w:rPr>
          <w:spacing w:val="-3"/>
          <w:lang w:bidi="ar-SA"/>
        </w:rPr>
        <w:t xml:space="preserve"> </w:t>
      </w:r>
      <w:r w:rsidRPr="00603C14">
        <w:rPr>
          <w:lang w:bidi="ar-SA"/>
        </w:rPr>
        <w:t>approved</w:t>
      </w:r>
      <w:r w:rsidRPr="00603C14">
        <w:rPr>
          <w:spacing w:val="-1"/>
          <w:lang w:bidi="ar-SA"/>
        </w:rPr>
        <w:t xml:space="preserve"> </w:t>
      </w:r>
      <w:r w:rsidRPr="00603C14">
        <w:rPr>
          <w:lang w:bidi="ar-SA"/>
        </w:rPr>
        <w:t>by</w:t>
      </w:r>
      <w:r w:rsidRPr="00603C14">
        <w:rPr>
          <w:spacing w:val="-4"/>
          <w:lang w:bidi="ar-SA"/>
        </w:rPr>
        <w:t xml:space="preserve"> </w:t>
      </w:r>
      <w:r w:rsidRPr="00603C14">
        <w:rPr>
          <w:lang w:bidi="ar-SA"/>
        </w:rPr>
        <w:t>the</w:t>
      </w:r>
      <w:r w:rsidRPr="00603C14">
        <w:rPr>
          <w:spacing w:val="-6"/>
          <w:lang w:bidi="ar-SA"/>
        </w:rPr>
        <w:t xml:space="preserve"> </w:t>
      </w:r>
      <w:r w:rsidRPr="00603C14">
        <w:rPr>
          <w:lang w:bidi="ar-SA"/>
        </w:rPr>
        <w:t>CE/CNI</w:t>
      </w:r>
      <w:r w:rsidRPr="00603C14">
        <w:rPr>
          <w:spacing w:val="-1"/>
          <w:lang w:bidi="ar-SA"/>
        </w:rPr>
        <w:t xml:space="preserve"> </w:t>
      </w:r>
      <w:r w:rsidRPr="00603C14">
        <w:rPr>
          <w:lang w:bidi="ar-SA"/>
        </w:rPr>
        <w:t>in</w:t>
      </w:r>
      <w:r w:rsidRPr="00603C14">
        <w:rPr>
          <w:spacing w:val="-1"/>
          <w:lang w:bidi="ar-SA"/>
        </w:rPr>
        <w:t xml:space="preserve"> </w:t>
      </w:r>
      <w:r w:rsidRPr="00603C14">
        <w:rPr>
          <w:lang w:bidi="ar-SA"/>
        </w:rPr>
        <w:t>consultation</w:t>
      </w:r>
      <w:r w:rsidRPr="00603C14">
        <w:rPr>
          <w:spacing w:val="-3"/>
          <w:lang w:bidi="ar-SA"/>
        </w:rPr>
        <w:t xml:space="preserve"> </w:t>
      </w:r>
      <w:r w:rsidRPr="00603C14">
        <w:rPr>
          <w:lang w:bidi="ar-SA"/>
        </w:rPr>
        <w:t>with</w:t>
      </w:r>
      <w:r w:rsidRPr="00603C14">
        <w:rPr>
          <w:spacing w:val="-1"/>
          <w:lang w:bidi="ar-SA"/>
        </w:rPr>
        <w:t xml:space="preserve"> </w:t>
      </w:r>
      <w:r w:rsidRPr="00603C14">
        <w:rPr>
          <w:lang w:bidi="ar-SA"/>
        </w:rPr>
        <w:t>the</w:t>
      </w:r>
      <w:r w:rsidRPr="00603C14">
        <w:rPr>
          <w:spacing w:val="-1"/>
          <w:lang w:bidi="ar-SA"/>
        </w:rPr>
        <w:t xml:space="preserve"> </w:t>
      </w:r>
      <w:r w:rsidR="005B439B">
        <w:rPr>
          <w:spacing w:val="-1"/>
          <w:lang w:bidi="ar-SA"/>
        </w:rPr>
        <w:t xml:space="preserve">Senior </w:t>
      </w:r>
      <w:r w:rsidR="00E57D47">
        <w:rPr>
          <w:lang w:bidi="ar-SA"/>
        </w:rPr>
        <w:t>D</w:t>
      </w:r>
      <w:r w:rsidRPr="00603C14">
        <w:rPr>
          <w:lang w:bidi="ar-SA"/>
        </w:rPr>
        <w:t>irector of Regulation (</w:t>
      </w:r>
      <w:r w:rsidR="005B439B">
        <w:rPr>
          <w:lang w:bidi="ar-SA"/>
        </w:rPr>
        <w:t>S</w:t>
      </w:r>
      <w:r w:rsidRPr="00603C14">
        <w:rPr>
          <w:lang w:bidi="ar-SA"/>
        </w:rPr>
        <w:t>DR) within the provisions of the relevant legislation.</w:t>
      </w:r>
    </w:p>
    <w:p w14:paraId="1C43F879" w14:textId="77777777" w:rsidR="00AB6FAE" w:rsidRDefault="00AB6FAE" w:rsidP="00B40DF1">
      <w:pPr>
        <w:pStyle w:val="ListParagraph"/>
        <w:rPr>
          <w:lang w:bidi="ar-SA"/>
        </w:rPr>
        <w:sectPr w:rsidR="00AB6FAE" w:rsidSect="001335A1">
          <w:headerReference w:type="even" r:id="rId23"/>
          <w:headerReference w:type="default" r:id="rId24"/>
          <w:footerReference w:type="even" r:id="rId25"/>
          <w:pgSz w:w="11906" w:h="16838" w:code="9"/>
          <w:pgMar w:top="1440" w:right="1440" w:bottom="1440" w:left="1440" w:header="397" w:footer="397" w:gutter="0"/>
          <w:cols w:space="312"/>
          <w:docGrid w:linePitch="360"/>
        </w:sectPr>
      </w:pPr>
    </w:p>
    <w:p w14:paraId="322EDA11" w14:textId="62CAF66A" w:rsidR="0080258D" w:rsidRDefault="00603C14" w:rsidP="00B40DF1">
      <w:pPr>
        <w:pStyle w:val="ListParagraph"/>
        <w:rPr>
          <w:lang w:bidi="ar-SA"/>
        </w:rPr>
      </w:pPr>
      <w:r w:rsidRPr="00603C14">
        <w:rPr>
          <w:lang w:bidi="ar-SA"/>
        </w:rPr>
        <w:lastRenderedPageBreak/>
        <w:t>For administrative purposes, the Head of Corporate Governance</w:t>
      </w:r>
      <w:r w:rsidR="003A3B07">
        <w:rPr>
          <w:lang w:bidi="ar-SA"/>
        </w:rPr>
        <w:t xml:space="preserve"> </w:t>
      </w:r>
      <w:r w:rsidR="0091327F">
        <w:rPr>
          <w:lang w:bidi="ar-SA"/>
        </w:rPr>
        <w:t>and Compliance</w:t>
      </w:r>
      <w:r w:rsidRPr="00603C14">
        <w:rPr>
          <w:lang w:bidi="ar-SA"/>
        </w:rPr>
        <w:t xml:space="preserve">, on behalf of the </w:t>
      </w:r>
      <w:r w:rsidR="009A28FA">
        <w:rPr>
          <w:lang w:bidi="ar-SA"/>
        </w:rPr>
        <w:t>B</w:t>
      </w:r>
      <w:r w:rsidRPr="00603C14">
        <w:rPr>
          <w:lang w:bidi="ar-SA"/>
        </w:rPr>
        <w:t xml:space="preserve">oard, is the owner of the </w:t>
      </w:r>
      <w:r w:rsidR="00C469DA">
        <w:rPr>
          <w:lang w:bidi="ar-SA"/>
        </w:rPr>
        <w:t>s</w:t>
      </w:r>
      <w:r w:rsidRPr="00603C14">
        <w:rPr>
          <w:lang w:bidi="ar-SA"/>
        </w:rPr>
        <w:t>cheme</w:t>
      </w:r>
      <w:r w:rsidRPr="00603C14">
        <w:rPr>
          <w:spacing w:val="-3"/>
          <w:lang w:bidi="ar-SA"/>
        </w:rPr>
        <w:t xml:space="preserve"> </w:t>
      </w:r>
      <w:r w:rsidRPr="00603C14">
        <w:rPr>
          <w:lang w:bidi="ar-SA"/>
        </w:rPr>
        <w:t>of</w:t>
      </w:r>
      <w:r w:rsidRPr="00603C14">
        <w:rPr>
          <w:spacing w:val="-2"/>
          <w:lang w:bidi="ar-SA"/>
        </w:rPr>
        <w:t xml:space="preserve"> </w:t>
      </w:r>
      <w:r w:rsidR="00C469DA">
        <w:rPr>
          <w:lang w:bidi="ar-SA"/>
        </w:rPr>
        <w:t>d</w:t>
      </w:r>
      <w:r w:rsidRPr="00603C14">
        <w:rPr>
          <w:lang w:bidi="ar-SA"/>
        </w:rPr>
        <w:t>elegation</w:t>
      </w:r>
      <w:r w:rsidRPr="00603C14">
        <w:rPr>
          <w:spacing w:val="-3"/>
          <w:lang w:bidi="ar-SA"/>
        </w:rPr>
        <w:t xml:space="preserve"> </w:t>
      </w:r>
      <w:r w:rsidRPr="00603C14">
        <w:rPr>
          <w:lang w:bidi="ar-SA"/>
        </w:rPr>
        <w:t>and</w:t>
      </w:r>
      <w:r w:rsidRPr="00603C14">
        <w:rPr>
          <w:spacing w:val="-1"/>
          <w:lang w:bidi="ar-SA"/>
        </w:rPr>
        <w:t xml:space="preserve"> </w:t>
      </w:r>
      <w:r w:rsidRPr="00603C14">
        <w:rPr>
          <w:lang w:bidi="ar-SA"/>
        </w:rPr>
        <w:t>is</w:t>
      </w:r>
      <w:r w:rsidRPr="00603C14">
        <w:rPr>
          <w:spacing w:val="-2"/>
          <w:lang w:bidi="ar-SA"/>
        </w:rPr>
        <w:t xml:space="preserve"> </w:t>
      </w:r>
      <w:r w:rsidRPr="00603C14">
        <w:rPr>
          <w:lang w:bidi="ar-SA"/>
        </w:rPr>
        <w:t>responsible</w:t>
      </w:r>
      <w:r w:rsidRPr="00603C14">
        <w:rPr>
          <w:spacing w:val="-1"/>
          <w:lang w:bidi="ar-SA"/>
        </w:rPr>
        <w:t xml:space="preserve"> </w:t>
      </w:r>
      <w:r w:rsidRPr="00603C14">
        <w:rPr>
          <w:lang w:bidi="ar-SA"/>
        </w:rPr>
        <w:t>for</w:t>
      </w:r>
      <w:r w:rsidRPr="00603C14">
        <w:rPr>
          <w:spacing w:val="-5"/>
          <w:lang w:bidi="ar-SA"/>
        </w:rPr>
        <w:t xml:space="preserve"> </w:t>
      </w:r>
      <w:r w:rsidRPr="00603C14">
        <w:rPr>
          <w:lang w:bidi="ar-SA"/>
        </w:rPr>
        <w:t>ensuring</w:t>
      </w:r>
      <w:r w:rsidRPr="00603C14">
        <w:rPr>
          <w:spacing w:val="-3"/>
          <w:lang w:bidi="ar-SA"/>
        </w:rPr>
        <w:t xml:space="preserve"> </w:t>
      </w:r>
      <w:r w:rsidRPr="00603C14">
        <w:rPr>
          <w:lang w:bidi="ar-SA"/>
        </w:rPr>
        <w:t>an</w:t>
      </w:r>
      <w:r w:rsidRPr="00603C14">
        <w:rPr>
          <w:spacing w:val="-3"/>
          <w:lang w:bidi="ar-SA"/>
        </w:rPr>
        <w:t xml:space="preserve"> </w:t>
      </w:r>
      <w:r w:rsidRPr="00603C14">
        <w:rPr>
          <w:lang w:bidi="ar-SA"/>
        </w:rPr>
        <w:t>annual</w:t>
      </w:r>
      <w:r w:rsidRPr="00603C14">
        <w:rPr>
          <w:spacing w:val="-2"/>
          <w:lang w:bidi="ar-SA"/>
        </w:rPr>
        <w:t xml:space="preserve"> </w:t>
      </w:r>
      <w:r w:rsidRPr="00603C14">
        <w:rPr>
          <w:lang w:bidi="ar-SA"/>
        </w:rPr>
        <w:t>review</w:t>
      </w:r>
      <w:r w:rsidRPr="00603C14">
        <w:rPr>
          <w:spacing w:val="-2"/>
          <w:lang w:bidi="ar-SA"/>
        </w:rPr>
        <w:t xml:space="preserve"> </w:t>
      </w:r>
      <w:r w:rsidRPr="00603C14">
        <w:rPr>
          <w:lang w:bidi="ar-SA"/>
        </w:rPr>
        <w:t>of</w:t>
      </w:r>
      <w:r w:rsidRPr="00603C14">
        <w:rPr>
          <w:spacing w:val="-2"/>
          <w:lang w:bidi="ar-SA"/>
        </w:rPr>
        <w:t xml:space="preserve"> </w:t>
      </w:r>
      <w:r w:rsidRPr="00603C14">
        <w:rPr>
          <w:lang w:bidi="ar-SA"/>
        </w:rPr>
        <w:t>the</w:t>
      </w:r>
      <w:r w:rsidRPr="00603C14">
        <w:rPr>
          <w:spacing w:val="-1"/>
          <w:lang w:bidi="ar-SA"/>
        </w:rPr>
        <w:t xml:space="preserve"> </w:t>
      </w:r>
      <w:r w:rsidR="007A2A6B">
        <w:rPr>
          <w:lang w:bidi="ar-SA"/>
        </w:rPr>
        <w:t>s</w:t>
      </w:r>
      <w:r w:rsidRPr="00603C14">
        <w:rPr>
          <w:lang w:bidi="ar-SA"/>
        </w:rPr>
        <w:t>cheme, submitting</w:t>
      </w:r>
      <w:r w:rsidRPr="00603C14">
        <w:rPr>
          <w:spacing w:val="-4"/>
          <w:lang w:bidi="ar-SA"/>
        </w:rPr>
        <w:t xml:space="preserve"> </w:t>
      </w:r>
      <w:r w:rsidRPr="00603C14">
        <w:rPr>
          <w:lang w:bidi="ar-SA"/>
        </w:rPr>
        <w:t>any</w:t>
      </w:r>
      <w:r w:rsidRPr="00603C14">
        <w:rPr>
          <w:spacing w:val="-5"/>
          <w:lang w:bidi="ar-SA"/>
        </w:rPr>
        <w:t xml:space="preserve"> </w:t>
      </w:r>
      <w:r w:rsidRPr="00603C14">
        <w:rPr>
          <w:lang w:bidi="ar-SA"/>
        </w:rPr>
        <w:t>proposed</w:t>
      </w:r>
      <w:r w:rsidRPr="00603C14">
        <w:rPr>
          <w:spacing w:val="-2"/>
          <w:lang w:bidi="ar-SA"/>
        </w:rPr>
        <w:t xml:space="preserve"> </w:t>
      </w:r>
      <w:r w:rsidRPr="00603C14">
        <w:rPr>
          <w:lang w:bidi="ar-SA"/>
        </w:rPr>
        <w:t>changes</w:t>
      </w:r>
      <w:r w:rsidRPr="00603C14">
        <w:rPr>
          <w:spacing w:val="-3"/>
          <w:lang w:bidi="ar-SA"/>
        </w:rPr>
        <w:t xml:space="preserve"> </w:t>
      </w:r>
      <w:r w:rsidRPr="00603C14">
        <w:rPr>
          <w:lang w:bidi="ar-SA"/>
        </w:rPr>
        <w:t>to</w:t>
      </w:r>
      <w:r w:rsidRPr="00603C14">
        <w:rPr>
          <w:spacing w:val="-2"/>
          <w:lang w:bidi="ar-SA"/>
        </w:rPr>
        <w:t xml:space="preserve"> </w:t>
      </w:r>
      <w:r w:rsidRPr="00603C14">
        <w:rPr>
          <w:lang w:bidi="ar-SA"/>
        </w:rPr>
        <w:t>the</w:t>
      </w:r>
      <w:r w:rsidRPr="00603C14">
        <w:rPr>
          <w:spacing w:val="-2"/>
          <w:lang w:bidi="ar-SA"/>
        </w:rPr>
        <w:t xml:space="preserve"> </w:t>
      </w:r>
      <w:r w:rsidRPr="00603C14">
        <w:rPr>
          <w:lang w:bidi="ar-SA"/>
        </w:rPr>
        <w:t>Board</w:t>
      </w:r>
      <w:r w:rsidRPr="00603C14">
        <w:rPr>
          <w:spacing w:val="-2"/>
          <w:lang w:bidi="ar-SA"/>
        </w:rPr>
        <w:t xml:space="preserve"> </w:t>
      </w:r>
      <w:r w:rsidRPr="00603C14">
        <w:rPr>
          <w:lang w:bidi="ar-SA"/>
        </w:rPr>
        <w:t>or</w:t>
      </w:r>
      <w:r w:rsidRPr="00603C14">
        <w:rPr>
          <w:spacing w:val="-4"/>
          <w:lang w:bidi="ar-SA"/>
        </w:rPr>
        <w:t xml:space="preserve"> </w:t>
      </w:r>
      <w:r w:rsidRPr="00603C14">
        <w:rPr>
          <w:lang w:bidi="ar-SA"/>
        </w:rPr>
        <w:t>the</w:t>
      </w:r>
      <w:r w:rsidRPr="00603C14">
        <w:rPr>
          <w:spacing w:val="-2"/>
          <w:lang w:bidi="ar-SA"/>
        </w:rPr>
        <w:t xml:space="preserve"> </w:t>
      </w:r>
      <w:r w:rsidRPr="00603C14">
        <w:rPr>
          <w:lang w:bidi="ar-SA"/>
        </w:rPr>
        <w:t>CE/CNI</w:t>
      </w:r>
      <w:r w:rsidRPr="00603C14">
        <w:rPr>
          <w:spacing w:val="-2"/>
          <w:lang w:bidi="ar-SA"/>
        </w:rPr>
        <w:t xml:space="preserve"> </w:t>
      </w:r>
      <w:r w:rsidRPr="00603C14">
        <w:rPr>
          <w:lang w:bidi="ar-SA"/>
        </w:rPr>
        <w:t>as</w:t>
      </w:r>
      <w:r w:rsidRPr="00603C14">
        <w:rPr>
          <w:spacing w:val="-5"/>
          <w:lang w:bidi="ar-SA"/>
        </w:rPr>
        <w:t xml:space="preserve"> </w:t>
      </w:r>
      <w:r w:rsidRPr="00603C14">
        <w:rPr>
          <w:lang w:bidi="ar-SA"/>
        </w:rPr>
        <w:t>appropriate.</w:t>
      </w:r>
      <w:r w:rsidRPr="00603C14">
        <w:rPr>
          <w:spacing w:val="-2"/>
          <w:lang w:bidi="ar-SA"/>
        </w:rPr>
        <w:t xml:space="preserve"> </w:t>
      </w:r>
      <w:r w:rsidRPr="00603C14">
        <w:rPr>
          <w:lang w:bidi="ar-SA"/>
        </w:rPr>
        <w:t xml:space="preserve">However, the </w:t>
      </w:r>
      <w:r w:rsidR="0022259B">
        <w:rPr>
          <w:lang w:bidi="ar-SA"/>
        </w:rPr>
        <w:t>s</w:t>
      </w:r>
      <w:r w:rsidRPr="00603C14">
        <w:rPr>
          <w:lang w:bidi="ar-SA"/>
        </w:rPr>
        <w:t>cheme will be updated as often as is necessary to ensure it remains current.</w:t>
      </w:r>
    </w:p>
    <w:p w14:paraId="21449C2F" w14:textId="0350D721" w:rsidR="0080258D" w:rsidRPr="00005294" w:rsidRDefault="0080258D" w:rsidP="00005294">
      <w:pPr>
        <w:pStyle w:val="Heading2"/>
      </w:pPr>
      <w:bookmarkStart w:id="3" w:name="_Toc198804115"/>
      <w:r w:rsidRPr="00005294">
        <w:t>High</w:t>
      </w:r>
      <w:r w:rsidR="00005294">
        <w:t>-</w:t>
      </w:r>
      <w:r w:rsidRPr="00005294">
        <w:t>level</w:t>
      </w:r>
      <w:r w:rsidRPr="003A3B07">
        <w:t xml:space="preserve"> </w:t>
      </w:r>
      <w:r w:rsidRPr="00005294">
        <w:t>principles</w:t>
      </w:r>
      <w:r w:rsidRPr="003A3B07">
        <w:t xml:space="preserve"> </w:t>
      </w:r>
      <w:r w:rsidRPr="00005294">
        <w:t>of</w:t>
      </w:r>
      <w:r w:rsidRPr="003A3B07">
        <w:t xml:space="preserve"> delegation</w:t>
      </w:r>
      <w:bookmarkEnd w:id="3"/>
    </w:p>
    <w:p w14:paraId="3184556B" w14:textId="23F02323" w:rsidR="0080258D" w:rsidRDefault="0080258D" w:rsidP="00B40DF1">
      <w:pPr>
        <w:pStyle w:val="ListParagraph"/>
      </w:pPr>
      <w:r w:rsidRPr="002D27A0">
        <w:t>The primary principle of delegation is that the person delegating remains accountable</w:t>
      </w:r>
      <w:r w:rsidRPr="0080258D">
        <w:rPr>
          <w:spacing w:val="40"/>
        </w:rPr>
        <w:t xml:space="preserve"> </w:t>
      </w:r>
      <w:r w:rsidRPr="002D27A0">
        <w:t xml:space="preserve">for the function which they may choose to delegate. </w:t>
      </w:r>
      <w:r w:rsidR="00005294">
        <w:br/>
      </w:r>
      <w:r w:rsidRPr="002D27A0">
        <w:t xml:space="preserve">Therefore, when delegating authorities, the </w:t>
      </w:r>
      <w:r w:rsidR="00977D06">
        <w:t>B</w:t>
      </w:r>
      <w:r w:rsidRPr="002D27A0">
        <w:t>oard and the CE/CNI must assure themselves that what they have delegated</w:t>
      </w:r>
      <w:r w:rsidRPr="0080258D">
        <w:rPr>
          <w:spacing w:val="-2"/>
        </w:rPr>
        <w:t xml:space="preserve"> </w:t>
      </w:r>
      <w:r w:rsidRPr="002D27A0">
        <w:t>is</w:t>
      </w:r>
      <w:r w:rsidRPr="0080258D">
        <w:rPr>
          <w:spacing w:val="-3"/>
        </w:rPr>
        <w:t xml:space="preserve"> </w:t>
      </w:r>
      <w:r w:rsidRPr="002D27A0">
        <w:t>being</w:t>
      </w:r>
      <w:r w:rsidRPr="0080258D">
        <w:rPr>
          <w:spacing w:val="-4"/>
        </w:rPr>
        <w:t xml:space="preserve"> </w:t>
      </w:r>
      <w:r w:rsidRPr="002D27A0">
        <w:t>discharged</w:t>
      </w:r>
      <w:r w:rsidRPr="0080258D">
        <w:rPr>
          <w:spacing w:val="-2"/>
        </w:rPr>
        <w:t xml:space="preserve"> </w:t>
      </w:r>
      <w:r w:rsidRPr="002D27A0">
        <w:t>properly.</w:t>
      </w:r>
      <w:r w:rsidRPr="0080258D">
        <w:rPr>
          <w:spacing w:val="-2"/>
        </w:rPr>
        <w:t xml:space="preserve"> </w:t>
      </w:r>
      <w:r w:rsidRPr="002D27A0">
        <w:t>In</w:t>
      </w:r>
      <w:r w:rsidRPr="0080258D">
        <w:rPr>
          <w:spacing w:val="21"/>
        </w:rPr>
        <w:t xml:space="preserve"> </w:t>
      </w:r>
      <w:r w:rsidRPr="002D27A0">
        <w:t>ONR</w:t>
      </w:r>
      <w:r w:rsidRPr="0080258D">
        <w:rPr>
          <w:spacing w:val="-4"/>
        </w:rPr>
        <w:t xml:space="preserve"> </w:t>
      </w:r>
      <w:r w:rsidRPr="002D27A0">
        <w:t>this</w:t>
      </w:r>
      <w:r w:rsidRPr="0080258D">
        <w:rPr>
          <w:spacing w:val="-3"/>
        </w:rPr>
        <w:t xml:space="preserve"> </w:t>
      </w:r>
      <w:r w:rsidRPr="002D27A0">
        <w:t>is</w:t>
      </w:r>
      <w:r w:rsidRPr="0080258D">
        <w:rPr>
          <w:spacing w:val="-3"/>
        </w:rPr>
        <w:t xml:space="preserve"> </w:t>
      </w:r>
      <w:r w:rsidRPr="002D27A0">
        <w:t>executed</w:t>
      </w:r>
      <w:r w:rsidRPr="0080258D">
        <w:rPr>
          <w:spacing w:val="-4"/>
        </w:rPr>
        <w:t xml:space="preserve"> </w:t>
      </w:r>
      <w:r w:rsidRPr="002D27A0">
        <w:t>through</w:t>
      </w:r>
      <w:r w:rsidRPr="0080258D">
        <w:rPr>
          <w:spacing w:val="-2"/>
        </w:rPr>
        <w:t xml:space="preserve"> </w:t>
      </w:r>
      <w:r w:rsidRPr="002D27A0">
        <w:t>the</w:t>
      </w:r>
      <w:r w:rsidRPr="0080258D">
        <w:rPr>
          <w:spacing w:val="-2"/>
        </w:rPr>
        <w:t xml:space="preserve"> </w:t>
      </w:r>
      <w:r w:rsidRPr="002D27A0">
        <w:t>provision</w:t>
      </w:r>
      <w:r w:rsidRPr="0080258D">
        <w:rPr>
          <w:spacing w:val="-2"/>
        </w:rPr>
        <w:t xml:space="preserve"> </w:t>
      </w:r>
      <w:r w:rsidRPr="002D27A0">
        <w:t xml:space="preserve">of information and reports to the </w:t>
      </w:r>
      <w:r w:rsidR="00E57D47">
        <w:t>B</w:t>
      </w:r>
      <w:r w:rsidRPr="002D27A0">
        <w:t xml:space="preserve">oard and its </w:t>
      </w:r>
      <w:r w:rsidR="0015370D">
        <w:t>C</w:t>
      </w:r>
      <w:r w:rsidRPr="002D27A0">
        <w:t>ommittees and other internal reporting mechanisms as appropriate.</w:t>
      </w:r>
    </w:p>
    <w:p w14:paraId="5597F828" w14:textId="49BFFDA6" w:rsidR="00CE4254" w:rsidRDefault="0080258D" w:rsidP="00B40DF1">
      <w:pPr>
        <w:pStyle w:val="ListParagraph"/>
      </w:pPr>
      <w:r>
        <w:t>Any</w:t>
      </w:r>
      <w:r w:rsidRPr="0080258D">
        <w:rPr>
          <w:spacing w:val="-12"/>
        </w:rPr>
        <w:t xml:space="preserve"> </w:t>
      </w:r>
      <w:r>
        <w:t>functions</w:t>
      </w:r>
      <w:r w:rsidRPr="0080258D">
        <w:rPr>
          <w:spacing w:val="-12"/>
        </w:rPr>
        <w:t xml:space="preserve"> </w:t>
      </w:r>
      <w:r>
        <w:t>which</w:t>
      </w:r>
      <w:r w:rsidRPr="0080258D">
        <w:rPr>
          <w:spacing w:val="-11"/>
        </w:rPr>
        <w:t xml:space="preserve"> </w:t>
      </w:r>
      <w:r>
        <w:t>the</w:t>
      </w:r>
      <w:r w:rsidRPr="0080258D">
        <w:rPr>
          <w:spacing w:val="-11"/>
        </w:rPr>
        <w:t xml:space="preserve"> </w:t>
      </w:r>
      <w:r w:rsidR="00E57D47">
        <w:t>B</w:t>
      </w:r>
      <w:r>
        <w:t>oard</w:t>
      </w:r>
      <w:r w:rsidRPr="0080258D">
        <w:rPr>
          <w:spacing w:val="-13"/>
        </w:rPr>
        <w:t xml:space="preserve"> </w:t>
      </w:r>
      <w:r>
        <w:t>has</w:t>
      </w:r>
      <w:r w:rsidRPr="0080258D">
        <w:rPr>
          <w:spacing w:val="-14"/>
        </w:rPr>
        <w:t xml:space="preserve"> </w:t>
      </w:r>
      <w:r>
        <w:t>delegated</w:t>
      </w:r>
      <w:r w:rsidRPr="0080258D">
        <w:rPr>
          <w:spacing w:val="-15"/>
        </w:rPr>
        <w:t xml:space="preserve"> </w:t>
      </w:r>
      <w:r>
        <w:t>can</w:t>
      </w:r>
      <w:r w:rsidRPr="0080258D">
        <w:rPr>
          <w:spacing w:val="-13"/>
        </w:rPr>
        <w:t xml:space="preserve"> </w:t>
      </w:r>
      <w:r>
        <w:t>be</w:t>
      </w:r>
      <w:r w:rsidRPr="0080258D">
        <w:rPr>
          <w:spacing w:val="-11"/>
        </w:rPr>
        <w:t xml:space="preserve"> </w:t>
      </w:r>
      <w:r>
        <w:t>reassumed</w:t>
      </w:r>
      <w:r w:rsidRPr="0080258D">
        <w:rPr>
          <w:spacing w:val="-13"/>
        </w:rPr>
        <w:t xml:space="preserve"> </w:t>
      </w:r>
      <w:r>
        <w:t>by</w:t>
      </w:r>
      <w:r w:rsidRPr="0080258D">
        <w:rPr>
          <w:spacing w:val="-12"/>
        </w:rPr>
        <w:t xml:space="preserve"> </w:t>
      </w:r>
      <w:r>
        <w:t>the</w:t>
      </w:r>
      <w:r w:rsidRPr="0080258D">
        <w:rPr>
          <w:spacing w:val="-13"/>
        </w:rPr>
        <w:t xml:space="preserve"> </w:t>
      </w:r>
      <w:r w:rsidR="00E57D47">
        <w:t>B</w:t>
      </w:r>
      <w:r>
        <w:t>oard</w:t>
      </w:r>
      <w:r w:rsidRPr="0080258D">
        <w:rPr>
          <w:spacing w:val="-13"/>
        </w:rPr>
        <w:t xml:space="preserve"> </w:t>
      </w:r>
      <w:r>
        <w:t>if</w:t>
      </w:r>
      <w:r w:rsidRPr="0080258D">
        <w:rPr>
          <w:spacing w:val="-11"/>
        </w:rPr>
        <w:t xml:space="preserve"> </w:t>
      </w:r>
      <w:r>
        <w:t>it</w:t>
      </w:r>
      <w:r w:rsidRPr="0080258D">
        <w:rPr>
          <w:spacing w:val="-13"/>
        </w:rPr>
        <w:t xml:space="preserve"> </w:t>
      </w:r>
      <w:r>
        <w:t>decides to do so. Similarly, any</w:t>
      </w:r>
      <w:r w:rsidRPr="0080258D">
        <w:rPr>
          <w:spacing w:val="-2"/>
        </w:rPr>
        <w:t xml:space="preserve"> </w:t>
      </w:r>
      <w:r>
        <w:t>functions which the CE/CNI has delegated can be reassumed</w:t>
      </w:r>
      <w:r w:rsidRPr="0080258D">
        <w:rPr>
          <w:spacing w:val="-1"/>
        </w:rPr>
        <w:t xml:space="preserve"> </w:t>
      </w:r>
      <w:r>
        <w:t>by them</w:t>
      </w:r>
      <w:r w:rsidRPr="0080258D">
        <w:rPr>
          <w:spacing w:val="-3"/>
        </w:rPr>
        <w:t xml:space="preserve"> </w:t>
      </w:r>
      <w:r>
        <w:t>if</w:t>
      </w:r>
      <w:r w:rsidRPr="0080258D">
        <w:rPr>
          <w:spacing w:val="-4"/>
        </w:rPr>
        <w:t xml:space="preserve"> </w:t>
      </w:r>
      <w:r>
        <w:t>they</w:t>
      </w:r>
      <w:r w:rsidRPr="0080258D">
        <w:rPr>
          <w:spacing w:val="-4"/>
        </w:rPr>
        <w:t xml:space="preserve"> </w:t>
      </w:r>
      <w:r>
        <w:t>should</w:t>
      </w:r>
      <w:r w:rsidRPr="0080258D">
        <w:rPr>
          <w:spacing w:val="29"/>
        </w:rPr>
        <w:t xml:space="preserve"> </w:t>
      </w:r>
      <w:r>
        <w:t>so</w:t>
      </w:r>
      <w:r w:rsidRPr="0080258D">
        <w:rPr>
          <w:spacing w:val="-6"/>
        </w:rPr>
        <w:t xml:space="preserve"> </w:t>
      </w:r>
      <w:r>
        <w:t>decide.</w:t>
      </w:r>
      <w:r w:rsidRPr="0080258D">
        <w:rPr>
          <w:spacing w:val="40"/>
        </w:rPr>
        <w:t xml:space="preserve"> </w:t>
      </w:r>
      <w:r>
        <w:t>With</w:t>
      </w:r>
      <w:r w:rsidRPr="0080258D">
        <w:rPr>
          <w:spacing w:val="-3"/>
        </w:rPr>
        <w:t xml:space="preserve"> </w:t>
      </w:r>
      <w:r>
        <w:t>the</w:t>
      </w:r>
      <w:r w:rsidRPr="0080258D">
        <w:rPr>
          <w:spacing w:val="-3"/>
        </w:rPr>
        <w:t xml:space="preserve"> </w:t>
      </w:r>
      <w:r>
        <w:t>exception</w:t>
      </w:r>
      <w:r w:rsidRPr="0080258D">
        <w:rPr>
          <w:spacing w:val="-3"/>
        </w:rPr>
        <w:t xml:space="preserve"> </w:t>
      </w:r>
      <w:r>
        <w:t>of</w:t>
      </w:r>
      <w:r w:rsidRPr="0080258D">
        <w:rPr>
          <w:spacing w:val="-4"/>
        </w:rPr>
        <w:t xml:space="preserve"> </w:t>
      </w:r>
      <w:r>
        <w:t>regulatory</w:t>
      </w:r>
      <w:r w:rsidRPr="0080258D">
        <w:rPr>
          <w:spacing w:val="-4"/>
        </w:rPr>
        <w:t xml:space="preserve"> </w:t>
      </w:r>
      <w:r>
        <w:t>functions,</w:t>
      </w:r>
      <w:r w:rsidRPr="0080258D">
        <w:rPr>
          <w:spacing w:val="-4"/>
        </w:rPr>
        <w:t xml:space="preserve"> </w:t>
      </w:r>
      <w:r>
        <w:t>if</w:t>
      </w:r>
      <w:r w:rsidRPr="0080258D">
        <w:rPr>
          <w:spacing w:val="-4"/>
        </w:rPr>
        <w:t xml:space="preserve"> </w:t>
      </w:r>
      <w:r>
        <w:t>it</w:t>
      </w:r>
      <w:r w:rsidRPr="0080258D">
        <w:rPr>
          <w:spacing w:val="-4"/>
        </w:rPr>
        <w:t xml:space="preserve"> </w:t>
      </w:r>
      <w:r>
        <w:t>chooses</w:t>
      </w:r>
      <w:r w:rsidRPr="0080258D">
        <w:rPr>
          <w:spacing w:val="-4"/>
        </w:rPr>
        <w:t xml:space="preserve"> </w:t>
      </w:r>
      <w:r>
        <w:t xml:space="preserve">to do so, the </w:t>
      </w:r>
      <w:r w:rsidR="00E57D47">
        <w:t>B</w:t>
      </w:r>
      <w:r>
        <w:t>oard can make a decision on a specific issue irrespective of the fact that it may have already delegated that authority.</w:t>
      </w:r>
    </w:p>
    <w:p w14:paraId="3B721992" w14:textId="7E2584FD" w:rsidR="00CE4254" w:rsidRDefault="0080258D" w:rsidP="00B40DF1">
      <w:pPr>
        <w:pStyle w:val="ListParagraph"/>
      </w:pPr>
      <w:r>
        <w:t>Powers</w:t>
      </w:r>
      <w:r w:rsidRPr="00CE4254">
        <w:rPr>
          <w:spacing w:val="-1"/>
        </w:rPr>
        <w:t xml:space="preserve"> </w:t>
      </w:r>
      <w:r>
        <w:t>are</w:t>
      </w:r>
      <w:r w:rsidRPr="00CE4254">
        <w:rPr>
          <w:spacing w:val="-2"/>
        </w:rPr>
        <w:t xml:space="preserve"> </w:t>
      </w:r>
      <w:r>
        <w:t>delegated</w:t>
      </w:r>
      <w:r w:rsidRPr="00CE4254">
        <w:rPr>
          <w:spacing w:val="-2"/>
        </w:rPr>
        <w:t xml:space="preserve"> </w:t>
      </w:r>
      <w:r>
        <w:t>on the</w:t>
      </w:r>
      <w:r w:rsidRPr="00CE4254">
        <w:rPr>
          <w:spacing w:val="-2"/>
        </w:rPr>
        <w:t xml:space="preserve"> </w:t>
      </w:r>
      <w:r>
        <w:t>understanding</w:t>
      </w:r>
      <w:r w:rsidRPr="00CE4254">
        <w:rPr>
          <w:spacing w:val="-2"/>
        </w:rPr>
        <w:t xml:space="preserve"> </w:t>
      </w:r>
      <w:r>
        <w:t>that</w:t>
      </w:r>
      <w:r w:rsidRPr="00CE4254">
        <w:rPr>
          <w:spacing w:val="-1"/>
        </w:rPr>
        <w:t xml:space="preserve"> </w:t>
      </w:r>
      <w:r>
        <w:t>those to</w:t>
      </w:r>
      <w:r w:rsidRPr="00CE4254">
        <w:rPr>
          <w:spacing w:val="-2"/>
        </w:rPr>
        <w:t xml:space="preserve"> </w:t>
      </w:r>
      <w:r>
        <w:t>whom powers</w:t>
      </w:r>
      <w:r w:rsidRPr="00CE4254">
        <w:rPr>
          <w:spacing w:val="-1"/>
        </w:rPr>
        <w:t xml:space="preserve"> </w:t>
      </w:r>
      <w:r>
        <w:t>are delegated exercise</w:t>
      </w:r>
      <w:r w:rsidRPr="00CE4254">
        <w:rPr>
          <w:spacing w:val="-2"/>
        </w:rPr>
        <w:t xml:space="preserve"> </w:t>
      </w:r>
      <w:r>
        <w:t>those</w:t>
      </w:r>
      <w:r w:rsidRPr="00CE4254">
        <w:rPr>
          <w:spacing w:val="-4"/>
        </w:rPr>
        <w:t xml:space="preserve"> </w:t>
      </w:r>
      <w:r>
        <w:t>powers</w:t>
      </w:r>
      <w:r w:rsidRPr="00CE4254">
        <w:rPr>
          <w:spacing w:val="-5"/>
        </w:rPr>
        <w:t xml:space="preserve"> </w:t>
      </w:r>
      <w:r>
        <w:t>in</w:t>
      </w:r>
      <w:r w:rsidRPr="00CE4254">
        <w:rPr>
          <w:spacing w:val="-2"/>
        </w:rPr>
        <w:t xml:space="preserve"> </w:t>
      </w:r>
      <w:r>
        <w:t>the</w:t>
      </w:r>
      <w:r w:rsidRPr="00CE4254">
        <w:rPr>
          <w:spacing w:val="-4"/>
        </w:rPr>
        <w:t xml:space="preserve"> </w:t>
      </w:r>
      <w:r>
        <w:t>way</w:t>
      </w:r>
      <w:r w:rsidRPr="00CE4254">
        <w:rPr>
          <w:spacing w:val="-10"/>
        </w:rPr>
        <w:t xml:space="preserve"> </w:t>
      </w:r>
      <w:r>
        <w:t>intended</w:t>
      </w:r>
      <w:r w:rsidRPr="00CE4254">
        <w:rPr>
          <w:spacing w:val="-4"/>
        </w:rPr>
        <w:t xml:space="preserve"> </w:t>
      </w:r>
      <w:r>
        <w:t>and</w:t>
      </w:r>
      <w:r w:rsidRPr="00CE4254">
        <w:rPr>
          <w:spacing w:val="-2"/>
        </w:rPr>
        <w:t xml:space="preserve"> </w:t>
      </w:r>
      <w:r>
        <w:t>do</w:t>
      </w:r>
      <w:r w:rsidRPr="00CE4254">
        <w:rPr>
          <w:spacing w:val="-4"/>
        </w:rPr>
        <w:t xml:space="preserve"> </w:t>
      </w:r>
      <w:r>
        <w:t>not</w:t>
      </w:r>
      <w:r w:rsidRPr="00CE4254">
        <w:rPr>
          <w:spacing w:val="-2"/>
        </w:rPr>
        <w:t xml:space="preserve"> </w:t>
      </w:r>
      <w:r>
        <w:t>use</w:t>
      </w:r>
      <w:r w:rsidRPr="00CE4254">
        <w:rPr>
          <w:spacing w:val="-2"/>
        </w:rPr>
        <w:t xml:space="preserve"> </w:t>
      </w:r>
      <w:r>
        <w:t>their</w:t>
      </w:r>
      <w:r w:rsidRPr="00CE4254">
        <w:rPr>
          <w:spacing w:val="-4"/>
        </w:rPr>
        <w:t xml:space="preserve"> </w:t>
      </w:r>
      <w:r>
        <w:t>powers</w:t>
      </w:r>
      <w:r w:rsidRPr="00CE4254">
        <w:rPr>
          <w:spacing w:val="-3"/>
        </w:rPr>
        <w:t xml:space="preserve"> </w:t>
      </w:r>
      <w:r>
        <w:t>in</w:t>
      </w:r>
      <w:r w:rsidRPr="00CE4254">
        <w:rPr>
          <w:spacing w:val="-2"/>
        </w:rPr>
        <w:t xml:space="preserve"> </w:t>
      </w:r>
      <w:r>
        <w:t>a</w:t>
      </w:r>
      <w:r w:rsidRPr="00CE4254">
        <w:rPr>
          <w:spacing w:val="-2"/>
        </w:rPr>
        <w:t xml:space="preserve"> </w:t>
      </w:r>
      <w:r>
        <w:t>way</w:t>
      </w:r>
      <w:r w:rsidRPr="00CE4254">
        <w:rPr>
          <w:spacing w:val="-10"/>
        </w:rPr>
        <w:t xml:space="preserve"> </w:t>
      </w:r>
      <w:r>
        <w:t xml:space="preserve">which might be a cause for public </w:t>
      </w:r>
      <w:r w:rsidR="00005294">
        <w:t>concern,</w:t>
      </w:r>
      <w:r>
        <w:t xml:space="preserve"> or which might have an adverse impact on the reputation of</w:t>
      </w:r>
      <w:r w:rsidRPr="00CE4254">
        <w:rPr>
          <w:spacing w:val="40"/>
        </w:rPr>
        <w:t xml:space="preserve"> </w:t>
      </w:r>
      <w:r>
        <w:t>ONR.</w:t>
      </w:r>
      <w:r w:rsidR="00CE4254">
        <w:t xml:space="preserve"> </w:t>
      </w:r>
    </w:p>
    <w:p w14:paraId="0052AF20" w14:textId="7EFC9877" w:rsidR="00CE4254" w:rsidRDefault="00CE4254" w:rsidP="00B40DF1">
      <w:pPr>
        <w:pStyle w:val="ListParagraph"/>
      </w:pPr>
      <w:r>
        <w:t>Other</w:t>
      </w:r>
      <w:r w:rsidRPr="00CE4254">
        <w:rPr>
          <w:spacing w:val="-5"/>
        </w:rPr>
        <w:t xml:space="preserve"> </w:t>
      </w:r>
      <w:r>
        <w:t>key</w:t>
      </w:r>
      <w:r w:rsidRPr="00CE4254">
        <w:rPr>
          <w:spacing w:val="-9"/>
        </w:rPr>
        <w:t xml:space="preserve"> </w:t>
      </w:r>
      <w:r>
        <w:t>principles</w:t>
      </w:r>
      <w:r w:rsidRPr="00CE4254">
        <w:rPr>
          <w:spacing w:val="-4"/>
        </w:rPr>
        <w:t xml:space="preserve"> </w:t>
      </w:r>
      <w:r>
        <w:t>of</w:t>
      </w:r>
      <w:r w:rsidRPr="00CE4254">
        <w:rPr>
          <w:spacing w:val="-4"/>
        </w:rPr>
        <w:t xml:space="preserve"> </w:t>
      </w:r>
      <w:r>
        <w:t>delegation</w:t>
      </w:r>
      <w:r w:rsidRPr="00CE4254">
        <w:rPr>
          <w:spacing w:val="-3"/>
        </w:rPr>
        <w:t xml:space="preserve"> </w:t>
      </w:r>
      <w:r>
        <w:t>which</w:t>
      </w:r>
      <w:r w:rsidRPr="00CE4254">
        <w:rPr>
          <w:spacing w:val="-1"/>
        </w:rPr>
        <w:t xml:space="preserve"> </w:t>
      </w:r>
      <w:r>
        <w:t>ONR</w:t>
      </w:r>
      <w:r w:rsidRPr="00CE4254">
        <w:rPr>
          <w:spacing w:val="-5"/>
        </w:rPr>
        <w:t xml:space="preserve"> </w:t>
      </w:r>
      <w:r>
        <w:t>applies</w:t>
      </w:r>
      <w:r w:rsidRPr="00CE4254">
        <w:rPr>
          <w:spacing w:val="-4"/>
        </w:rPr>
        <w:t xml:space="preserve"> </w:t>
      </w:r>
      <w:r>
        <w:t>are</w:t>
      </w:r>
      <w:r w:rsidRPr="00CE4254">
        <w:rPr>
          <w:spacing w:val="-1"/>
        </w:rPr>
        <w:t xml:space="preserve"> </w:t>
      </w:r>
      <w:r>
        <w:t>as</w:t>
      </w:r>
      <w:r w:rsidRPr="00CE4254">
        <w:rPr>
          <w:spacing w:val="35"/>
        </w:rPr>
        <w:t xml:space="preserve"> </w:t>
      </w:r>
      <w:r w:rsidRPr="00CE4254">
        <w:rPr>
          <w:spacing w:val="-2"/>
        </w:rPr>
        <w:t>follows:</w:t>
      </w:r>
    </w:p>
    <w:p w14:paraId="71BF4B5A" w14:textId="01E9242A" w:rsidR="00CE4254" w:rsidRPr="00503F8D" w:rsidRDefault="00CE4254" w:rsidP="00731EE4">
      <w:pPr>
        <w:pStyle w:val="abclist"/>
        <w:numPr>
          <w:ilvl w:val="0"/>
          <w:numId w:val="8"/>
        </w:numPr>
      </w:pPr>
      <w:r w:rsidRPr="00503F8D">
        <w:t>Authority to make decisions should be aligned with the skills needed to make relevant judgements. This will enable ONR to maximise efficiency and effectiveness and empower staff, supporting their development and making the best use of their skills with authorities delegated appropriately to support this</w:t>
      </w:r>
      <w:r w:rsidR="00AA2F15" w:rsidRPr="00503F8D">
        <w:t>.</w:t>
      </w:r>
    </w:p>
    <w:p w14:paraId="5DF5B8B0" w14:textId="3DA66913" w:rsidR="00CE4254" w:rsidRPr="0039565D" w:rsidRDefault="00CE4254" w:rsidP="00B40DF1">
      <w:pPr>
        <w:pStyle w:val="ListParagraph"/>
      </w:pPr>
      <w:r w:rsidRPr="0039565D">
        <w:t xml:space="preserve">The </w:t>
      </w:r>
      <w:r w:rsidR="003D1C1E" w:rsidRPr="0039565D">
        <w:t>s</w:t>
      </w:r>
      <w:r w:rsidRPr="0039565D">
        <w:t xml:space="preserve">cheme of </w:t>
      </w:r>
      <w:r w:rsidR="003D1C1E" w:rsidRPr="0039565D">
        <w:t>d</w:t>
      </w:r>
      <w:r w:rsidRPr="0039565D">
        <w:t xml:space="preserve">elegation must be published </w:t>
      </w:r>
      <w:r w:rsidR="00FB5559" w:rsidRPr="0039565D">
        <w:t xml:space="preserve">on </w:t>
      </w:r>
      <w:r w:rsidR="00005294" w:rsidRPr="0039565D">
        <w:t xml:space="preserve">our </w:t>
      </w:r>
      <w:r w:rsidR="00005294" w:rsidRPr="003A3B07">
        <w:t>website</w:t>
      </w:r>
      <w:r w:rsidRPr="0039565D">
        <w:t xml:space="preserve"> so that </w:t>
      </w:r>
      <w:r w:rsidR="00506A06" w:rsidRPr="0039565D">
        <w:t xml:space="preserve">we </w:t>
      </w:r>
      <w:r w:rsidRPr="0039565D">
        <w:t>can demonstrate transparency around its decision making.</w:t>
      </w:r>
    </w:p>
    <w:p w14:paraId="415DF433" w14:textId="77777777" w:rsidR="00CE4254" w:rsidRPr="0039565D" w:rsidRDefault="00CE4254" w:rsidP="00B40DF1">
      <w:pPr>
        <w:pStyle w:val="ListParagraph"/>
      </w:pPr>
      <w:r w:rsidRPr="0039565D">
        <w:t>Staff must be clear about what decisions have been delegated to them, the limits of their authority, and that they are accountable for the decisions they make. The role holder making the decision may seek advice on information from other staff with knowledge relevant to the decision and should do so when necessary.</w:t>
      </w:r>
    </w:p>
    <w:p w14:paraId="78469D19" w14:textId="43985A2D" w:rsidR="002816A9" w:rsidRPr="0039565D" w:rsidRDefault="00CE4254" w:rsidP="00B40DF1">
      <w:pPr>
        <w:pStyle w:val="ListParagraph"/>
      </w:pPr>
      <w:r w:rsidRPr="0039565D">
        <w:t>Staff who are responsible for taking a decision may commission reports or seek information from relevant staff to inform their decision making.</w:t>
      </w:r>
    </w:p>
    <w:p w14:paraId="7EA6B3D7" w14:textId="77777777" w:rsidR="00AB6FAE" w:rsidRDefault="00AB6FAE" w:rsidP="00005294">
      <w:pPr>
        <w:pStyle w:val="Heading2"/>
        <w:sectPr w:rsidR="00AB6FAE" w:rsidSect="001335A1">
          <w:pgSz w:w="11906" w:h="16838" w:code="9"/>
          <w:pgMar w:top="1440" w:right="1440" w:bottom="1440" w:left="1440" w:header="397" w:footer="397" w:gutter="0"/>
          <w:cols w:space="312"/>
          <w:docGrid w:linePitch="360"/>
        </w:sectPr>
      </w:pPr>
    </w:p>
    <w:p w14:paraId="59354BDB" w14:textId="1F53EB3E" w:rsidR="00CE4254" w:rsidRDefault="00CE4254" w:rsidP="00005294">
      <w:pPr>
        <w:pStyle w:val="Heading2"/>
      </w:pPr>
      <w:bookmarkStart w:id="4" w:name="_Toc198804116"/>
      <w:r>
        <w:lastRenderedPageBreak/>
        <w:t>Delegated</w:t>
      </w:r>
      <w:r>
        <w:rPr>
          <w:spacing w:val="-8"/>
        </w:rPr>
        <w:t xml:space="preserve"> </w:t>
      </w:r>
      <w:r>
        <w:t>authorities</w:t>
      </w:r>
      <w:r>
        <w:rPr>
          <w:spacing w:val="-5"/>
        </w:rPr>
        <w:t xml:space="preserve"> </w:t>
      </w:r>
      <w:r>
        <w:t>and</w:t>
      </w:r>
      <w:r>
        <w:rPr>
          <w:spacing w:val="-5"/>
        </w:rPr>
        <w:t xml:space="preserve"> </w:t>
      </w:r>
      <w:r>
        <w:rPr>
          <w:spacing w:val="-2"/>
        </w:rPr>
        <w:t>responsibilities</w:t>
      </w:r>
      <w:bookmarkEnd w:id="4"/>
    </w:p>
    <w:p w14:paraId="278FA299" w14:textId="679E8937" w:rsidR="00CE4254" w:rsidRDefault="00CE4254" w:rsidP="00B40DF1">
      <w:pPr>
        <w:pStyle w:val="ListParagraph"/>
      </w:pPr>
      <w:r>
        <w:t xml:space="preserve">ONR was established, under the Energy Act 2013, as an independent statutory body to support the </w:t>
      </w:r>
      <w:r w:rsidR="00506A06">
        <w:t>g</w:t>
      </w:r>
      <w:r>
        <w:t>overnment’s strategic aims and objectives for nuclear regulation.</w:t>
      </w:r>
      <w:r w:rsidRPr="00CE4254">
        <w:rPr>
          <w:spacing w:val="40"/>
        </w:rPr>
        <w:t xml:space="preserve"> </w:t>
      </w:r>
      <w:r>
        <w:t>Its</w:t>
      </w:r>
      <w:r w:rsidRPr="00CE4254">
        <w:rPr>
          <w:spacing w:val="-4"/>
        </w:rPr>
        <w:t xml:space="preserve"> </w:t>
      </w:r>
      <w:r>
        <w:t>statutory</w:t>
      </w:r>
      <w:r w:rsidRPr="00CE4254">
        <w:rPr>
          <w:spacing w:val="-4"/>
        </w:rPr>
        <w:t xml:space="preserve"> </w:t>
      </w:r>
      <w:r>
        <w:t>functions</w:t>
      </w:r>
      <w:r w:rsidRPr="00CE4254">
        <w:rPr>
          <w:spacing w:val="-6"/>
        </w:rPr>
        <w:t xml:space="preserve"> </w:t>
      </w:r>
      <w:r>
        <w:t>are</w:t>
      </w:r>
      <w:r w:rsidRPr="00CE4254">
        <w:rPr>
          <w:spacing w:val="-3"/>
        </w:rPr>
        <w:t xml:space="preserve"> </w:t>
      </w:r>
      <w:r>
        <w:t>assigned</w:t>
      </w:r>
      <w:r w:rsidRPr="00CE4254">
        <w:rPr>
          <w:spacing w:val="-3"/>
        </w:rPr>
        <w:t xml:space="preserve"> </w:t>
      </w:r>
      <w:r>
        <w:t>by</w:t>
      </w:r>
      <w:r w:rsidRPr="00CE4254">
        <w:rPr>
          <w:spacing w:val="-4"/>
        </w:rPr>
        <w:t xml:space="preserve"> </w:t>
      </w:r>
      <w:r>
        <w:t>the</w:t>
      </w:r>
      <w:r w:rsidRPr="00CE4254">
        <w:rPr>
          <w:spacing w:val="-5"/>
        </w:rPr>
        <w:t xml:space="preserve"> </w:t>
      </w:r>
      <w:r>
        <w:t>Energy</w:t>
      </w:r>
      <w:r w:rsidRPr="00CE4254">
        <w:rPr>
          <w:spacing w:val="-4"/>
        </w:rPr>
        <w:t xml:space="preserve"> </w:t>
      </w:r>
      <w:r>
        <w:t>Act</w:t>
      </w:r>
      <w:r w:rsidRPr="00CE4254">
        <w:rPr>
          <w:spacing w:val="-3"/>
        </w:rPr>
        <w:t xml:space="preserve"> </w:t>
      </w:r>
      <w:r>
        <w:t>2013</w:t>
      </w:r>
      <w:r w:rsidRPr="00CE4254">
        <w:rPr>
          <w:spacing w:val="-16"/>
        </w:rPr>
        <w:t xml:space="preserve"> </w:t>
      </w:r>
      <w:r>
        <w:t>to</w:t>
      </w:r>
      <w:r w:rsidRPr="00CE4254">
        <w:rPr>
          <w:spacing w:val="-3"/>
        </w:rPr>
        <w:t xml:space="preserve"> </w:t>
      </w:r>
      <w:r>
        <w:t>ONR</w:t>
      </w:r>
      <w:r w:rsidRPr="00CE4254">
        <w:rPr>
          <w:spacing w:val="-4"/>
        </w:rPr>
        <w:t xml:space="preserve"> </w:t>
      </w:r>
      <w:r>
        <w:t>as</w:t>
      </w:r>
      <w:r w:rsidRPr="00CE4254">
        <w:rPr>
          <w:spacing w:val="-4"/>
        </w:rPr>
        <w:t xml:space="preserve"> </w:t>
      </w:r>
      <w:r>
        <w:t xml:space="preserve">a body corporate which, in practice, is to the ONR Board. </w:t>
      </w:r>
      <w:r w:rsidR="00005294">
        <w:br/>
      </w:r>
      <w:r>
        <w:t xml:space="preserve">It operates within a </w:t>
      </w:r>
      <w:hyperlink r:id="rId26" w:history="1">
        <w:r w:rsidR="000D0658" w:rsidRPr="00C33003">
          <w:rPr>
            <w:rStyle w:val="Hyperlink"/>
          </w:rPr>
          <w:t>f</w:t>
        </w:r>
        <w:r w:rsidRPr="00C33003">
          <w:rPr>
            <w:rStyle w:val="Hyperlink"/>
          </w:rPr>
          <w:t xml:space="preserve">ramework </w:t>
        </w:r>
        <w:r w:rsidR="000D0658" w:rsidRPr="00C33003">
          <w:rPr>
            <w:rStyle w:val="Hyperlink"/>
          </w:rPr>
          <w:t>d</w:t>
        </w:r>
        <w:r w:rsidRPr="00C33003">
          <w:rPr>
            <w:rStyle w:val="Hyperlink"/>
          </w:rPr>
          <w:t>ocument</w:t>
        </w:r>
      </w:hyperlink>
      <w:r w:rsidR="00C33003">
        <w:t xml:space="preserve"> </w:t>
      </w:r>
      <w:r>
        <w:t>agreed with the Department for</w:t>
      </w:r>
      <w:r w:rsidRPr="00CE4254">
        <w:rPr>
          <w:spacing w:val="-1"/>
        </w:rPr>
        <w:t xml:space="preserve"> </w:t>
      </w:r>
      <w:r>
        <w:t>Work and Pensions (DWP)</w:t>
      </w:r>
      <w:r w:rsidR="00C33003">
        <w:t xml:space="preserve"> </w:t>
      </w:r>
      <w:sdt>
        <w:sdtPr>
          <w:id w:val="-1444844129"/>
          <w:citation/>
        </w:sdtPr>
        <w:sdtEndPr/>
        <w:sdtContent>
          <w:r w:rsidR="00C33003">
            <w:fldChar w:fldCharType="begin"/>
          </w:r>
          <w:r w:rsidR="00C33003">
            <w:instrText xml:space="preserve"> CITATION ONR1812 \l 2057 </w:instrText>
          </w:r>
          <w:r w:rsidR="00C33003">
            <w:fldChar w:fldCharType="separate"/>
          </w:r>
          <w:r w:rsidR="00C33003" w:rsidRPr="00C33003">
            <w:rPr>
              <w:noProof/>
            </w:rPr>
            <w:t>[1]</w:t>
          </w:r>
          <w:r w:rsidR="00C33003">
            <w:fldChar w:fldCharType="end"/>
          </w:r>
        </w:sdtContent>
      </w:sdt>
      <w:r>
        <w:t>.</w:t>
      </w:r>
    </w:p>
    <w:p w14:paraId="2946B248" w14:textId="24AD4596" w:rsidR="00CE4254" w:rsidRPr="00005294" w:rsidRDefault="00CE4254" w:rsidP="00005294">
      <w:pPr>
        <w:pStyle w:val="Heading3"/>
      </w:pPr>
      <w:r w:rsidRPr="00005294">
        <w:t>Ministerial</w:t>
      </w:r>
      <w:r w:rsidRPr="003A3B07">
        <w:t xml:space="preserve"> </w:t>
      </w:r>
      <w:r w:rsidR="00A01B8D" w:rsidRPr="00005294">
        <w:t>r</w:t>
      </w:r>
      <w:r w:rsidRPr="00005294">
        <w:t>esponsibilities</w:t>
      </w:r>
    </w:p>
    <w:p w14:paraId="3800D4AF" w14:textId="359B1557" w:rsidR="00CE4254" w:rsidRDefault="00CE4254" w:rsidP="00B40DF1">
      <w:pPr>
        <w:pStyle w:val="ListParagraph"/>
      </w:pPr>
      <w:r>
        <w:t>The</w:t>
      </w:r>
      <w:r w:rsidRPr="00CE4254">
        <w:rPr>
          <w:spacing w:val="-2"/>
        </w:rPr>
        <w:t xml:space="preserve"> </w:t>
      </w:r>
      <w:r>
        <w:t>Energy</w:t>
      </w:r>
      <w:r w:rsidRPr="00CE4254">
        <w:rPr>
          <w:spacing w:val="-3"/>
        </w:rPr>
        <w:t xml:space="preserve"> </w:t>
      </w:r>
      <w:r>
        <w:t>Act</w:t>
      </w:r>
      <w:r w:rsidRPr="00CE4254">
        <w:rPr>
          <w:spacing w:val="-5"/>
        </w:rPr>
        <w:t xml:space="preserve"> 2013 </w:t>
      </w:r>
      <w:r>
        <w:t>and</w:t>
      </w:r>
      <w:r w:rsidRPr="00CE4254">
        <w:rPr>
          <w:spacing w:val="-4"/>
        </w:rPr>
        <w:t xml:space="preserve"> </w:t>
      </w:r>
      <w:r>
        <w:t>more</w:t>
      </w:r>
      <w:r w:rsidRPr="00CE4254">
        <w:rPr>
          <w:spacing w:val="-2"/>
        </w:rPr>
        <w:t xml:space="preserve"> </w:t>
      </w:r>
      <w:r>
        <w:t>specifically</w:t>
      </w:r>
      <w:r w:rsidRPr="00CE4254">
        <w:rPr>
          <w:spacing w:val="-3"/>
        </w:rPr>
        <w:t xml:space="preserve"> </w:t>
      </w:r>
      <w:r>
        <w:t>the</w:t>
      </w:r>
      <w:r w:rsidRPr="00CE4254">
        <w:rPr>
          <w:spacing w:val="-2"/>
        </w:rPr>
        <w:t xml:space="preserve"> </w:t>
      </w:r>
      <w:r>
        <w:t>DWP/ONR</w:t>
      </w:r>
      <w:r w:rsidRPr="00CE4254">
        <w:rPr>
          <w:spacing w:val="-12"/>
        </w:rPr>
        <w:t xml:space="preserve"> </w:t>
      </w:r>
      <w:r>
        <w:t>Framework</w:t>
      </w:r>
      <w:r w:rsidRPr="00CE4254">
        <w:rPr>
          <w:spacing w:val="-3"/>
        </w:rPr>
        <w:t xml:space="preserve"> </w:t>
      </w:r>
      <w:r>
        <w:t>Document set</w:t>
      </w:r>
      <w:r w:rsidRPr="00CE4254">
        <w:rPr>
          <w:spacing w:val="-4"/>
        </w:rPr>
        <w:t xml:space="preserve"> </w:t>
      </w:r>
      <w:r>
        <w:t>out</w:t>
      </w:r>
      <w:r w:rsidRPr="00CE4254">
        <w:rPr>
          <w:spacing w:val="-4"/>
        </w:rPr>
        <w:t xml:space="preserve"> </w:t>
      </w:r>
      <w:r>
        <w:t>arrangements</w:t>
      </w:r>
      <w:r w:rsidRPr="00CE4254">
        <w:rPr>
          <w:spacing w:val="-4"/>
        </w:rPr>
        <w:t xml:space="preserve"> </w:t>
      </w:r>
      <w:r>
        <w:t>of</w:t>
      </w:r>
      <w:r w:rsidRPr="00CE4254">
        <w:rPr>
          <w:spacing w:val="-6"/>
        </w:rPr>
        <w:t xml:space="preserve"> </w:t>
      </w:r>
      <w:r>
        <w:t>the</w:t>
      </w:r>
      <w:r w:rsidRPr="00CE4254">
        <w:rPr>
          <w:spacing w:val="-3"/>
        </w:rPr>
        <w:t xml:space="preserve"> </w:t>
      </w:r>
      <w:r>
        <w:t>respective</w:t>
      </w:r>
      <w:r w:rsidRPr="00CE4254">
        <w:rPr>
          <w:spacing w:val="-3"/>
        </w:rPr>
        <w:t xml:space="preserve"> </w:t>
      </w:r>
      <w:r>
        <w:t>DWP</w:t>
      </w:r>
      <w:r w:rsidRPr="00CE4254">
        <w:rPr>
          <w:spacing w:val="-3"/>
        </w:rPr>
        <w:t xml:space="preserve"> </w:t>
      </w:r>
      <w:r>
        <w:t>Ministerial</w:t>
      </w:r>
      <w:r w:rsidRPr="00CE4254">
        <w:rPr>
          <w:spacing w:val="-4"/>
        </w:rPr>
        <w:t xml:space="preserve"> </w:t>
      </w:r>
      <w:r>
        <w:t>responsibilities for ONR, which are as follows:</w:t>
      </w:r>
    </w:p>
    <w:p w14:paraId="05B595E9" w14:textId="5D9B8FAA" w:rsidR="00CE4254" w:rsidRPr="00731EE4" w:rsidRDefault="00CE4254" w:rsidP="00731EE4">
      <w:pPr>
        <w:pStyle w:val="abclist"/>
        <w:numPr>
          <w:ilvl w:val="0"/>
          <w:numId w:val="9"/>
        </w:numPr>
        <w:ind w:left="1276"/>
      </w:pPr>
      <w:r w:rsidRPr="00731EE4">
        <w:t xml:space="preserve">The Secretary of State for Work and Pensions - ONR governance, finance, and performance in relation to conventional health and safety. </w:t>
      </w:r>
      <w:r w:rsidR="00005294" w:rsidRPr="00731EE4">
        <w:br/>
      </w:r>
      <w:r w:rsidRPr="00731EE4">
        <w:t xml:space="preserve">As a Public Corporation, ONR operates at ‘arm’s length’ from central government. ONR has substantial day to day operating independence. DWP has specific responsibility to appoint Non-Executive Board members, approve the remuneration and terms and conditions for any co-opted </w:t>
      </w:r>
      <w:r w:rsidR="0015370D" w:rsidRPr="00731EE4">
        <w:t>B</w:t>
      </w:r>
      <w:r w:rsidRPr="00731EE4">
        <w:t xml:space="preserve">oard or </w:t>
      </w:r>
      <w:r w:rsidR="0015370D" w:rsidRPr="00731EE4">
        <w:t>C</w:t>
      </w:r>
      <w:r w:rsidRPr="00731EE4">
        <w:t>ommittee members; approve certain strategies, plans, accounts, and financial commitments, including loans and borrowing money. DWP also approves any Approved Code of Practice proposed by ONR.</w:t>
      </w:r>
    </w:p>
    <w:p w14:paraId="625BC9CC" w14:textId="373FA256" w:rsidR="00573A1F" w:rsidRPr="00005294" w:rsidRDefault="00573A1F" w:rsidP="00005294">
      <w:pPr>
        <w:pStyle w:val="Heading4"/>
      </w:pPr>
      <w:r w:rsidRPr="00005294">
        <w:t>Other</w:t>
      </w:r>
      <w:r w:rsidRPr="003A3B07">
        <w:t xml:space="preserve"> </w:t>
      </w:r>
      <w:r w:rsidR="006A34C0" w:rsidRPr="00005294">
        <w:t>m</w:t>
      </w:r>
      <w:r w:rsidRPr="00005294">
        <w:t>inisterial</w:t>
      </w:r>
      <w:r w:rsidRPr="003A3B07">
        <w:t xml:space="preserve"> </w:t>
      </w:r>
      <w:r w:rsidRPr="00005294">
        <w:t>responsibilities</w:t>
      </w:r>
      <w:r w:rsidRPr="003A3B07">
        <w:t xml:space="preserve"> </w:t>
      </w:r>
      <w:r w:rsidRPr="00005294">
        <w:t>are</w:t>
      </w:r>
      <w:r w:rsidRPr="003A3B07">
        <w:t xml:space="preserve"> </w:t>
      </w:r>
      <w:r w:rsidRPr="00005294">
        <w:t>as</w:t>
      </w:r>
      <w:r w:rsidRPr="003A3B07">
        <w:t xml:space="preserve"> follows:</w:t>
      </w:r>
    </w:p>
    <w:p w14:paraId="02ABF283" w14:textId="03B1B002" w:rsidR="00573A1F" w:rsidRPr="009A596D" w:rsidRDefault="00573A1F" w:rsidP="00B40DF1">
      <w:pPr>
        <w:pStyle w:val="ListParagraph"/>
      </w:pPr>
      <w:r w:rsidRPr="009A596D">
        <w:rPr>
          <w:b/>
        </w:rPr>
        <w:t xml:space="preserve">The Secretary of State for </w:t>
      </w:r>
      <w:r>
        <w:rPr>
          <w:b/>
        </w:rPr>
        <w:t xml:space="preserve">the Department for Energy Security and Net Zero (DESNZ) </w:t>
      </w:r>
      <w:r w:rsidRPr="009A596D">
        <w:t xml:space="preserve">- The Energy Act 2013, which includes ONR’s powers and obligations, underpins </w:t>
      </w:r>
      <w:r w:rsidR="000D0658">
        <w:t>our</w:t>
      </w:r>
      <w:r w:rsidR="000D0658" w:rsidRPr="009A596D">
        <w:t xml:space="preserve"> </w:t>
      </w:r>
      <w:r w:rsidRPr="009A596D">
        <w:t xml:space="preserve">relationship with </w:t>
      </w:r>
      <w:r>
        <w:t>DESNZ</w:t>
      </w:r>
      <w:r w:rsidRPr="009A596D">
        <w:t>.</w:t>
      </w:r>
      <w:r w:rsidR="00AC57BD">
        <w:rPr>
          <w:spacing w:val="40"/>
        </w:rPr>
        <w:t xml:space="preserve"> </w:t>
      </w:r>
      <w:r>
        <w:t>DESNZ</w:t>
      </w:r>
      <w:r w:rsidRPr="009A596D">
        <w:t xml:space="preserve"> responsibilities cover UK civil regulatory framework and policies, including policy direction, </w:t>
      </w:r>
      <w:r>
        <w:t xml:space="preserve">security and </w:t>
      </w:r>
      <w:r w:rsidRPr="009A596D">
        <w:t>safeguard obligations and the direct</w:t>
      </w:r>
      <w:r w:rsidRPr="009A596D">
        <w:rPr>
          <w:spacing w:val="-2"/>
        </w:rPr>
        <w:t xml:space="preserve"> </w:t>
      </w:r>
      <w:r w:rsidRPr="009A596D">
        <w:t>responsibility</w:t>
      </w:r>
      <w:r w:rsidRPr="009A596D">
        <w:rPr>
          <w:spacing w:val="-3"/>
        </w:rPr>
        <w:t xml:space="preserve"> </w:t>
      </w:r>
      <w:r w:rsidRPr="009A596D">
        <w:t>to</w:t>
      </w:r>
      <w:r w:rsidRPr="009A596D">
        <w:rPr>
          <w:spacing w:val="-7"/>
        </w:rPr>
        <w:t xml:space="preserve"> </w:t>
      </w:r>
      <w:r w:rsidRPr="009A596D">
        <w:t>appoint</w:t>
      </w:r>
      <w:r w:rsidRPr="009A596D">
        <w:rPr>
          <w:spacing w:val="-3"/>
        </w:rPr>
        <w:t xml:space="preserve"> </w:t>
      </w:r>
      <w:r w:rsidRPr="009A596D">
        <w:t>the</w:t>
      </w:r>
      <w:r w:rsidRPr="009A596D">
        <w:rPr>
          <w:spacing w:val="-4"/>
        </w:rPr>
        <w:t xml:space="preserve"> </w:t>
      </w:r>
      <w:r w:rsidRPr="009A596D">
        <w:t>ONR</w:t>
      </w:r>
      <w:r w:rsidRPr="009A596D">
        <w:rPr>
          <w:spacing w:val="-3"/>
        </w:rPr>
        <w:t xml:space="preserve"> </w:t>
      </w:r>
      <w:r w:rsidRPr="009A596D">
        <w:t>Non-Executive</w:t>
      </w:r>
      <w:r w:rsidRPr="009A596D">
        <w:rPr>
          <w:spacing w:val="-4"/>
        </w:rPr>
        <w:t xml:space="preserve"> </w:t>
      </w:r>
      <w:r w:rsidRPr="009A596D">
        <w:t>Board</w:t>
      </w:r>
      <w:r w:rsidRPr="009A596D">
        <w:rPr>
          <w:spacing w:val="-4"/>
        </w:rPr>
        <w:t xml:space="preserve"> </w:t>
      </w:r>
      <w:r w:rsidRPr="009A596D">
        <w:t>member</w:t>
      </w:r>
      <w:r w:rsidRPr="009A596D">
        <w:rPr>
          <w:spacing w:val="-4"/>
        </w:rPr>
        <w:t xml:space="preserve"> </w:t>
      </w:r>
      <w:r w:rsidRPr="009A596D">
        <w:t>for</w:t>
      </w:r>
      <w:r w:rsidRPr="009A596D">
        <w:rPr>
          <w:spacing w:val="-4"/>
        </w:rPr>
        <w:t xml:space="preserve"> </w:t>
      </w:r>
      <w:r w:rsidRPr="009A596D">
        <w:t>Security.</w:t>
      </w:r>
    </w:p>
    <w:p w14:paraId="6E77627B" w14:textId="06DD0FB2" w:rsidR="00573A1F" w:rsidRDefault="00573A1F" w:rsidP="00B40DF1">
      <w:pPr>
        <w:pStyle w:val="ListParagraph"/>
      </w:pPr>
      <w:r w:rsidRPr="00123361">
        <w:rPr>
          <w:b/>
        </w:rPr>
        <w:t>The</w:t>
      </w:r>
      <w:r w:rsidRPr="00123361">
        <w:rPr>
          <w:b/>
          <w:spacing w:val="-3"/>
        </w:rPr>
        <w:t xml:space="preserve"> </w:t>
      </w:r>
      <w:r w:rsidRPr="00123361">
        <w:rPr>
          <w:b/>
        </w:rPr>
        <w:t>Secretary</w:t>
      </w:r>
      <w:r w:rsidRPr="00123361">
        <w:rPr>
          <w:b/>
          <w:spacing w:val="-3"/>
        </w:rPr>
        <w:t xml:space="preserve"> </w:t>
      </w:r>
      <w:r w:rsidRPr="00123361">
        <w:rPr>
          <w:b/>
        </w:rPr>
        <w:t>of</w:t>
      </w:r>
      <w:r w:rsidRPr="00123361">
        <w:rPr>
          <w:b/>
          <w:spacing w:val="-3"/>
        </w:rPr>
        <w:t xml:space="preserve"> </w:t>
      </w:r>
      <w:r w:rsidRPr="00123361">
        <w:rPr>
          <w:b/>
        </w:rPr>
        <w:t>State</w:t>
      </w:r>
      <w:r w:rsidRPr="00123361">
        <w:rPr>
          <w:b/>
          <w:spacing w:val="-1"/>
        </w:rPr>
        <w:t xml:space="preserve"> </w:t>
      </w:r>
      <w:r w:rsidRPr="00123361">
        <w:rPr>
          <w:b/>
        </w:rPr>
        <w:t>for Defence</w:t>
      </w:r>
      <w:r w:rsidRPr="00123361">
        <w:rPr>
          <w:b/>
          <w:spacing w:val="-3"/>
        </w:rPr>
        <w:t xml:space="preserve"> </w:t>
      </w:r>
      <w:r w:rsidRPr="009A596D">
        <w:t>-</w:t>
      </w:r>
      <w:r w:rsidRPr="00123361">
        <w:t xml:space="preserve"> is accountable to Parliament for nuclear safety and security at nuclear sites operated wholly or mainly for defence purposes.  </w:t>
      </w:r>
    </w:p>
    <w:p w14:paraId="5C2F2C24" w14:textId="77777777" w:rsidR="00AB6FAE" w:rsidRDefault="00AB6FAE" w:rsidP="00005294">
      <w:pPr>
        <w:pStyle w:val="Heading2"/>
        <w:sectPr w:rsidR="00AB6FAE" w:rsidSect="001335A1">
          <w:pgSz w:w="11906" w:h="16838" w:code="9"/>
          <w:pgMar w:top="1440" w:right="1440" w:bottom="1440" w:left="1440" w:header="397" w:footer="397" w:gutter="0"/>
          <w:cols w:space="312"/>
          <w:docGrid w:linePitch="360"/>
        </w:sectPr>
      </w:pPr>
    </w:p>
    <w:p w14:paraId="59E46621" w14:textId="7EC2D567" w:rsidR="00573A1F" w:rsidRDefault="00573A1F" w:rsidP="00005294">
      <w:pPr>
        <w:pStyle w:val="Heading2"/>
      </w:pPr>
      <w:bookmarkStart w:id="5" w:name="_Toc198804117"/>
      <w:r>
        <w:lastRenderedPageBreak/>
        <w:t>Letters</w:t>
      </w:r>
      <w:r>
        <w:rPr>
          <w:spacing w:val="-4"/>
        </w:rPr>
        <w:t xml:space="preserve"> </w:t>
      </w:r>
      <w:r>
        <w:t>of</w:t>
      </w:r>
      <w:r>
        <w:rPr>
          <w:spacing w:val="-3"/>
        </w:rPr>
        <w:t xml:space="preserve"> </w:t>
      </w:r>
      <w:r w:rsidR="00140C73">
        <w:t>d</w:t>
      </w:r>
      <w:r>
        <w:t>elegation</w:t>
      </w:r>
      <w:bookmarkEnd w:id="5"/>
    </w:p>
    <w:p w14:paraId="496E4CC6" w14:textId="012E568B" w:rsidR="009825D0" w:rsidRPr="00FE07A3" w:rsidRDefault="00573A1F" w:rsidP="00B40DF1">
      <w:pPr>
        <w:pStyle w:val="ListParagraph"/>
      </w:pPr>
      <w:r>
        <w:t xml:space="preserve">The delegated responsibilities throughout ONR are underpinned and </w:t>
      </w:r>
      <w:r w:rsidRPr="00FE07A3">
        <w:t xml:space="preserve">supported by annual </w:t>
      </w:r>
      <w:r w:rsidR="00E8696A" w:rsidRPr="00FE07A3">
        <w:t>l</w:t>
      </w:r>
      <w:r w:rsidRPr="00FE07A3">
        <w:t xml:space="preserve">etters of </w:t>
      </w:r>
      <w:r w:rsidR="00E8696A" w:rsidRPr="00FE07A3">
        <w:t>d</w:t>
      </w:r>
      <w:r w:rsidRPr="00FE07A3">
        <w:t>elegation</w:t>
      </w:r>
      <w:r w:rsidR="009825D0" w:rsidRPr="00FE07A3">
        <w:t xml:space="preserve"> </w:t>
      </w:r>
      <w:r w:rsidR="00FE07A3" w:rsidRPr="00FE07A3">
        <w:t xml:space="preserve">from the CE/CNI </w:t>
      </w:r>
      <w:r w:rsidR="009825D0" w:rsidRPr="00FE07A3">
        <w:t>to</w:t>
      </w:r>
      <w:r w:rsidR="004E55EF" w:rsidRPr="00FE07A3">
        <w:t xml:space="preserve"> the:</w:t>
      </w:r>
      <w:r w:rsidRPr="00FE07A3">
        <w:t xml:space="preserve"> </w:t>
      </w:r>
    </w:p>
    <w:p w14:paraId="27369858" w14:textId="45127DFD" w:rsidR="00BE7F31" w:rsidRPr="00FE07A3" w:rsidRDefault="00BE7F31" w:rsidP="00E97575">
      <w:pPr>
        <w:pStyle w:val="Bulletlist1"/>
      </w:pPr>
      <w:r w:rsidRPr="00FE07A3">
        <w:t>Senior Director of Regulation</w:t>
      </w:r>
      <w:r w:rsidR="00BF708B">
        <w:t xml:space="preserve"> (SDR)</w:t>
      </w:r>
    </w:p>
    <w:p w14:paraId="73B358F4" w14:textId="11470676" w:rsidR="004E55EF" w:rsidRPr="00FE07A3" w:rsidRDefault="004E55EF" w:rsidP="00E97575">
      <w:pPr>
        <w:pStyle w:val="Bulletlist1"/>
      </w:pPr>
      <w:r w:rsidRPr="00FE07A3">
        <w:t xml:space="preserve">Finance </w:t>
      </w:r>
      <w:r w:rsidR="00674ECD" w:rsidRPr="00FE07A3">
        <w:t>Director</w:t>
      </w:r>
      <w:r w:rsidR="00BF708B">
        <w:t xml:space="preserve"> (FD)</w:t>
      </w:r>
    </w:p>
    <w:p w14:paraId="2A6B6C39" w14:textId="1EE15D79" w:rsidR="00674ECD" w:rsidRPr="00FE07A3" w:rsidRDefault="00BE7F31" w:rsidP="00E97575">
      <w:pPr>
        <w:pStyle w:val="Bulletlist1"/>
      </w:pPr>
      <w:r w:rsidRPr="00FE07A3">
        <w:t>Strategy</w:t>
      </w:r>
      <w:r w:rsidR="00674ECD" w:rsidRPr="00FE07A3">
        <w:t xml:space="preserve"> and Corporate Affairs Director</w:t>
      </w:r>
    </w:p>
    <w:p w14:paraId="0C94B774" w14:textId="052D42BD" w:rsidR="009825D0" w:rsidRPr="00FE07A3" w:rsidRDefault="004E55EF" w:rsidP="00E97575">
      <w:pPr>
        <w:pStyle w:val="Bulletlist1"/>
      </w:pPr>
      <w:r w:rsidRPr="00FE07A3">
        <w:t xml:space="preserve">Human </w:t>
      </w:r>
      <w:r w:rsidR="00674ECD" w:rsidRPr="00FE07A3">
        <w:t>Resources</w:t>
      </w:r>
      <w:r w:rsidRPr="00FE07A3">
        <w:t xml:space="preserve"> </w:t>
      </w:r>
      <w:r w:rsidR="00BF708B">
        <w:t xml:space="preserve">(HR) </w:t>
      </w:r>
      <w:r w:rsidRPr="00FE07A3">
        <w:t>D</w:t>
      </w:r>
      <w:r w:rsidR="00674ECD" w:rsidRPr="00FE07A3">
        <w:t>i</w:t>
      </w:r>
      <w:r w:rsidRPr="00FE07A3">
        <w:t>rector</w:t>
      </w:r>
    </w:p>
    <w:p w14:paraId="27400A8B" w14:textId="12C63FA4" w:rsidR="00BE7F31" w:rsidRPr="00FE07A3" w:rsidRDefault="00BE7F31" w:rsidP="00E97575">
      <w:pPr>
        <w:pStyle w:val="Bulletlist1"/>
      </w:pPr>
      <w:r w:rsidRPr="00FE07A3">
        <w:t>IT Director</w:t>
      </w:r>
    </w:p>
    <w:p w14:paraId="071B8E67" w14:textId="2546C7CF" w:rsidR="00F16581" w:rsidRPr="00FE07A3" w:rsidRDefault="00E16FDA" w:rsidP="00B40DF1">
      <w:pPr>
        <w:pStyle w:val="ListParagraph"/>
        <w:numPr>
          <w:ilvl w:val="0"/>
          <w:numId w:val="0"/>
        </w:numPr>
        <w:ind w:left="851"/>
      </w:pPr>
      <w:r>
        <w:t xml:space="preserve">Each </w:t>
      </w:r>
      <w:r w:rsidR="00A07507">
        <w:t xml:space="preserve">director is required to </w:t>
      </w:r>
      <w:r w:rsidR="004A0D49">
        <w:t xml:space="preserve">formally </w:t>
      </w:r>
      <w:r w:rsidR="00A07507">
        <w:t xml:space="preserve">accept </w:t>
      </w:r>
      <w:r w:rsidR="004A0D49">
        <w:t xml:space="preserve">their </w:t>
      </w:r>
      <w:r w:rsidR="003120DE" w:rsidRPr="00FE07A3">
        <w:t xml:space="preserve">individual </w:t>
      </w:r>
      <w:r w:rsidR="004A0D49">
        <w:t>delegation</w:t>
      </w:r>
      <w:r w:rsidR="003120DE">
        <w:t>s</w:t>
      </w:r>
      <w:r w:rsidR="00D10AAC" w:rsidRPr="00FE07A3">
        <w:t xml:space="preserve">. </w:t>
      </w:r>
      <w:r w:rsidR="00573A1F" w:rsidRPr="00FE07A3">
        <w:t xml:space="preserve"> </w:t>
      </w:r>
    </w:p>
    <w:p w14:paraId="1B811E60" w14:textId="1FEBEBC4" w:rsidR="00FD2A7D" w:rsidRDefault="00FD2A7D" w:rsidP="00B40DF1">
      <w:pPr>
        <w:pStyle w:val="ListParagraph"/>
      </w:pPr>
      <w:r w:rsidRPr="00FE07A3">
        <w:t>The SDR may</w:t>
      </w:r>
      <w:r w:rsidR="00CE1752">
        <w:t>,</w:t>
      </w:r>
      <w:r w:rsidRPr="00FE07A3">
        <w:t xml:space="preserve"> </w:t>
      </w:r>
      <w:r w:rsidR="00A00CAE">
        <w:t>as appropriate</w:t>
      </w:r>
      <w:r w:rsidR="00CE1752">
        <w:t>,</w:t>
      </w:r>
      <w:r w:rsidR="00A00CAE">
        <w:t xml:space="preserve"> further </w:t>
      </w:r>
      <w:r w:rsidRPr="00FE07A3">
        <w:t>sub</w:t>
      </w:r>
      <w:r w:rsidR="00A00CAE">
        <w:t>-</w:t>
      </w:r>
      <w:r w:rsidRPr="00FE07A3">
        <w:t>delegate responsibilities to Directors of Regulation</w:t>
      </w:r>
      <w:r w:rsidR="00A00CAE">
        <w:t xml:space="preserve">, </w:t>
      </w:r>
      <w:r w:rsidR="00CE1752">
        <w:t xml:space="preserve">again </w:t>
      </w:r>
      <w:r w:rsidRPr="00FE07A3">
        <w:t xml:space="preserve">signed </w:t>
      </w:r>
      <w:r w:rsidR="00CE1752">
        <w:t>and accepted in each instance.</w:t>
      </w:r>
    </w:p>
    <w:p w14:paraId="7D041C39" w14:textId="6207669B" w:rsidR="004352C4" w:rsidRDefault="00941B42" w:rsidP="00B40DF1">
      <w:pPr>
        <w:pStyle w:val="ListParagraph"/>
      </w:pPr>
      <w:r>
        <w:t>Additionally, t</w:t>
      </w:r>
      <w:r w:rsidR="00CE1752" w:rsidRPr="00FE07A3">
        <w:t>he CE/CNI will issue a</w:t>
      </w:r>
      <w:r w:rsidR="00376816">
        <w:t>n</w:t>
      </w:r>
      <w:r w:rsidR="00CE1752" w:rsidRPr="00FE07A3">
        <w:t xml:space="preserve"> </w:t>
      </w:r>
      <w:r w:rsidR="002F2FF9">
        <w:t xml:space="preserve">annual </w:t>
      </w:r>
      <w:r w:rsidR="00CE1752" w:rsidRPr="00FE07A3">
        <w:t xml:space="preserve">letter of delegation to the Head of Governance and Private Office, similarly signed and accepted. </w:t>
      </w:r>
      <w:r w:rsidR="009912E3">
        <w:t>L</w:t>
      </w:r>
      <w:r w:rsidR="00573A1F" w:rsidRPr="00FE07A3">
        <w:t xml:space="preserve">etters of </w:t>
      </w:r>
      <w:r w:rsidR="002B7198" w:rsidRPr="00FE07A3">
        <w:t>d</w:t>
      </w:r>
      <w:r w:rsidR="00573A1F" w:rsidRPr="00FE07A3">
        <w:t xml:space="preserve">elegation </w:t>
      </w:r>
      <w:r w:rsidR="009912E3" w:rsidRPr="00FE07A3">
        <w:t xml:space="preserve">will </w:t>
      </w:r>
      <w:r w:rsidR="009912E3">
        <w:t xml:space="preserve">also be </w:t>
      </w:r>
      <w:r w:rsidR="009912E3" w:rsidRPr="00FE07A3">
        <w:t>issue</w:t>
      </w:r>
      <w:r w:rsidR="009912E3">
        <w:t>d</w:t>
      </w:r>
      <w:r w:rsidR="009912E3" w:rsidRPr="00FE07A3">
        <w:t xml:space="preserve"> </w:t>
      </w:r>
      <w:r w:rsidR="00573A1F" w:rsidRPr="00FE07A3">
        <w:t xml:space="preserve">to </w:t>
      </w:r>
      <w:r w:rsidR="00140C73" w:rsidRPr="00FE07A3">
        <w:t>s</w:t>
      </w:r>
      <w:r w:rsidR="00573A1F" w:rsidRPr="00FE07A3">
        <w:t xml:space="preserve">enior </w:t>
      </w:r>
      <w:r w:rsidR="00140C73" w:rsidRPr="00FE07A3">
        <w:t>r</w:t>
      </w:r>
      <w:r w:rsidR="00573A1F" w:rsidRPr="00FE07A3">
        <w:t xml:space="preserve">esponsible </w:t>
      </w:r>
      <w:r w:rsidR="00140C73" w:rsidRPr="00FE07A3">
        <w:t>o</w:t>
      </w:r>
      <w:r w:rsidR="00573A1F" w:rsidRPr="00FE07A3">
        <w:t>fficers (SROs) who</w:t>
      </w:r>
      <w:r w:rsidR="00573A1F" w:rsidRPr="00CE1752">
        <w:rPr>
          <w:spacing w:val="-1"/>
        </w:rPr>
        <w:t xml:space="preserve"> </w:t>
      </w:r>
      <w:r w:rsidR="00573A1F" w:rsidRPr="00FE07A3">
        <w:t>deliver</w:t>
      </w:r>
      <w:r w:rsidR="00573A1F" w:rsidRPr="00CE1752">
        <w:rPr>
          <w:spacing w:val="-3"/>
        </w:rPr>
        <w:t xml:space="preserve"> </w:t>
      </w:r>
      <w:r w:rsidR="00D02C36">
        <w:rPr>
          <w:spacing w:val="-3"/>
        </w:rPr>
        <w:t xml:space="preserve">major </w:t>
      </w:r>
      <w:r w:rsidR="00573A1F" w:rsidRPr="00FE07A3">
        <w:t>ONR’s</w:t>
      </w:r>
      <w:r w:rsidR="00573A1F" w:rsidRPr="00CE1752">
        <w:rPr>
          <w:spacing w:val="-2"/>
        </w:rPr>
        <w:t xml:space="preserve"> </w:t>
      </w:r>
      <w:r w:rsidR="00573A1F" w:rsidRPr="00FE07A3">
        <w:t>portfolio</w:t>
      </w:r>
      <w:r w:rsidR="00573A1F" w:rsidRPr="00CE1752">
        <w:rPr>
          <w:spacing w:val="-1"/>
        </w:rPr>
        <w:t xml:space="preserve"> </w:t>
      </w:r>
      <w:r w:rsidR="00573A1F" w:rsidRPr="00FE07A3">
        <w:t>of</w:t>
      </w:r>
      <w:r w:rsidR="00573A1F" w:rsidRPr="00CE1752">
        <w:rPr>
          <w:spacing w:val="-1"/>
        </w:rPr>
        <w:t xml:space="preserve"> </w:t>
      </w:r>
      <w:r w:rsidR="00573A1F" w:rsidRPr="00FE07A3">
        <w:t>change</w:t>
      </w:r>
      <w:r w:rsidR="00573A1F" w:rsidRPr="00CE1752">
        <w:rPr>
          <w:spacing w:val="-1"/>
        </w:rPr>
        <w:t xml:space="preserve"> </w:t>
      </w:r>
      <w:r w:rsidR="00573A1F" w:rsidRPr="00FE07A3">
        <w:t xml:space="preserve">activity at the respective project’s inception i.e. once the </w:t>
      </w:r>
      <w:r w:rsidR="00C6316A" w:rsidRPr="00FE07A3">
        <w:t>p</w:t>
      </w:r>
      <w:r w:rsidR="00573A1F" w:rsidRPr="00FE07A3">
        <w:t xml:space="preserve">roject </w:t>
      </w:r>
      <w:r w:rsidR="00C6316A" w:rsidRPr="00FE07A3">
        <w:t>m</w:t>
      </w:r>
      <w:r w:rsidR="00573A1F" w:rsidRPr="00FE07A3">
        <w:t xml:space="preserve">andate has been approved; these will cover the duration of the project. </w:t>
      </w:r>
    </w:p>
    <w:p w14:paraId="1E6ADBFE" w14:textId="659AC1A7" w:rsidR="00573A1F" w:rsidRPr="00FE07A3" w:rsidRDefault="00573A1F" w:rsidP="00B40DF1">
      <w:pPr>
        <w:pStyle w:val="ListParagraph"/>
      </w:pPr>
      <w:r w:rsidRPr="00FE07A3">
        <w:t xml:space="preserve">Any further delegations will be in line with this </w:t>
      </w:r>
      <w:r w:rsidR="002D3DE1" w:rsidRPr="00FE07A3">
        <w:t>s</w:t>
      </w:r>
      <w:r w:rsidRPr="00FE07A3">
        <w:t xml:space="preserve">cheme of </w:t>
      </w:r>
      <w:r w:rsidR="00284FCF" w:rsidRPr="00FE07A3">
        <w:t>d</w:t>
      </w:r>
      <w:r w:rsidRPr="00FE07A3">
        <w:t xml:space="preserve">elegation and only need to be documented by exception. </w:t>
      </w:r>
    </w:p>
    <w:p w14:paraId="5BFE55B0" w14:textId="495AD714" w:rsidR="00573A1F" w:rsidRDefault="00573A1F" w:rsidP="00B40DF1">
      <w:pPr>
        <w:pStyle w:val="ListParagraph"/>
      </w:pPr>
      <w:r w:rsidRPr="00FE07A3">
        <w:t>Letters</w:t>
      </w:r>
      <w:r w:rsidRPr="00FE07A3">
        <w:rPr>
          <w:spacing w:val="-3"/>
        </w:rPr>
        <w:t xml:space="preserve"> </w:t>
      </w:r>
      <w:r w:rsidRPr="00FE07A3">
        <w:t>of</w:t>
      </w:r>
      <w:r w:rsidRPr="00FE07A3">
        <w:rPr>
          <w:spacing w:val="-3"/>
        </w:rPr>
        <w:t xml:space="preserve"> </w:t>
      </w:r>
      <w:r w:rsidR="00042C97" w:rsidRPr="00FE07A3">
        <w:t>d</w:t>
      </w:r>
      <w:r w:rsidRPr="00FE07A3">
        <w:t>elegation</w:t>
      </w:r>
      <w:r w:rsidRPr="00FE07A3">
        <w:rPr>
          <w:spacing w:val="-4"/>
        </w:rPr>
        <w:t xml:space="preserve"> </w:t>
      </w:r>
      <w:r w:rsidRPr="00FE07A3">
        <w:t>are</w:t>
      </w:r>
      <w:r w:rsidRPr="00FE07A3">
        <w:rPr>
          <w:spacing w:val="-2"/>
        </w:rPr>
        <w:t xml:space="preserve"> </w:t>
      </w:r>
      <w:r w:rsidRPr="00FE07A3">
        <w:t>distributed</w:t>
      </w:r>
      <w:r w:rsidRPr="00FE07A3">
        <w:rPr>
          <w:spacing w:val="-2"/>
        </w:rPr>
        <w:t xml:space="preserve"> </w:t>
      </w:r>
      <w:r w:rsidR="00021022" w:rsidRPr="00FE07A3">
        <w:rPr>
          <w:spacing w:val="-2"/>
        </w:rPr>
        <w:t xml:space="preserve">to Directors </w:t>
      </w:r>
      <w:r w:rsidR="00D10AAC" w:rsidRPr="00FE07A3">
        <w:rPr>
          <w:spacing w:val="-2"/>
        </w:rPr>
        <w:t xml:space="preserve">and </w:t>
      </w:r>
      <w:r w:rsidR="00D10AAC" w:rsidRPr="00FE07A3">
        <w:t xml:space="preserve">the Head of Governance and Private Office </w:t>
      </w:r>
      <w:r w:rsidRPr="00FE07A3">
        <w:t>in</w:t>
      </w:r>
      <w:r w:rsidRPr="00FE07A3">
        <w:rPr>
          <w:spacing w:val="-2"/>
        </w:rPr>
        <w:t xml:space="preserve"> </w:t>
      </w:r>
      <w:r w:rsidRPr="00FE07A3">
        <w:t>April</w:t>
      </w:r>
      <w:r w:rsidRPr="00FE07A3">
        <w:rPr>
          <w:spacing w:val="-3"/>
        </w:rPr>
        <w:t xml:space="preserve"> </w:t>
      </w:r>
      <w:r w:rsidRPr="00FE07A3">
        <w:t>each</w:t>
      </w:r>
      <w:r w:rsidRPr="00FE07A3">
        <w:rPr>
          <w:spacing w:val="-2"/>
        </w:rPr>
        <w:t xml:space="preserve"> </w:t>
      </w:r>
      <w:r w:rsidRPr="00FE07A3">
        <w:t>year, for the forthcoming financial year. They will typically include the</w:t>
      </w:r>
      <w:r w:rsidRPr="00786D40">
        <w:t xml:space="preserve"> following areas and are designed to be executed alongside the </w:t>
      </w:r>
      <w:r w:rsidR="00284FCF">
        <w:t>s</w:t>
      </w:r>
      <w:r w:rsidRPr="00786D40">
        <w:t xml:space="preserve">cheme of </w:t>
      </w:r>
      <w:r w:rsidR="00284FCF">
        <w:t>d</w:t>
      </w:r>
      <w:r w:rsidRPr="00786D40">
        <w:t>elegation:</w:t>
      </w:r>
    </w:p>
    <w:p w14:paraId="48257E17" w14:textId="24840DB3" w:rsidR="00573A1F" w:rsidRDefault="00573A1F" w:rsidP="007921AC">
      <w:pPr>
        <w:pStyle w:val="abclist"/>
        <w:numPr>
          <w:ilvl w:val="0"/>
          <w:numId w:val="23"/>
        </w:numPr>
        <w:ind w:left="1418"/>
      </w:pPr>
      <w:r>
        <w:t>B</w:t>
      </w:r>
      <w:r w:rsidRPr="009E6036">
        <w:t xml:space="preserve">udget </w:t>
      </w:r>
      <w:r w:rsidR="00021022">
        <w:t xml:space="preserve">and </w:t>
      </w:r>
      <w:r w:rsidR="007921AC">
        <w:t>full-time equivalent (</w:t>
      </w:r>
      <w:r w:rsidR="00021022">
        <w:t>FTE</w:t>
      </w:r>
      <w:r w:rsidR="007921AC">
        <w:t>)</w:t>
      </w:r>
      <w:r w:rsidR="00021022">
        <w:t xml:space="preserve"> </w:t>
      </w:r>
      <w:r w:rsidRPr="009E6036">
        <w:t xml:space="preserve">delegation </w:t>
      </w:r>
    </w:p>
    <w:p w14:paraId="6163048E" w14:textId="0C3C4DD5" w:rsidR="00573A1F" w:rsidRDefault="00021022" w:rsidP="007921AC">
      <w:pPr>
        <w:pStyle w:val="abclist"/>
        <w:numPr>
          <w:ilvl w:val="0"/>
          <w:numId w:val="23"/>
        </w:numPr>
        <w:ind w:left="1418"/>
      </w:pPr>
      <w:r>
        <w:t>Budget management, i</w:t>
      </w:r>
      <w:r w:rsidR="00573A1F">
        <w:t xml:space="preserve">nternal control arrangements and </w:t>
      </w:r>
      <w:r w:rsidR="00D10AAC">
        <w:t xml:space="preserve">specific </w:t>
      </w:r>
      <w:r w:rsidR="00573A1F">
        <w:t>areas of focus</w:t>
      </w:r>
    </w:p>
    <w:p w14:paraId="2EB2B160" w14:textId="0E2BC707" w:rsidR="00573A1F" w:rsidRDefault="00573A1F" w:rsidP="007921AC">
      <w:pPr>
        <w:pStyle w:val="abclist"/>
        <w:numPr>
          <w:ilvl w:val="0"/>
          <w:numId w:val="23"/>
        </w:numPr>
        <w:ind w:left="1418"/>
      </w:pPr>
      <w:r>
        <w:t xml:space="preserve">Assurance on delegated authority </w:t>
      </w:r>
    </w:p>
    <w:p w14:paraId="5D2D57A8" w14:textId="5E6F0311" w:rsidR="003F184F" w:rsidRDefault="002F51F8" w:rsidP="00B40DF1">
      <w:pPr>
        <w:pStyle w:val="ListParagraph"/>
      </w:pPr>
      <w:r>
        <w:t xml:space="preserve">If the </w:t>
      </w:r>
      <w:r w:rsidR="00284FCF">
        <w:t>l</w:t>
      </w:r>
      <w:r>
        <w:t xml:space="preserve">etter of </w:t>
      </w:r>
      <w:r w:rsidR="00284FCF">
        <w:t>d</w:t>
      </w:r>
      <w:r>
        <w:t xml:space="preserve">elegation is not prepared and issued by </w:t>
      </w:r>
      <w:r w:rsidR="0045067F">
        <w:t>0</w:t>
      </w:r>
      <w:r>
        <w:t>1 April of the current financial year,</w:t>
      </w:r>
      <w:r w:rsidRPr="002F51F8">
        <w:rPr>
          <w:spacing w:val="-2"/>
        </w:rPr>
        <w:t xml:space="preserve"> </w:t>
      </w:r>
      <w:r>
        <w:t>it</w:t>
      </w:r>
      <w:r w:rsidRPr="002F51F8">
        <w:rPr>
          <w:spacing w:val="-2"/>
        </w:rPr>
        <w:t xml:space="preserve"> </w:t>
      </w:r>
      <w:r>
        <w:t>is</w:t>
      </w:r>
      <w:r w:rsidRPr="002F51F8">
        <w:rPr>
          <w:spacing w:val="-3"/>
        </w:rPr>
        <w:t xml:space="preserve"> </w:t>
      </w:r>
      <w:r>
        <w:t>assumed</w:t>
      </w:r>
      <w:r w:rsidRPr="002F51F8">
        <w:rPr>
          <w:spacing w:val="-4"/>
        </w:rPr>
        <w:t xml:space="preserve"> </w:t>
      </w:r>
      <w:r>
        <w:t>that</w:t>
      </w:r>
      <w:r w:rsidRPr="002F51F8">
        <w:rPr>
          <w:spacing w:val="-2"/>
        </w:rPr>
        <w:t xml:space="preserve"> </w:t>
      </w:r>
      <w:r>
        <w:t>the</w:t>
      </w:r>
      <w:r w:rsidRPr="002F51F8">
        <w:rPr>
          <w:spacing w:val="-4"/>
        </w:rPr>
        <w:t xml:space="preserve"> </w:t>
      </w:r>
      <w:r>
        <w:t>principles</w:t>
      </w:r>
      <w:r w:rsidRPr="002F51F8">
        <w:rPr>
          <w:spacing w:val="-3"/>
        </w:rPr>
        <w:t xml:space="preserve"> </w:t>
      </w:r>
      <w:r>
        <w:t>within</w:t>
      </w:r>
      <w:r w:rsidRPr="002F51F8">
        <w:rPr>
          <w:spacing w:val="-2"/>
        </w:rPr>
        <w:t xml:space="preserve"> </w:t>
      </w:r>
      <w:r>
        <w:t>the</w:t>
      </w:r>
      <w:r w:rsidRPr="002F51F8">
        <w:rPr>
          <w:spacing w:val="-2"/>
        </w:rPr>
        <w:t xml:space="preserve"> </w:t>
      </w:r>
      <w:r>
        <w:t>previous</w:t>
      </w:r>
      <w:r w:rsidRPr="002F51F8">
        <w:rPr>
          <w:spacing w:val="-5"/>
        </w:rPr>
        <w:t xml:space="preserve"> </w:t>
      </w:r>
      <w:r w:rsidR="00284FCF">
        <w:t>l</w:t>
      </w:r>
      <w:r>
        <w:t>etter</w:t>
      </w:r>
      <w:r w:rsidRPr="002F51F8">
        <w:rPr>
          <w:spacing w:val="-4"/>
        </w:rPr>
        <w:t xml:space="preserve"> </w:t>
      </w:r>
      <w:r>
        <w:t>of</w:t>
      </w:r>
      <w:r w:rsidRPr="002F51F8">
        <w:rPr>
          <w:spacing w:val="-3"/>
        </w:rPr>
        <w:t xml:space="preserve"> </w:t>
      </w:r>
      <w:r w:rsidR="00284FCF">
        <w:t>d</w:t>
      </w:r>
      <w:r>
        <w:t>elegation</w:t>
      </w:r>
      <w:r w:rsidRPr="002F51F8">
        <w:rPr>
          <w:spacing w:val="-2"/>
        </w:rPr>
        <w:t xml:space="preserve"> </w:t>
      </w:r>
      <w:r>
        <w:t>will</w:t>
      </w:r>
      <w:r w:rsidRPr="002F51F8">
        <w:rPr>
          <w:spacing w:val="-3"/>
        </w:rPr>
        <w:t xml:space="preserve"> </w:t>
      </w:r>
      <w:r>
        <w:t>uphold until the current letter is issued.</w:t>
      </w:r>
    </w:p>
    <w:p w14:paraId="4EE418B9" w14:textId="77777777" w:rsidR="00B40DF1" w:rsidRDefault="00B40DF1" w:rsidP="00005294">
      <w:pPr>
        <w:pStyle w:val="Heading2"/>
        <w:sectPr w:rsidR="00B40DF1" w:rsidSect="001335A1">
          <w:pgSz w:w="11906" w:h="16838" w:code="9"/>
          <w:pgMar w:top="1440" w:right="1440" w:bottom="1440" w:left="1440" w:header="397" w:footer="397" w:gutter="0"/>
          <w:cols w:space="312"/>
          <w:docGrid w:linePitch="360"/>
        </w:sectPr>
      </w:pPr>
    </w:p>
    <w:p w14:paraId="5C0452AD" w14:textId="77777777" w:rsidR="002F51F8" w:rsidRDefault="002F51F8" w:rsidP="00005294">
      <w:pPr>
        <w:pStyle w:val="Heading2"/>
      </w:pPr>
      <w:bookmarkStart w:id="6" w:name="_Toc198804118"/>
      <w:r>
        <w:lastRenderedPageBreak/>
        <w:t>The</w:t>
      </w:r>
      <w:r>
        <w:rPr>
          <w:spacing w:val="-3"/>
        </w:rPr>
        <w:t xml:space="preserve"> </w:t>
      </w:r>
      <w:r>
        <w:t>ONR</w:t>
      </w:r>
      <w:r>
        <w:rPr>
          <w:spacing w:val="-1"/>
        </w:rPr>
        <w:t xml:space="preserve"> </w:t>
      </w:r>
      <w:r>
        <w:rPr>
          <w:spacing w:val="-2"/>
        </w:rPr>
        <w:t>Board</w:t>
      </w:r>
      <w:bookmarkEnd w:id="6"/>
    </w:p>
    <w:p w14:paraId="01EC63CD" w14:textId="71F8472F" w:rsidR="002F51F8" w:rsidRPr="00FB5559" w:rsidRDefault="002F51F8" w:rsidP="00B40DF1">
      <w:pPr>
        <w:pStyle w:val="ListParagraph"/>
        <w:rPr>
          <w:iCs/>
          <w:sz w:val="16"/>
        </w:rPr>
      </w:pPr>
      <w:r>
        <w:t>The Energy Act 2013 prescribes the composition of the ONR Board, allowing for a maximum</w:t>
      </w:r>
      <w:r w:rsidRPr="002F51F8">
        <w:rPr>
          <w:spacing w:val="-1"/>
        </w:rPr>
        <w:t xml:space="preserve"> </w:t>
      </w:r>
      <w:r>
        <w:t>of</w:t>
      </w:r>
      <w:r w:rsidRPr="002F51F8">
        <w:rPr>
          <w:spacing w:val="-5"/>
        </w:rPr>
        <w:t xml:space="preserve"> </w:t>
      </w:r>
      <w:r>
        <w:t>seven</w:t>
      </w:r>
      <w:r w:rsidRPr="002F51F8">
        <w:rPr>
          <w:spacing w:val="-2"/>
        </w:rPr>
        <w:t xml:space="preserve"> </w:t>
      </w:r>
      <w:r w:rsidR="009C75D9">
        <w:t>n</w:t>
      </w:r>
      <w:r>
        <w:t>on-</w:t>
      </w:r>
      <w:r w:rsidR="009C75D9">
        <w:t>e</w:t>
      </w:r>
      <w:r>
        <w:t>xecutive</w:t>
      </w:r>
      <w:r w:rsidRPr="002F51F8">
        <w:rPr>
          <w:spacing w:val="-4"/>
        </w:rPr>
        <w:t xml:space="preserve"> </w:t>
      </w:r>
      <w:r>
        <w:t>members,</w:t>
      </w:r>
      <w:r w:rsidRPr="002F51F8">
        <w:rPr>
          <w:spacing w:val="-5"/>
        </w:rPr>
        <w:t xml:space="preserve"> </w:t>
      </w:r>
      <w:r>
        <w:t>and</w:t>
      </w:r>
      <w:r w:rsidRPr="002F51F8">
        <w:rPr>
          <w:spacing w:val="-4"/>
        </w:rPr>
        <w:t xml:space="preserve"> </w:t>
      </w:r>
      <w:r>
        <w:t>four</w:t>
      </w:r>
      <w:r w:rsidRPr="002F51F8">
        <w:rPr>
          <w:spacing w:val="-6"/>
        </w:rPr>
        <w:t xml:space="preserve"> </w:t>
      </w:r>
      <w:r w:rsidR="009C75D9">
        <w:t>e</w:t>
      </w:r>
      <w:r>
        <w:t>xecutive</w:t>
      </w:r>
      <w:r w:rsidRPr="002F51F8">
        <w:rPr>
          <w:spacing w:val="-4"/>
        </w:rPr>
        <w:t xml:space="preserve"> </w:t>
      </w:r>
      <w:r>
        <w:t>members.</w:t>
      </w:r>
      <w:r w:rsidRPr="002F51F8">
        <w:rPr>
          <w:spacing w:val="-5"/>
        </w:rPr>
        <w:t xml:space="preserve"> </w:t>
      </w:r>
      <w:r>
        <w:t>More</w:t>
      </w:r>
      <w:r w:rsidRPr="002F51F8">
        <w:rPr>
          <w:spacing w:val="-2"/>
        </w:rPr>
        <w:t xml:space="preserve"> </w:t>
      </w:r>
      <w:r>
        <w:t xml:space="preserve">details are recorded in </w:t>
      </w:r>
      <w:r w:rsidR="00C6316A">
        <w:t xml:space="preserve">our </w:t>
      </w:r>
      <w:hyperlink r:id="rId27" w:history="1">
        <w:r w:rsidRPr="007367FF">
          <w:rPr>
            <w:rStyle w:val="Hyperlink"/>
            <w:iCs/>
          </w:rPr>
          <w:t>Corporate Governance Framework</w:t>
        </w:r>
      </w:hyperlink>
      <w:r w:rsidR="00762BA2">
        <w:rPr>
          <w:iCs/>
        </w:rPr>
        <w:t xml:space="preserve"> </w:t>
      </w:r>
      <w:sdt>
        <w:sdtPr>
          <w:rPr>
            <w:iCs/>
          </w:rPr>
          <w:id w:val="12663502"/>
          <w:citation/>
        </w:sdtPr>
        <w:sdtEndPr/>
        <w:sdtContent>
          <w:r w:rsidR="007367FF">
            <w:rPr>
              <w:iCs/>
            </w:rPr>
            <w:fldChar w:fldCharType="begin"/>
          </w:r>
          <w:r w:rsidR="005252B2">
            <w:rPr>
              <w:iCs/>
            </w:rPr>
            <w:instrText xml:space="preserve">CITATION ONR216 \l 2057 </w:instrText>
          </w:r>
          <w:r w:rsidR="007367FF">
            <w:rPr>
              <w:iCs/>
            </w:rPr>
            <w:fldChar w:fldCharType="separate"/>
          </w:r>
          <w:r w:rsidR="005252B2" w:rsidRPr="005252B2">
            <w:rPr>
              <w:noProof/>
            </w:rPr>
            <w:t>[2]</w:t>
          </w:r>
          <w:r w:rsidR="007367FF">
            <w:rPr>
              <w:iCs/>
            </w:rPr>
            <w:fldChar w:fldCharType="end"/>
          </w:r>
        </w:sdtContent>
      </w:sdt>
      <w:r w:rsidR="007367FF">
        <w:rPr>
          <w:iCs/>
        </w:rPr>
        <w:t>.</w:t>
      </w:r>
    </w:p>
    <w:p w14:paraId="716A84C1" w14:textId="3BBC5D54" w:rsidR="002F51F8" w:rsidRDefault="002F51F8" w:rsidP="00B40DF1">
      <w:pPr>
        <w:pStyle w:val="ListParagraph"/>
      </w:pPr>
      <w:r>
        <w:t>The Energy</w:t>
      </w:r>
      <w:r w:rsidRPr="002F51F8">
        <w:rPr>
          <w:spacing w:val="-24"/>
        </w:rPr>
        <w:t xml:space="preserve"> </w:t>
      </w:r>
      <w:r>
        <w:t xml:space="preserve">Act 2013 permits the </w:t>
      </w:r>
      <w:r w:rsidR="0013296C">
        <w:t>B</w:t>
      </w:r>
      <w:r>
        <w:t xml:space="preserve">oard to delegate certain functions to ONR employees. The </w:t>
      </w:r>
      <w:r w:rsidR="0013296C">
        <w:t>B</w:t>
      </w:r>
      <w:r>
        <w:t>oard should ensure that effective arrangements are in place to provide</w:t>
      </w:r>
      <w:r w:rsidRPr="002F51F8">
        <w:rPr>
          <w:spacing w:val="-5"/>
        </w:rPr>
        <w:t xml:space="preserve"> </w:t>
      </w:r>
      <w:r>
        <w:t>assurance</w:t>
      </w:r>
      <w:r w:rsidRPr="002F51F8">
        <w:rPr>
          <w:spacing w:val="-3"/>
        </w:rPr>
        <w:t xml:space="preserve"> </w:t>
      </w:r>
      <w:r>
        <w:t>on</w:t>
      </w:r>
      <w:r w:rsidRPr="002F51F8">
        <w:rPr>
          <w:spacing w:val="-3"/>
        </w:rPr>
        <w:t xml:space="preserve"> </w:t>
      </w:r>
      <w:r>
        <w:t>risk</w:t>
      </w:r>
      <w:r w:rsidRPr="002F51F8">
        <w:rPr>
          <w:spacing w:val="-4"/>
        </w:rPr>
        <w:t xml:space="preserve"> </w:t>
      </w:r>
      <w:r>
        <w:t>management,</w:t>
      </w:r>
      <w:r w:rsidRPr="002F51F8">
        <w:rPr>
          <w:spacing w:val="-6"/>
        </w:rPr>
        <w:t xml:space="preserve"> </w:t>
      </w:r>
      <w:r>
        <w:t>governance,</w:t>
      </w:r>
      <w:r w:rsidRPr="002F51F8">
        <w:rPr>
          <w:spacing w:val="-5"/>
        </w:rPr>
        <w:t xml:space="preserve"> </w:t>
      </w:r>
      <w:r>
        <w:t>and</w:t>
      </w:r>
      <w:r w:rsidRPr="002F51F8">
        <w:rPr>
          <w:spacing w:val="-3"/>
        </w:rPr>
        <w:t xml:space="preserve"> </w:t>
      </w:r>
      <w:r>
        <w:t>internal</w:t>
      </w:r>
      <w:r w:rsidRPr="002F51F8">
        <w:rPr>
          <w:spacing w:val="-4"/>
        </w:rPr>
        <w:t xml:space="preserve"> </w:t>
      </w:r>
      <w:r>
        <w:t>control.</w:t>
      </w:r>
      <w:r w:rsidRPr="002F51F8">
        <w:rPr>
          <w:spacing w:val="-3"/>
        </w:rPr>
        <w:t xml:space="preserve"> </w:t>
      </w:r>
      <w:r>
        <w:t>The</w:t>
      </w:r>
      <w:r w:rsidRPr="002F51F8">
        <w:rPr>
          <w:spacing w:val="-3"/>
        </w:rPr>
        <w:t xml:space="preserve"> </w:t>
      </w:r>
      <w:r w:rsidR="0013296C">
        <w:t>B</w:t>
      </w:r>
      <w:r>
        <w:t xml:space="preserve">oard must set up an Audit and Risk Assurance Committee (ARAC) chaired by a </w:t>
      </w:r>
      <w:r w:rsidR="00FB5559">
        <w:t>non-</w:t>
      </w:r>
      <w:r w:rsidR="0013296C">
        <w:t>e</w:t>
      </w:r>
      <w:r w:rsidR="00FB5559">
        <w:t>xecutive</w:t>
      </w:r>
      <w:r>
        <w:t xml:space="preserve"> member to provide independent advice.</w:t>
      </w:r>
      <w:r w:rsidRPr="002F51F8">
        <w:rPr>
          <w:spacing w:val="40"/>
        </w:rPr>
        <w:t xml:space="preserve"> </w:t>
      </w:r>
      <w:r>
        <w:t xml:space="preserve">The </w:t>
      </w:r>
      <w:r w:rsidR="0013296C">
        <w:t>B</w:t>
      </w:r>
      <w:r>
        <w:t xml:space="preserve">oard is expected to assure itself of the effectiveness of the internal control and risk management systems. </w:t>
      </w:r>
      <w:r w:rsidR="00B40DF1">
        <w:br/>
      </w:r>
      <w:r>
        <w:t xml:space="preserve">The </w:t>
      </w:r>
      <w:r w:rsidR="0013296C">
        <w:t>B</w:t>
      </w:r>
      <w:r>
        <w:t>oard</w:t>
      </w:r>
      <w:r w:rsidRPr="002F51F8">
        <w:rPr>
          <w:spacing w:val="40"/>
        </w:rPr>
        <w:t xml:space="preserve"> </w:t>
      </w:r>
      <w:r>
        <w:t>may</w:t>
      </w:r>
      <w:r w:rsidRPr="002F51F8">
        <w:rPr>
          <w:spacing w:val="40"/>
        </w:rPr>
        <w:t xml:space="preserve"> </w:t>
      </w:r>
      <w:r>
        <w:t>also</w:t>
      </w:r>
      <w:r w:rsidRPr="002F51F8">
        <w:rPr>
          <w:spacing w:val="40"/>
        </w:rPr>
        <w:t xml:space="preserve"> </w:t>
      </w:r>
      <w:r>
        <w:t>appoint</w:t>
      </w:r>
      <w:r w:rsidRPr="002F51F8">
        <w:rPr>
          <w:spacing w:val="40"/>
        </w:rPr>
        <w:t xml:space="preserve"> </w:t>
      </w:r>
      <w:r>
        <w:t>other</w:t>
      </w:r>
      <w:r w:rsidRPr="002F51F8">
        <w:rPr>
          <w:spacing w:val="40"/>
        </w:rPr>
        <w:t xml:space="preserve"> </w:t>
      </w:r>
      <w:r>
        <w:t>standing</w:t>
      </w:r>
      <w:r w:rsidRPr="002F51F8">
        <w:rPr>
          <w:spacing w:val="40"/>
        </w:rPr>
        <w:t xml:space="preserve"> </w:t>
      </w:r>
      <w:r>
        <w:t>committees</w:t>
      </w:r>
      <w:r w:rsidRPr="002F51F8">
        <w:rPr>
          <w:spacing w:val="40"/>
        </w:rPr>
        <w:t xml:space="preserve"> </w:t>
      </w:r>
      <w:r>
        <w:t>to support its work and may delegate matters to those standing</w:t>
      </w:r>
      <w:r w:rsidRPr="002F51F8">
        <w:rPr>
          <w:spacing w:val="40"/>
        </w:rPr>
        <w:t xml:space="preserve"> </w:t>
      </w:r>
      <w:r>
        <w:t>committees.</w:t>
      </w:r>
    </w:p>
    <w:p w14:paraId="66AABF7B" w14:textId="3AB2397D" w:rsidR="008B0070" w:rsidRDefault="008B0070" w:rsidP="00B40DF1">
      <w:pPr>
        <w:pStyle w:val="ListParagraph"/>
      </w:pPr>
      <w:r>
        <w:t>The Board is specifically responsible for:</w:t>
      </w:r>
    </w:p>
    <w:p w14:paraId="7708D984" w14:textId="2BF37E1F" w:rsidR="00051BC8" w:rsidRPr="00B40DF1" w:rsidRDefault="00C651E3" w:rsidP="00BD7069">
      <w:pPr>
        <w:pStyle w:val="abclist"/>
        <w:numPr>
          <w:ilvl w:val="0"/>
          <w:numId w:val="28"/>
        </w:numPr>
        <w:ind w:left="1276"/>
      </w:pPr>
      <w:r w:rsidRPr="00B40DF1">
        <w:t>E</w:t>
      </w:r>
      <w:r w:rsidR="00051BC8" w:rsidRPr="00B40DF1">
        <w:t xml:space="preserve">stablishing and delivering ONR’s strategic aims and objectives consistent with its overall strategic direction and within the agreed </w:t>
      </w:r>
      <w:r w:rsidR="00C6316A" w:rsidRPr="00B40DF1">
        <w:t>g</w:t>
      </w:r>
      <w:r w:rsidR="00051BC8" w:rsidRPr="00B40DF1">
        <w:t>overnment policy and resources framework approved by the Secretary of State</w:t>
      </w:r>
      <w:r w:rsidR="009C75D9" w:rsidRPr="00B40DF1">
        <w:t>;</w:t>
      </w:r>
    </w:p>
    <w:p w14:paraId="298D84BB" w14:textId="4F9F7D75" w:rsidR="00051BC8" w:rsidRPr="00B40DF1" w:rsidRDefault="00C651E3" w:rsidP="00BD7069">
      <w:pPr>
        <w:pStyle w:val="abclist"/>
        <w:numPr>
          <w:ilvl w:val="0"/>
          <w:numId w:val="28"/>
        </w:numPr>
        <w:ind w:left="1276"/>
      </w:pPr>
      <w:r w:rsidRPr="00B40DF1">
        <w:t>E</w:t>
      </w:r>
      <w:r w:rsidR="00051BC8" w:rsidRPr="00B40DF1">
        <w:t>nsuring that the responsible minister is kept informed of any changes which are likely to impact on ONR’s strategic direction or on the attainability of its targets, and determining the steps needed to deal with such changes</w:t>
      </w:r>
      <w:r w:rsidRPr="00B40DF1">
        <w:t>;</w:t>
      </w:r>
    </w:p>
    <w:p w14:paraId="3529C370" w14:textId="7C8B33A6" w:rsidR="00051BC8" w:rsidRPr="00B40DF1" w:rsidRDefault="00C651E3" w:rsidP="00BD7069">
      <w:pPr>
        <w:pStyle w:val="abclist"/>
        <w:numPr>
          <w:ilvl w:val="0"/>
          <w:numId w:val="28"/>
        </w:numPr>
        <w:ind w:left="1276"/>
      </w:pPr>
      <w:r w:rsidRPr="00B40DF1">
        <w:t>E</w:t>
      </w:r>
      <w:r w:rsidR="00051BC8" w:rsidRPr="00B40DF1">
        <w:t>nsuring that ONR complies with any statutory or administrative requirements for the use of public funds, ensuring that it operates within the limits of its statutory authority and any delegated authority agreed with DWP, in accordance with any other conditions relating to the use of public funds; and that, in reaching decisions, the ONR Board takes into account guidance issued by DWP</w:t>
      </w:r>
      <w:r w:rsidRPr="00B40DF1">
        <w:t>;</w:t>
      </w:r>
    </w:p>
    <w:p w14:paraId="1E3B80CC" w14:textId="4136C18B" w:rsidR="00051BC8" w:rsidRPr="00B40DF1" w:rsidRDefault="00C651E3" w:rsidP="00BD7069">
      <w:pPr>
        <w:pStyle w:val="abclist"/>
        <w:numPr>
          <w:ilvl w:val="0"/>
          <w:numId w:val="28"/>
        </w:numPr>
        <w:ind w:left="1276"/>
      </w:pPr>
      <w:r w:rsidRPr="00B40DF1">
        <w:t>E</w:t>
      </w:r>
      <w:r w:rsidR="00051BC8" w:rsidRPr="00B40DF1">
        <w:t xml:space="preserve">nsuring </w:t>
      </w:r>
      <w:r w:rsidR="0072664D" w:rsidRPr="00B40DF1">
        <w:t>e</w:t>
      </w:r>
      <w:r w:rsidR="00051BC8" w:rsidRPr="00B40DF1">
        <w:t xml:space="preserve">xecutive </w:t>
      </w:r>
      <w:r w:rsidR="005368BB" w:rsidRPr="00B40DF1">
        <w:t>B</w:t>
      </w:r>
      <w:r w:rsidR="00051BC8" w:rsidRPr="00B40DF1">
        <w:t xml:space="preserve">oard members provide regular financial information concerning the management of ONR so the </w:t>
      </w:r>
      <w:r w:rsidR="0013296C" w:rsidRPr="00B40DF1">
        <w:t>B</w:t>
      </w:r>
      <w:r w:rsidR="00051BC8" w:rsidRPr="00B40DF1">
        <w:t xml:space="preserve">oard can be assured that its decisions take into account all relevant financial considerations. </w:t>
      </w:r>
      <w:r w:rsidR="008B0070" w:rsidRPr="00B40DF1">
        <w:br/>
      </w:r>
      <w:r w:rsidR="00051BC8" w:rsidRPr="00B40DF1">
        <w:t xml:space="preserve">It should also ensure that the </w:t>
      </w:r>
      <w:r w:rsidR="0072664D" w:rsidRPr="00B40DF1">
        <w:t>e</w:t>
      </w:r>
      <w:r w:rsidR="00051BC8" w:rsidRPr="00B40DF1">
        <w:t xml:space="preserve">xecutive informs the </w:t>
      </w:r>
      <w:r w:rsidR="0013296C" w:rsidRPr="00B40DF1">
        <w:t>B</w:t>
      </w:r>
      <w:r w:rsidR="00051BC8" w:rsidRPr="00B40DF1">
        <w:t>oard in a timely manner of any concerns about the activities of ONR; so that it can provide positive assurance to DWP that appropriate action has been taken on such concerns</w:t>
      </w:r>
      <w:r w:rsidR="0072664D" w:rsidRPr="00B40DF1">
        <w:t>;</w:t>
      </w:r>
    </w:p>
    <w:p w14:paraId="4AEE0F5E" w14:textId="77777777" w:rsidR="00B40DF1" w:rsidRDefault="00B40DF1" w:rsidP="00BD7069">
      <w:pPr>
        <w:pStyle w:val="abclist"/>
        <w:numPr>
          <w:ilvl w:val="0"/>
          <w:numId w:val="28"/>
        </w:numPr>
        <w:ind w:left="1276"/>
        <w:sectPr w:rsidR="00B40DF1" w:rsidSect="001335A1">
          <w:pgSz w:w="11906" w:h="16838" w:code="9"/>
          <w:pgMar w:top="1440" w:right="1440" w:bottom="1440" w:left="1440" w:header="397" w:footer="397" w:gutter="0"/>
          <w:cols w:space="312"/>
          <w:docGrid w:linePitch="360"/>
        </w:sectPr>
      </w:pPr>
    </w:p>
    <w:p w14:paraId="20ABF5B8" w14:textId="68A18CF1" w:rsidR="0074652B" w:rsidRPr="00B40DF1" w:rsidRDefault="0072664D" w:rsidP="00BD7069">
      <w:pPr>
        <w:pStyle w:val="abclist"/>
        <w:numPr>
          <w:ilvl w:val="0"/>
          <w:numId w:val="28"/>
        </w:numPr>
        <w:ind w:left="1276"/>
      </w:pPr>
      <w:r w:rsidRPr="00B40DF1">
        <w:lastRenderedPageBreak/>
        <w:t>E</w:t>
      </w:r>
      <w:r w:rsidR="00051BC8" w:rsidRPr="00B40DF1">
        <w:t xml:space="preserve">nsuring that it formally seeks DWP approval for any expenditure over £500 which it considers to be novel, contentious or repercussive; demonstrating and ensuring high standards of corporate governance and probity at all times, including by using the ARAC to help the </w:t>
      </w:r>
      <w:r w:rsidR="00977D06" w:rsidRPr="00B40DF1">
        <w:t>B</w:t>
      </w:r>
      <w:r w:rsidR="00051BC8" w:rsidRPr="00B40DF1">
        <w:t>oard address key financial and other risks</w:t>
      </w:r>
      <w:r w:rsidRPr="00B40DF1">
        <w:t>;</w:t>
      </w:r>
    </w:p>
    <w:p w14:paraId="6BC8D52B" w14:textId="16369E7C" w:rsidR="00051BC8" w:rsidRPr="00B40DF1" w:rsidRDefault="0072664D" w:rsidP="00BD7069">
      <w:pPr>
        <w:pStyle w:val="abclist"/>
        <w:numPr>
          <w:ilvl w:val="0"/>
          <w:numId w:val="28"/>
        </w:numPr>
        <w:ind w:left="1276"/>
      </w:pPr>
      <w:r w:rsidRPr="00B40DF1">
        <w:t>E</w:t>
      </w:r>
      <w:r w:rsidR="00051BC8" w:rsidRPr="00B40DF1">
        <w:t>nsuring that effective arrangements are in place to provide assurance that ONR is providing efficient and effective regulation of the nuclear industry, holding it to account of behalf of the public</w:t>
      </w:r>
      <w:r w:rsidRPr="00B40DF1">
        <w:t>:</w:t>
      </w:r>
    </w:p>
    <w:p w14:paraId="7AF92A4D" w14:textId="24B2A16F" w:rsidR="00051BC8" w:rsidRPr="00B40DF1" w:rsidRDefault="005D6131" w:rsidP="00BD7069">
      <w:pPr>
        <w:pStyle w:val="abclist"/>
        <w:numPr>
          <w:ilvl w:val="0"/>
          <w:numId w:val="28"/>
        </w:numPr>
        <w:ind w:left="1276"/>
      </w:pPr>
      <w:r w:rsidRPr="00B40DF1">
        <w:t>A</w:t>
      </w:r>
      <w:r w:rsidR="00051BC8" w:rsidRPr="00B40DF1">
        <w:t xml:space="preserve">ppointing the </w:t>
      </w:r>
      <w:r w:rsidR="00C93ED4" w:rsidRPr="00B40DF1">
        <w:t>C</w:t>
      </w:r>
      <w:r w:rsidR="00051BC8" w:rsidRPr="00B40DF1">
        <w:t xml:space="preserve">hief </w:t>
      </w:r>
      <w:r w:rsidR="00C93ED4" w:rsidRPr="00B40DF1">
        <w:t>E</w:t>
      </w:r>
      <w:r w:rsidR="00051BC8" w:rsidRPr="00B40DF1">
        <w:t xml:space="preserve">xecutive and the </w:t>
      </w:r>
      <w:r w:rsidR="00C93ED4" w:rsidRPr="00B40DF1">
        <w:t>C</w:t>
      </w:r>
      <w:r w:rsidR="00051BC8" w:rsidRPr="00B40DF1">
        <w:t xml:space="preserve">hief </w:t>
      </w:r>
      <w:r w:rsidR="00C93ED4" w:rsidRPr="00B40DF1">
        <w:t>N</w:t>
      </w:r>
      <w:r w:rsidR="00051BC8" w:rsidRPr="00B40DF1">
        <w:t xml:space="preserve">uclear </w:t>
      </w:r>
      <w:r w:rsidR="00C93ED4" w:rsidRPr="00B40DF1">
        <w:t>I</w:t>
      </w:r>
      <w:r w:rsidR="00051BC8" w:rsidRPr="00B40DF1">
        <w:t xml:space="preserve">nspector, or a joint CE/CNI, subject to </w:t>
      </w:r>
      <w:r w:rsidR="00BC6679" w:rsidRPr="00B40DF1">
        <w:t>m</w:t>
      </w:r>
      <w:r w:rsidR="00051BC8" w:rsidRPr="00B40DF1">
        <w:t>inisterial approval and setting performance objectives for the CE/CNI</w:t>
      </w:r>
      <w:r w:rsidR="008B0070" w:rsidRPr="00B40DF1">
        <w:t>;</w:t>
      </w:r>
      <w:r w:rsidR="00BC6679" w:rsidRPr="00B40DF1">
        <w:t xml:space="preserve"> and</w:t>
      </w:r>
    </w:p>
    <w:p w14:paraId="43D8C8A7" w14:textId="79559A1E" w:rsidR="00051BC8" w:rsidRPr="00B40DF1" w:rsidRDefault="00BC6679" w:rsidP="00BD7069">
      <w:pPr>
        <w:pStyle w:val="abclist"/>
        <w:numPr>
          <w:ilvl w:val="0"/>
          <w:numId w:val="28"/>
        </w:numPr>
        <w:ind w:left="1276"/>
      </w:pPr>
      <w:r w:rsidRPr="00B40DF1">
        <w:t>P</w:t>
      </w:r>
      <w:r w:rsidR="00051BC8" w:rsidRPr="00B40DF1">
        <w:t xml:space="preserve">roposing the CE/CNI’s remuneration, which must be agreed by the responsible </w:t>
      </w:r>
      <w:r w:rsidRPr="00B40DF1">
        <w:t>m</w:t>
      </w:r>
      <w:r w:rsidR="00051BC8" w:rsidRPr="00B40DF1">
        <w:t>inister, after consulting the Chief Secretary to the Treasury where required.</w:t>
      </w:r>
    </w:p>
    <w:p w14:paraId="39A64A4A" w14:textId="428E5ED6" w:rsidR="00457BE1" w:rsidRPr="00457BE1" w:rsidRDefault="00457BE1" w:rsidP="00B40DF1">
      <w:pPr>
        <w:pStyle w:val="ListParagraph"/>
      </w:pPr>
      <w:r w:rsidRPr="00457BE1">
        <w:t xml:space="preserve">The </w:t>
      </w:r>
      <w:r w:rsidR="00C93ED4">
        <w:t>C</w:t>
      </w:r>
      <w:r w:rsidRPr="00457BE1">
        <w:t xml:space="preserve">hair and </w:t>
      </w:r>
      <w:r w:rsidR="00BC6679">
        <w:t>n</w:t>
      </w:r>
      <w:r w:rsidRPr="00457BE1">
        <w:t>on-</w:t>
      </w:r>
      <w:r w:rsidR="00BC6679">
        <w:t>e</w:t>
      </w:r>
      <w:r w:rsidRPr="00457BE1">
        <w:t>xecutive members of the ONR Board are not responsible for regulatory decisions such as issuing, revoking, or amending nuclear licenses. Responsibility for these decisions has been delegated by the Energy Act 2013 to the CE/CNI who, in turn, may sub-delegate such decisions to suitably skilled, qualified and experienced staff.</w:t>
      </w:r>
    </w:p>
    <w:p w14:paraId="32082614" w14:textId="315E2B00" w:rsidR="00051BC8" w:rsidRDefault="00051BC8" w:rsidP="00005294">
      <w:pPr>
        <w:pStyle w:val="Heading3"/>
        <w:rPr>
          <w:spacing w:val="-2"/>
        </w:rPr>
      </w:pPr>
      <w:r>
        <w:t>Authority</w:t>
      </w:r>
      <w:r>
        <w:rPr>
          <w:spacing w:val="-4"/>
        </w:rPr>
        <w:t xml:space="preserve"> </w:t>
      </w:r>
      <w:r>
        <w:t>to</w:t>
      </w:r>
      <w:r>
        <w:rPr>
          <w:spacing w:val="-5"/>
        </w:rPr>
        <w:t xml:space="preserve"> </w:t>
      </w:r>
      <w:r w:rsidR="00807A4D">
        <w:rPr>
          <w:spacing w:val="-2"/>
        </w:rPr>
        <w:t>a</w:t>
      </w:r>
      <w:r>
        <w:rPr>
          <w:spacing w:val="-2"/>
        </w:rPr>
        <w:t>ppoint</w:t>
      </w:r>
    </w:p>
    <w:p w14:paraId="5561C4C3" w14:textId="71C2FA73" w:rsidR="00076A96" w:rsidRPr="00076A96" w:rsidRDefault="00051BC8" w:rsidP="00B40DF1">
      <w:pPr>
        <w:pStyle w:val="ListParagraph"/>
        <w:rPr>
          <w:sz w:val="16"/>
        </w:rPr>
      </w:pPr>
      <w:r>
        <w:t xml:space="preserve">The </w:t>
      </w:r>
      <w:r w:rsidR="00617717">
        <w:t>n</w:t>
      </w:r>
      <w:r>
        <w:t>on-</w:t>
      </w:r>
      <w:r w:rsidR="00617717">
        <w:t>e</w:t>
      </w:r>
      <w:r>
        <w:t xml:space="preserve">xecutive </w:t>
      </w:r>
      <w:r w:rsidR="00C93ED4">
        <w:t>B</w:t>
      </w:r>
      <w:r>
        <w:t xml:space="preserve">oard members, including the </w:t>
      </w:r>
      <w:r w:rsidR="00C6316A">
        <w:t>c</w:t>
      </w:r>
      <w:r>
        <w:t>hair</w:t>
      </w:r>
      <w:r w:rsidRPr="00051BC8">
        <w:rPr>
          <w:spacing w:val="-2"/>
        </w:rPr>
        <w:t xml:space="preserve"> </w:t>
      </w:r>
      <w:r>
        <w:t>are</w:t>
      </w:r>
      <w:r w:rsidRPr="00051BC8">
        <w:rPr>
          <w:spacing w:val="-2"/>
        </w:rPr>
        <w:t xml:space="preserve"> </w:t>
      </w:r>
      <w:r>
        <w:t>appointed by</w:t>
      </w:r>
      <w:r w:rsidRPr="00051BC8">
        <w:rPr>
          <w:spacing w:val="-3"/>
        </w:rPr>
        <w:t xml:space="preserve"> </w:t>
      </w:r>
      <w:r>
        <w:t>the Secretary of State for Work and Pensions. The Secretary</w:t>
      </w:r>
      <w:r w:rsidRPr="00051BC8">
        <w:rPr>
          <w:spacing w:val="-5"/>
        </w:rPr>
        <w:t xml:space="preserve"> </w:t>
      </w:r>
      <w:r>
        <w:t>of</w:t>
      </w:r>
      <w:r w:rsidRPr="00051BC8">
        <w:rPr>
          <w:spacing w:val="-2"/>
        </w:rPr>
        <w:t xml:space="preserve"> </w:t>
      </w:r>
      <w:r>
        <w:t>State</w:t>
      </w:r>
      <w:r w:rsidRPr="00051BC8">
        <w:rPr>
          <w:spacing w:val="-1"/>
        </w:rPr>
        <w:t xml:space="preserve"> </w:t>
      </w:r>
      <w:r>
        <w:t>for</w:t>
      </w:r>
      <w:r w:rsidRPr="00051BC8">
        <w:rPr>
          <w:spacing w:val="-5"/>
        </w:rPr>
        <w:t xml:space="preserve"> the Department for Energy Security and Net Zero (DESNZ)</w:t>
      </w:r>
      <w:r w:rsidR="0074652B">
        <w:rPr>
          <w:spacing w:val="-5"/>
        </w:rPr>
        <w:t xml:space="preserve"> </w:t>
      </w:r>
      <w:r>
        <w:t>appoints</w:t>
      </w:r>
      <w:r w:rsidRPr="00051BC8">
        <w:rPr>
          <w:spacing w:val="-26"/>
        </w:rPr>
        <w:t xml:space="preserve"> </w:t>
      </w:r>
      <w:r>
        <w:t>the</w:t>
      </w:r>
      <w:r w:rsidRPr="00051BC8">
        <w:rPr>
          <w:spacing w:val="-3"/>
        </w:rPr>
        <w:t xml:space="preserve"> </w:t>
      </w:r>
      <w:r w:rsidR="00617717">
        <w:t>n</w:t>
      </w:r>
      <w:r>
        <w:t>on-</w:t>
      </w:r>
      <w:r w:rsidR="00617717">
        <w:t>e</w:t>
      </w:r>
      <w:r>
        <w:t xml:space="preserve">xecutive </w:t>
      </w:r>
      <w:r w:rsidR="00977D06">
        <w:t>B</w:t>
      </w:r>
      <w:r>
        <w:t>oard member with the responsibility for Security</w:t>
      </w:r>
      <w:r w:rsidR="008B0070">
        <w:rPr>
          <w:rStyle w:val="FootnoteReference"/>
        </w:rPr>
        <w:footnoteReference w:id="2"/>
      </w:r>
      <w:r>
        <w:t>.</w:t>
      </w:r>
    </w:p>
    <w:p w14:paraId="14977FD6" w14:textId="27C4639D" w:rsidR="00051BC8" w:rsidRPr="00051BC8" w:rsidRDefault="00051BC8" w:rsidP="00B40DF1">
      <w:pPr>
        <w:pStyle w:val="ListParagraph"/>
        <w:rPr>
          <w:sz w:val="16"/>
        </w:rPr>
      </w:pPr>
      <w:r w:rsidRPr="00051BC8">
        <w:rPr>
          <w:w w:val="105"/>
        </w:rPr>
        <w:t>The</w:t>
      </w:r>
      <w:r w:rsidRPr="00051BC8">
        <w:rPr>
          <w:spacing w:val="-1"/>
          <w:w w:val="105"/>
        </w:rPr>
        <w:t xml:space="preserve"> </w:t>
      </w:r>
      <w:r w:rsidR="00C93ED4">
        <w:rPr>
          <w:w w:val="105"/>
        </w:rPr>
        <w:t>B</w:t>
      </w:r>
      <w:r w:rsidRPr="00051BC8">
        <w:rPr>
          <w:w w:val="105"/>
        </w:rPr>
        <w:t>oard</w:t>
      </w:r>
      <w:r w:rsidRPr="00051BC8">
        <w:rPr>
          <w:spacing w:val="-1"/>
          <w:w w:val="105"/>
        </w:rPr>
        <w:t xml:space="preserve"> </w:t>
      </w:r>
      <w:r w:rsidRPr="00051BC8">
        <w:rPr>
          <w:w w:val="105"/>
        </w:rPr>
        <w:t>has</w:t>
      </w:r>
      <w:r w:rsidRPr="00051BC8">
        <w:rPr>
          <w:spacing w:val="-3"/>
          <w:w w:val="105"/>
        </w:rPr>
        <w:t xml:space="preserve"> </w:t>
      </w:r>
      <w:r w:rsidRPr="00051BC8">
        <w:rPr>
          <w:w w:val="105"/>
        </w:rPr>
        <w:t>the</w:t>
      </w:r>
      <w:r w:rsidRPr="00051BC8">
        <w:rPr>
          <w:spacing w:val="-3"/>
          <w:w w:val="105"/>
        </w:rPr>
        <w:t xml:space="preserve"> </w:t>
      </w:r>
      <w:r w:rsidRPr="00051BC8">
        <w:rPr>
          <w:w w:val="105"/>
        </w:rPr>
        <w:t>authority</w:t>
      </w:r>
      <w:r w:rsidRPr="00051BC8">
        <w:rPr>
          <w:spacing w:val="-3"/>
          <w:w w:val="105"/>
        </w:rPr>
        <w:t xml:space="preserve"> </w:t>
      </w:r>
      <w:r w:rsidRPr="00051BC8">
        <w:rPr>
          <w:w w:val="105"/>
        </w:rPr>
        <w:t>to</w:t>
      </w:r>
      <w:r w:rsidRPr="00051BC8">
        <w:rPr>
          <w:spacing w:val="-1"/>
          <w:w w:val="105"/>
        </w:rPr>
        <w:t xml:space="preserve"> </w:t>
      </w:r>
      <w:r w:rsidRPr="00051BC8">
        <w:rPr>
          <w:w w:val="105"/>
        </w:rPr>
        <w:t>appoint</w:t>
      </w:r>
      <w:r w:rsidRPr="00051BC8">
        <w:rPr>
          <w:spacing w:val="-3"/>
          <w:w w:val="105"/>
        </w:rPr>
        <w:t xml:space="preserve"> </w:t>
      </w:r>
      <w:r w:rsidRPr="00051BC8">
        <w:rPr>
          <w:w w:val="105"/>
        </w:rPr>
        <w:t>the</w:t>
      </w:r>
      <w:r w:rsidRPr="00051BC8">
        <w:rPr>
          <w:spacing w:val="-1"/>
          <w:w w:val="105"/>
        </w:rPr>
        <w:t xml:space="preserve"> </w:t>
      </w:r>
      <w:r w:rsidRPr="00051BC8">
        <w:rPr>
          <w:w w:val="105"/>
        </w:rPr>
        <w:t>CE</w:t>
      </w:r>
      <w:r w:rsidRPr="00051BC8">
        <w:rPr>
          <w:spacing w:val="-2"/>
          <w:w w:val="105"/>
        </w:rPr>
        <w:t xml:space="preserve"> </w:t>
      </w:r>
      <w:r w:rsidRPr="00051BC8">
        <w:rPr>
          <w:w w:val="105"/>
        </w:rPr>
        <w:t>and</w:t>
      </w:r>
      <w:r w:rsidRPr="00051BC8">
        <w:rPr>
          <w:spacing w:val="-1"/>
          <w:w w:val="105"/>
        </w:rPr>
        <w:t xml:space="preserve"> </w:t>
      </w:r>
      <w:r w:rsidRPr="00051BC8">
        <w:rPr>
          <w:w w:val="105"/>
        </w:rPr>
        <w:t>the</w:t>
      </w:r>
      <w:r w:rsidRPr="00051BC8">
        <w:rPr>
          <w:spacing w:val="-1"/>
          <w:w w:val="105"/>
        </w:rPr>
        <w:t xml:space="preserve"> </w:t>
      </w:r>
      <w:r w:rsidRPr="00051BC8">
        <w:rPr>
          <w:w w:val="105"/>
        </w:rPr>
        <w:t>CNI, with the</w:t>
      </w:r>
      <w:r w:rsidRPr="00051BC8">
        <w:rPr>
          <w:spacing w:val="-1"/>
          <w:w w:val="105"/>
        </w:rPr>
        <w:t xml:space="preserve"> </w:t>
      </w:r>
      <w:r w:rsidRPr="00051BC8">
        <w:rPr>
          <w:w w:val="105"/>
        </w:rPr>
        <w:t>approval</w:t>
      </w:r>
      <w:r w:rsidRPr="00051BC8">
        <w:rPr>
          <w:spacing w:val="-5"/>
          <w:w w:val="105"/>
        </w:rPr>
        <w:t xml:space="preserve"> </w:t>
      </w:r>
      <w:r w:rsidRPr="00051BC8">
        <w:rPr>
          <w:w w:val="105"/>
        </w:rPr>
        <w:t>of</w:t>
      </w:r>
      <w:r w:rsidRPr="00051BC8">
        <w:rPr>
          <w:spacing w:val="-3"/>
          <w:w w:val="105"/>
        </w:rPr>
        <w:t xml:space="preserve"> </w:t>
      </w:r>
      <w:r w:rsidRPr="00051BC8">
        <w:rPr>
          <w:w w:val="105"/>
        </w:rPr>
        <w:t>the Secretary</w:t>
      </w:r>
      <w:r w:rsidRPr="00051BC8">
        <w:rPr>
          <w:spacing w:val="-18"/>
          <w:w w:val="105"/>
        </w:rPr>
        <w:t xml:space="preserve"> </w:t>
      </w:r>
      <w:r w:rsidRPr="00051BC8">
        <w:rPr>
          <w:w w:val="105"/>
        </w:rPr>
        <w:t>of</w:t>
      </w:r>
      <w:r w:rsidRPr="00051BC8">
        <w:rPr>
          <w:spacing w:val="-17"/>
          <w:w w:val="105"/>
        </w:rPr>
        <w:t xml:space="preserve"> </w:t>
      </w:r>
      <w:r w:rsidRPr="00051BC8">
        <w:rPr>
          <w:w w:val="105"/>
        </w:rPr>
        <w:t>State</w:t>
      </w:r>
      <w:r w:rsidRPr="00051BC8">
        <w:rPr>
          <w:spacing w:val="-18"/>
          <w:w w:val="105"/>
        </w:rPr>
        <w:t xml:space="preserve"> </w:t>
      </w:r>
      <w:r w:rsidRPr="00051BC8">
        <w:rPr>
          <w:w w:val="105"/>
        </w:rPr>
        <w:t>for</w:t>
      </w:r>
      <w:r w:rsidRPr="00051BC8">
        <w:rPr>
          <w:spacing w:val="-23"/>
          <w:w w:val="105"/>
        </w:rPr>
        <w:t xml:space="preserve"> </w:t>
      </w:r>
      <w:r w:rsidRPr="00051BC8">
        <w:rPr>
          <w:w w:val="105"/>
        </w:rPr>
        <w:t>Work</w:t>
      </w:r>
      <w:r w:rsidRPr="00051BC8">
        <w:rPr>
          <w:spacing w:val="-24"/>
          <w:w w:val="105"/>
        </w:rPr>
        <w:t xml:space="preserve"> </w:t>
      </w:r>
      <w:r w:rsidRPr="00051BC8">
        <w:rPr>
          <w:w w:val="105"/>
        </w:rPr>
        <w:t>and</w:t>
      </w:r>
      <w:r w:rsidRPr="00051BC8">
        <w:rPr>
          <w:spacing w:val="-20"/>
          <w:w w:val="105"/>
        </w:rPr>
        <w:t xml:space="preserve"> </w:t>
      </w:r>
      <w:r w:rsidRPr="00051BC8">
        <w:rPr>
          <w:w w:val="105"/>
        </w:rPr>
        <w:t>Pensions,</w:t>
      </w:r>
      <w:r w:rsidRPr="00051BC8">
        <w:rPr>
          <w:spacing w:val="-22"/>
          <w:w w:val="105"/>
        </w:rPr>
        <w:t xml:space="preserve"> </w:t>
      </w:r>
      <w:r w:rsidRPr="00051BC8">
        <w:rPr>
          <w:w w:val="105"/>
        </w:rPr>
        <w:t>in</w:t>
      </w:r>
      <w:r w:rsidRPr="00051BC8">
        <w:rPr>
          <w:spacing w:val="-24"/>
          <w:w w:val="105"/>
        </w:rPr>
        <w:t xml:space="preserve"> </w:t>
      </w:r>
      <w:r w:rsidRPr="00051BC8">
        <w:rPr>
          <w:w w:val="105"/>
        </w:rPr>
        <w:t>consultation</w:t>
      </w:r>
      <w:r w:rsidRPr="00051BC8">
        <w:rPr>
          <w:spacing w:val="-20"/>
          <w:w w:val="105"/>
        </w:rPr>
        <w:t xml:space="preserve"> </w:t>
      </w:r>
      <w:r w:rsidRPr="00051BC8">
        <w:rPr>
          <w:w w:val="105"/>
        </w:rPr>
        <w:t>with</w:t>
      </w:r>
      <w:r w:rsidRPr="00051BC8">
        <w:rPr>
          <w:spacing w:val="-20"/>
          <w:w w:val="105"/>
        </w:rPr>
        <w:t xml:space="preserve"> </w:t>
      </w:r>
      <w:r w:rsidRPr="00051BC8">
        <w:rPr>
          <w:w w:val="105"/>
        </w:rPr>
        <w:t>the</w:t>
      </w:r>
      <w:r w:rsidRPr="00051BC8">
        <w:rPr>
          <w:spacing w:val="-23"/>
          <w:w w:val="105"/>
        </w:rPr>
        <w:t xml:space="preserve"> DESNZ</w:t>
      </w:r>
      <w:r w:rsidRPr="00051BC8">
        <w:rPr>
          <w:spacing w:val="-22"/>
          <w:w w:val="105"/>
        </w:rPr>
        <w:t xml:space="preserve"> </w:t>
      </w:r>
      <w:r w:rsidRPr="00051BC8">
        <w:rPr>
          <w:w w:val="105"/>
        </w:rPr>
        <w:t>Minister.</w:t>
      </w:r>
      <w:r w:rsidRPr="00051BC8">
        <w:rPr>
          <w:spacing w:val="-18"/>
          <w:w w:val="105"/>
        </w:rPr>
        <w:t xml:space="preserve"> </w:t>
      </w:r>
      <w:r w:rsidRPr="00051BC8">
        <w:rPr>
          <w:w w:val="105"/>
        </w:rPr>
        <w:t>This includes</w:t>
      </w:r>
      <w:r w:rsidRPr="00051BC8">
        <w:rPr>
          <w:spacing w:val="-12"/>
          <w:w w:val="105"/>
        </w:rPr>
        <w:t xml:space="preserve"> </w:t>
      </w:r>
      <w:r w:rsidRPr="00051BC8">
        <w:rPr>
          <w:w w:val="105"/>
        </w:rPr>
        <w:t>the</w:t>
      </w:r>
      <w:r w:rsidRPr="00051BC8">
        <w:rPr>
          <w:spacing w:val="-12"/>
          <w:w w:val="105"/>
        </w:rPr>
        <w:t xml:space="preserve"> </w:t>
      </w:r>
      <w:r w:rsidRPr="00051BC8">
        <w:rPr>
          <w:w w:val="105"/>
        </w:rPr>
        <w:t>option</w:t>
      </w:r>
      <w:r w:rsidRPr="00051BC8">
        <w:rPr>
          <w:spacing w:val="-9"/>
          <w:w w:val="105"/>
        </w:rPr>
        <w:t xml:space="preserve"> </w:t>
      </w:r>
      <w:r w:rsidRPr="00051BC8">
        <w:rPr>
          <w:w w:val="105"/>
        </w:rPr>
        <w:t>to</w:t>
      </w:r>
      <w:r w:rsidRPr="00051BC8">
        <w:rPr>
          <w:spacing w:val="-12"/>
          <w:w w:val="105"/>
        </w:rPr>
        <w:t xml:space="preserve"> </w:t>
      </w:r>
      <w:r w:rsidRPr="00051BC8">
        <w:rPr>
          <w:w w:val="105"/>
        </w:rPr>
        <w:t>have</w:t>
      </w:r>
      <w:r w:rsidRPr="00051BC8">
        <w:rPr>
          <w:spacing w:val="-12"/>
          <w:w w:val="105"/>
        </w:rPr>
        <w:t xml:space="preserve"> </w:t>
      </w:r>
      <w:r w:rsidRPr="00051BC8">
        <w:rPr>
          <w:w w:val="105"/>
        </w:rPr>
        <w:t>one</w:t>
      </w:r>
      <w:r w:rsidRPr="00051BC8">
        <w:rPr>
          <w:spacing w:val="-9"/>
          <w:w w:val="105"/>
        </w:rPr>
        <w:t xml:space="preserve"> </w:t>
      </w:r>
      <w:r w:rsidRPr="00051BC8">
        <w:rPr>
          <w:w w:val="105"/>
        </w:rPr>
        <w:t>combined</w:t>
      </w:r>
      <w:r w:rsidRPr="00051BC8">
        <w:rPr>
          <w:spacing w:val="-9"/>
          <w:w w:val="105"/>
        </w:rPr>
        <w:t xml:space="preserve"> </w:t>
      </w:r>
      <w:r w:rsidRPr="00051BC8">
        <w:rPr>
          <w:w w:val="105"/>
        </w:rPr>
        <w:t>role</w:t>
      </w:r>
      <w:r w:rsidRPr="00051BC8">
        <w:rPr>
          <w:spacing w:val="-12"/>
          <w:w w:val="105"/>
        </w:rPr>
        <w:t xml:space="preserve"> </w:t>
      </w:r>
      <w:r w:rsidRPr="00051BC8">
        <w:rPr>
          <w:w w:val="105"/>
        </w:rPr>
        <w:t>as</w:t>
      </w:r>
      <w:r w:rsidRPr="00051BC8">
        <w:rPr>
          <w:spacing w:val="-12"/>
          <w:w w:val="105"/>
        </w:rPr>
        <w:t xml:space="preserve"> </w:t>
      </w:r>
      <w:r w:rsidRPr="00051BC8">
        <w:rPr>
          <w:w w:val="105"/>
        </w:rPr>
        <w:t>CE/CNI.</w:t>
      </w:r>
      <w:r w:rsidR="00F21468">
        <w:rPr>
          <w:spacing w:val="40"/>
          <w:w w:val="105"/>
        </w:rPr>
        <w:t xml:space="preserve"> </w:t>
      </w:r>
      <w:r w:rsidRPr="00051BC8">
        <w:rPr>
          <w:w w:val="105"/>
        </w:rPr>
        <w:t>The</w:t>
      </w:r>
      <w:r w:rsidRPr="00051BC8">
        <w:rPr>
          <w:spacing w:val="-12"/>
          <w:w w:val="105"/>
        </w:rPr>
        <w:t xml:space="preserve"> </w:t>
      </w:r>
      <w:r w:rsidRPr="00051BC8">
        <w:rPr>
          <w:w w:val="105"/>
        </w:rPr>
        <w:t>Principal</w:t>
      </w:r>
      <w:r w:rsidRPr="00051BC8">
        <w:rPr>
          <w:spacing w:val="-12"/>
          <w:w w:val="105"/>
        </w:rPr>
        <w:t xml:space="preserve"> </w:t>
      </w:r>
      <w:r w:rsidRPr="00051BC8">
        <w:rPr>
          <w:w w:val="105"/>
        </w:rPr>
        <w:t>Accounting Officer</w:t>
      </w:r>
      <w:r w:rsidRPr="00051BC8">
        <w:rPr>
          <w:spacing w:val="-7"/>
          <w:w w:val="105"/>
        </w:rPr>
        <w:t xml:space="preserve"> </w:t>
      </w:r>
      <w:r w:rsidRPr="00051BC8">
        <w:rPr>
          <w:w w:val="105"/>
        </w:rPr>
        <w:t>in</w:t>
      </w:r>
      <w:r w:rsidRPr="00051BC8">
        <w:rPr>
          <w:spacing w:val="-8"/>
          <w:w w:val="105"/>
        </w:rPr>
        <w:t xml:space="preserve"> </w:t>
      </w:r>
      <w:r w:rsidRPr="00051BC8">
        <w:rPr>
          <w:w w:val="105"/>
        </w:rPr>
        <w:t>the</w:t>
      </w:r>
      <w:r w:rsidRPr="00051BC8">
        <w:rPr>
          <w:spacing w:val="-5"/>
          <w:w w:val="105"/>
        </w:rPr>
        <w:t xml:space="preserve"> </w:t>
      </w:r>
      <w:r w:rsidRPr="00051BC8">
        <w:rPr>
          <w:w w:val="105"/>
        </w:rPr>
        <w:t>Department</w:t>
      </w:r>
      <w:r w:rsidRPr="00051BC8">
        <w:rPr>
          <w:spacing w:val="-7"/>
          <w:w w:val="105"/>
        </w:rPr>
        <w:t xml:space="preserve"> </w:t>
      </w:r>
      <w:r w:rsidRPr="00051BC8">
        <w:rPr>
          <w:w w:val="105"/>
        </w:rPr>
        <w:t>for</w:t>
      </w:r>
      <w:r w:rsidRPr="00051BC8">
        <w:rPr>
          <w:spacing w:val="-7"/>
          <w:w w:val="105"/>
        </w:rPr>
        <w:t xml:space="preserve"> </w:t>
      </w:r>
      <w:r w:rsidRPr="00051BC8">
        <w:rPr>
          <w:w w:val="105"/>
        </w:rPr>
        <w:t>Work</w:t>
      </w:r>
      <w:r w:rsidRPr="00051BC8">
        <w:rPr>
          <w:spacing w:val="-8"/>
          <w:w w:val="105"/>
        </w:rPr>
        <w:t xml:space="preserve"> </w:t>
      </w:r>
      <w:r w:rsidRPr="00051BC8">
        <w:rPr>
          <w:w w:val="105"/>
        </w:rPr>
        <w:t>and</w:t>
      </w:r>
      <w:r w:rsidRPr="00051BC8">
        <w:rPr>
          <w:spacing w:val="-5"/>
          <w:w w:val="105"/>
        </w:rPr>
        <w:t xml:space="preserve"> </w:t>
      </w:r>
      <w:r w:rsidRPr="00051BC8">
        <w:rPr>
          <w:w w:val="105"/>
        </w:rPr>
        <w:t>Pensions</w:t>
      </w:r>
      <w:r w:rsidRPr="00051BC8">
        <w:rPr>
          <w:spacing w:val="-8"/>
          <w:w w:val="105"/>
        </w:rPr>
        <w:t xml:space="preserve"> </w:t>
      </w:r>
      <w:r w:rsidRPr="00051BC8">
        <w:rPr>
          <w:w w:val="105"/>
        </w:rPr>
        <w:t>(DWP)</w:t>
      </w:r>
      <w:r w:rsidRPr="00051BC8">
        <w:rPr>
          <w:spacing w:val="-9"/>
          <w:w w:val="105"/>
        </w:rPr>
        <w:t xml:space="preserve"> </w:t>
      </w:r>
      <w:r w:rsidRPr="00051BC8">
        <w:rPr>
          <w:w w:val="105"/>
        </w:rPr>
        <w:t>designates</w:t>
      </w:r>
      <w:r w:rsidRPr="00051BC8">
        <w:rPr>
          <w:spacing w:val="-8"/>
          <w:w w:val="105"/>
        </w:rPr>
        <w:t xml:space="preserve"> </w:t>
      </w:r>
      <w:r w:rsidRPr="00051BC8">
        <w:rPr>
          <w:w w:val="105"/>
        </w:rPr>
        <w:t>the responsibilities to the CE/CNI.</w:t>
      </w:r>
    </w:p>
    <w:p w14:paraId="7FA3206E" w14:textId="77777777" w:rsidR="00E97575" w:rsidRDefault="00E97575" w:rsidP="00005294">
      <w:pPr>
        <w:pStyle w:val="Heading3"/>
        <w:sectPr w:rsidR="00E97575" w:rsidSect="001335A1">
          <w:pgSz w:w="11906" w:h="16838" w:code="9"/>
          <w:pgMar w:top="1440" w:right="1440" w:bottom="1440" w:left="1440" w:header="397" w:footer="397" w:gutter="0"/>
          <w:cols w:space="312"/>
          <w:docGrid w:linePitch="360"/>
        </w:sectPr>
      </w:pPr>
    </w:p>
    <w:p w14:paraId="6F57B4A9" w14:textId="1EE1EA92" w:rsidR="00A450DA" w:rsidRDefault="00A450DA" w:rsidP="00005294">
      <w:pPr>
        <w:pStyle w:val="Heading3"/>
        <w:rPr>
          <w:spacing w:val="-2"/>
        </w:rPr>
      </w:pPr>
      <w:r w:rsidRPr="00A450DA">
        <w:lastRenderedPageBreak/>
        <w:t>Long</w:t>
      </w:r>
      <w:r w:rsidR="008B0070">
        <w:rPr>
          <w:spacing w:val="-5"/>
        </w:rPr>
        <w:t>-</w:t>
      </w:r>
      <w:r w:rsidRPr="00A450DA">
        <w:t>term</w:t>
      </w:r>
      <w:r w:rsidRPr="00A450DA">
        <w:rPr>
          <w:spacing w:val="-1"/>
        </w:rPr>
        <w:t xml:space="preserve"> </w:t>
      </w:r>
      <w:r w:rsidRPr="00A450DA">
        <w:rPr>
          <w:spacing w:val="-2"/>
        </w:rPr>
        <w:t>absence</w:t>
      </w:r>
    </w:p>
    <w:p w14:paraId="40877894" w14:textId="2F6FA28E" w:rsidR="00A450DA" w:rsidRDefault="00A450DA" w:rsidP="00B40DF1">
      <w:pPr>
        <w:pStyle w:val="ListParagraph"/>
      </w:pPr>
      <w:r>
        <w:t>In</w:t>
      </w:r>
      <w:r w:rsidRPr="00A450DA">
        <w:rPr>
          <w:spacing w:val="-2"/>
        </w:rPr>
        <w:t xml:space="preserve"> </w:t>
      </w:r>
      <w:r>
        <w:t>the</w:t>
      </w:r>
      <w:r w:rsidRPr="00A450DA">
        <w:rPr>
          <w:spacing w:val="-2"/>
        </w:rPr>
        <w:t xml:space="preserve"> </w:t>
      </w:r>
      <w:r>
        <w:t>event</w:t>
      </w:r>
      <w:r w:rsidRPr="00A450DA">
        <w:rPr>
          <w:spacing w:val="-5"/>
        </w:rPr>
        <w:t xml:space="preserve"> </w:t>
      </w:r>
      <w:r>
        <w:t>of</w:t>
      </w:r>
      <w:r w:rsidRPr="00A450DA">
        <w:rPr>
          <w:spacing w:val="-3"/>
        </w:rPr>
        <w:t xml:space="preserve"> </w:t>
      </w:r>
      <w:r>
        <w:t>long-term</w:t>
      </w:r>
      <w:r w:rsidRPr="00A450DA">
        <w:rPr>
          <w:spacing w:val="-1"/>
        </w:rPr>
        <w:t xml:space="preserve"> </w:t>
      </w:r>
      <w:r>
        <w:t>absence</w:t>
      </w:r>
      <w:r w:rsidRPr="00A450DA">
        <w:rPr>
          <w:spacing w:val="-2"/>
        </w:rPr>
        <w:t xml:space="preserve"> </w:t>
      </w:r>
      <w:r>
        <w:t>of</w:t>
      </w:r>
      <w:r w:rsidRPr="00A450DA">
        <w:rPr>
          <w:spacing w:val="-2"/>
        </w:rPr>
        <w:t xml:space="preserve"> </w:t>
      </w:r>
      <w:r>
        <w:t>the</w:t>
      </w:r>
      <w:r w:rsidRPr="00A450DA">
        <w:rPr>
          <w:spacing w:val="-2"/>
        </w:rPr>
        <w:t xml:space="preserve"> </w:t>
      </w:r>
      <w:r>
        <w:t>CE/CNI,</w:t>
      </w:r>
      <w:r w:rsidRPr="00A450DA">
        <w:rPr>
          <w:spacing w:val="-2"/>
        </w:rPr>
        <w:t xml:space="preserve"> </w:t>
      </w:r>
      <w:r>
        <w:t>the</w:t>
      </w:r>
      <w:r w:rsidRPr="00A450DA">
        <w:rPr>
          <w:spacing w:val="-4"/>
        </w:rPr>
        <w:t xml:space="preserve"> </w:t>
      </w:r>
      <w:r>
        <w:t>ONR</w:t>
      </w:r>
      <w:r w:rsidRPr="00A450DA">
        <w:rPr>
          <w:spacing w:val="-3"/>
        </w:rPr>
        <w:t xml:space="preserve"> </w:t>
      </w:r>
      <w:r>
        <w:t>Board</w:t>
      </w:r>
      <w:r w:rsidRPr="00A450DA">
        <w:rPr>
          <w:spacing w:val="-2"/>
        </w:rPr>
        <w:t xml:space="preserve"> </w:t>
      </w:r>
      <w:r>
        <w:t>will</w:t>
      </w:r>
      <w:r w:rsidRPr="00A450DA">
        <w:rPr>
          <w:spacing w:val="-3"/>
        </w:rPr>
        <w:t xml:space="preserve"> </w:t>
      </w:r>
      <w:r>
        <w:t>appoint</w:t>
      </w:r>
      <w:r w:rsidRPr="00A450DA">
        <w:rPr>
          <w:spacing w:val="-5"/>
        </w:rPr>
        <w:t xml:space="preserve"> </w:t>
      </w:r>
      <w:r>
        <w:t>an</w:t>
      </w:r>
      <w:r w:rsidRPr="00A450DA">
        <w:rPr>
          <w:spacing w:val="-4"/>
        </w:rPr>
        <w:t xml:space="preserve"> </w:t>
      </w:r>
      <w:r>
        <w:t>Acting CE/CNI, which will also require the approval of the</w:t>
      </w:r>
      <w:r w:rsidRPr="00A450DA">
        <w:rPr>
          <w:spacing w:val="34"/>
        </w:rPr>
        <w:t xml:space="preserve"> </w:t>
      </w:r>
      <w:r>
        <w:t>Minister</w:t>
      </w:r>
      <w:r w:rsidRPr="00A450DA">
        <w:rPr>
          <w:spacing w:val="-2"/>
        </w:rPr>
        <w:t xml:space="preserve"> </w:t>
      </w:r>
      <w:r>
        <w:t>of</w:t>
      </w:r>
      <w:r w:rsidRPr="00A450DA">
        <w:rPr>
          <w:spacing w:val="-1"/>
        </w:rPr>
        <w:t xml:space="preserve"> </w:t>
      </w:r>
      <w:r>
        <w:t>State.</w:t>
      </w:r>
      <w:r w:rsidR="001B6F77">
        <w:t xml:space="preserve"> In the event of a long term absence of another Executive Director</w:t>
      </w:r>
      <w:r w:rsidR="000501B0">
        <w:t>, the Board will agree, in consultation with</w:t>
      </w:r>
      <w:r w:rsidR="008543A2">
        <w:t xml:space="preserve"> the</w:t>
      </w:r>
      <w:r w:rsidR="000501B0">
        <w:t xml:space="preserve"> CE/CNI</w:t>
      </w:r>
      <w:r w:rsidR="008543A2">
        <w:t>,</w:t>
      </w:r>
      <w:r w:rsidR="000501B0">
        <w:t xml:space="preserve"> </w:t>
      </w:r>
      <w:r w:rsidR="006B6127">
        <w:t xml:space="preserve">arrangements to </w:t>
      </w:r>
      <w:r w:rsidR="000501B0">
        <w:t>appoint a suitable deputy</w:t>
      </w:r>
      <w:r w:rsidR="008543A2">
        <w:t>.</w:t>
      </w:r>
    </w:p>
    <w:p w14:paraId="3D747F94" w14:textId="77777777" w:rsidR="00A450DA" w:rsidRDefault="00A450DA" w:rsidP="00005294">
      <w:pPr>
        <w:pStyle w:val="Heading2"/>
      </w:pPr>
      <w:bookmarkStart w:id="7" w:name="_TOC_250001"/>
      <w:bookmarkStart w:id="8" w:name="_Toc198804119"/>
      <w:r>
        <w:t>The</w:t>
      </w:r>
      <w:r>
        <w:rPr>
          <w:spacing w:val="-8"/>
        </w:rPr>
        <w:t xml:space="preserve"> </w:t>
      </w:r>
      <w:r>
        <w:t>Chief</w:t>
      </w:r>
      <w:r>
        <w:rPr>
          <w:spacing w:val="-3"/>
        </w:rPr>
        <w:t xml:space="preserve"> </w:t>
      </w:r>
      <w:r>
        <w:t>Executive/Chief</w:t>
      </w:r>
      <w:r>
        <w:rPr>
          <w:spacing w:val="-4"/>
        </w:rPr>
        <w:t xml:space="preserve"> </w:t>
      </w:r>
      <w:r>
        <w:t>Nuclear</w:t>
      </w:r>
      <w:r>
        <w:rPr>
          <w:spacing w:val="-4"/>
        </w:rPr>
        <w:t xml:space="preserve"> </w:t>
      </w:r>
      <w:bookmarkEnd w:id="7"/>
      <w:r>
        <w:rPr>
          <w:spacing w:val="-2"/>
        </w:rPr>
        <w:t>Inspector</w:t>
      </w:r>
      <w:bookmarkEnd w:id="8"/>
    </w:p>
    <w:p w14:paraId="06261166" w14:textId="1BDBE663" w:rsidR="00A450DA" w:rsidRDefault="00A450DA" w:rsidP="00B40DF1">
      <w:pPr>
        <w:pStyle w:val="ListParagraph"/>
      </w:pPr>
      <w:r>
        <w:t xml:space="preserve">As the lead </w:t>
      </w:r>
      <w:r w:rsidR="003B4169">
        <w:t>e</w:t>
      </w:r>
      <w:r>
        <w:t xml:space="preserve">xecutive of ONR, the CE/CNI is appointed by the </w:t>
      </w:r>
      <w:r w:rsidR="00DB3810">
        <w:t>B</w:t>
      </w:r>
      <w:r>
        <w:t xml:space="preserve">oard subject to </w:t>
      </w:r>
      <w:r w:rsidR="003B4169">
        <w:t>m</w:t>
      </w:r>
      <w:r>
        <w:t>inisterial</w:t>
      </w:r>
      <w:r w:rsidRPr="00A450DA">
        <w:rPr>
          <w:spacing w:val="-2"/>
        </w:rPr>
        <w:t xml:space="preserve"> </w:t>
      </w:r>
      <w:r>
        <w:t>approval.</w:t>
      </w:r>
      <w:r w:rsidRPr="00A450DA">
        <w:rPr>
          <w:spacing w:val="40"/>
        </w:rPr>
        <w:t xml:space="preserve"> </w:t>
      </w:r>
      <w:r>
        <w:t>The</w:t>
      </w:r>
      <w:r w:rsidRPr="00A450DA">
        <w:rPr>
          <w:spacing w:val="-2"/>
        </w:rPr>
        <w:t xml:space="preserve"> </w:t>
      </w:r>
      <w:r w:rsidR="00DB3810">
        <w:t>B</w:t>
      </w:r>
      <w:r>
        <w:t>oard</w:t>
      </w:r>
      <w:r w:rsidRPr="00A450DA">
        <w:rPr>
          <w:spacing w:val="-3"/>
        </w:rPr>
        <w:t xml:space="preserve"> </w:t>
      </w:r>
      <w:r>
        <w:t>has</w:t>
      </w:r>
      <w:r w:rsidRPr="00A450DA">
        <w:rPr>
          <w:spacing w:val="-4"/>
        </w:rPr>
        <w:t xml:space="preserve"> </w:t>
      </w:r>
      <w:r>
        <w:t>the</w:t>
      </w:r>
      <w:r w:rsidRPr="00A450DA">
        <w:rPr>
          <w:spacing w:val="-2"/>
        </w:rPr>
        <w:t xml:space="preserve"> </w:t>
      </w:r>
      <w:r>
        <w:t>right</w:t>
      </w:r>
      <w:r w:rsidRPr="00A450DA">
        <w:rPr>
          <w:spacing w:val="-4"/>
        </w:rPr>
        <w:t xml:space="preserve"> </w:t>
      </w:r>
      <w:r>
        <w:t>to</w:t>
      </w:r>
      <w:r w:rsidRPr="00A450DA">
        <w:rPr>
          <w:spacing w:val="-2"/>
        </w:rPr>
        <w:t xml:space="preserve"> </w:t>
      </w:r>
      <w:r>
        <w:t>delegate</w:t>
      </w:r>
      <w:r w:rsidRPr="00A450DA">
        <w:rPr>
          <w:spacing w:val="-3"/>
        </w:rPr>
        <w:t xml:space="preserve"> </w:t>
      </w:r>
      <w:r>
        <w:t>authority</w:t>
      </w:r>
      <w:r w:rsidRPr="00A450DA">
        <w:rPr>
          <w:spacing w:val="-2"/>
        </w:rPr>
        <w:t xml:space="preserve"> </w:t>
      </w:r>
      <w:r>
        <w:t>to</w:t>
      </w:r>
      <w:r w:rsidRPr="00A450DA">
        <w:rPr>
          <w:spacing w:val="-3"/>
        </w:rPr>
        <w:t xml:space="preserve"> </w:t>
      </w:r>
      <w:r>
        <w:t>the</w:t>
      </w:r>
      <w:r w:rsidRPr="00A450DA">
        <w:rPr>
          <w:spacing w:val="-2"/>
        </w:rPr>
        <w:t xml:space="preserve"> </w:t>
      </w:r>
      <w:r>
        <w:t>CE/CNI</w:t>
      </w:r>
      <w:r w:rsidRPr="00A450DA">
        <w:rPr>
          <w:spacing w:val="-2"/>
        </w:rPr>
        <w:t xml:space="preserve"> </w:t>
      </w:r>
      <w:r>
        <w:t>for</w:t>
      </w:r>
      <w:r w:rsidRPr="00A450DA">
        <w:rPr>
          <w:spacing w:val="-5"/>
        </w:rPr>
        <w:t xml:space="preserve"> </w:t>
      </w:r>
      <w:r>
        <w:t>all the statutory and corporate functions of ONR, including all executive management matters, day</w:t>
      </w:r>
      <w:r w:rsidR="00C22645">
        <w:t>-</w:t>
      </w:r>
      <w:r>
        <w:t>to</w:t>
      </w:r>
      <w:r w:rsidR="00C22645">
        <w:t>-</w:t>
      </w:r>
      <w:r>
        <w:t>day management decisions and the implementation of ONR’s strategic and corporate plans.</w:t>
      </w:r>
    </w:p>
    <w:p w14:paraId="3A96E765" w14:textId="7651FADF" w:rsidR="00A450DA" w:rsidRPr="002E07EA" w:rsidRDefault="00A450DA" w:rsidP="00B40DF1">
      <w:pPr>
        <w:pStyle w:val="ListParagraph"/>
      </w:pPr>
      <w:bookmarkStart w:id="9" w:name="_Ref146293799"/>
      <w:r>
        <w:t xml:space="preserve">The responsibilities delegated to the CE/CNI are set out in the DWP/ONR </w:t>
      </w:r>
      <w:r w:rsidR="00CE732E">
        <w:t>f</w:t>
      </w:r>
      <w:r>
        <w:t xml:space="preserve">ramework </w:t>
      </w:r>
      <w:r w:rsidR="00CE732E">
        <w:t>d</w:t>
      </w:r>
      <w:r>
        <w:t>ocument,</w:t>
      </w:r>
      <w:r w:rsidRPr="00A450DA">
        <w:rPr>
          <w:spacing w:val="-5"/>
        </w:rPr>
        <w:t xml:space="preserve"> </w:t>
      </w:r>
      <w:r>
        <w:t>including</w:t>
      </w:r>
      <w:r w:rsidRPr="00A450DA">
        <w:rPr>
          <w:spacing w:val="-2"/>
        </w:rPr>
        <w:t xml:space="preserve"> their </w:t>
      </w:r>
      <w:r>
        <w:t>responsibilities</w:t>
      </w:r>
      <w:r w:rsidRPr="00A450DA">
        <w:rPr>
          <w:spacing w:val="-3"/>
        </w:rPr>
        <w:t xml:space="preserve"> </w:t>
      </w:r>
      <w:r>
        <w:t>for</w:t>
      </w:r>
      <w:r w:rsidRPr="00A450DA">
        <w:rPr>
          <w:spacing w:val="-4"/>
        </w:rPr>
        <w:t xml:space="preserve"> </w:t>
      </w:r>
      <w:r>
        <w:t>following</w:t>
      </w:r>
      <w:r w:rsidRPr="00A450DA">
        <w:rPr>
          <w:spacing w:val="-2"/>
        </w:rPr>
        <w:t xml:space="preserve"> </w:t>
      </w:r>
      <w:r>
        <w:t>the</w:t>
      </w:r>
      <w:r w:rsidRPr="00A450DA">
        <w:rPr>
          <w:spacing w:val="-4"/>
        </w:rPr>
        <w:t xml:space="preserve"> </w:t>
      </w:r>
      <w:r>
        <w:t>principles</w:t>
      </w:r>
      <w:r w:rsidRPr="00A450DA">
        <w:rPr>
          <w:spacing w:val="-3"/>
        </w:rPr>
        <w:t xml:space="preserve"> </w:t>
      </w:r>
      <w:r>
        <w:t>and</w:t>
      </w:r>
      <w:r w:rsidRPr="00A450DA">
        <w:rPr>
          <w:spacing w:val="-4"/>
        </w:rPr>
        <w:t xml:space="preserve"> </w:t>
      </w:r>
      <w:r>
        <w:t>rules</w:t>
      </w:r>
      <w:r w:rsidRPr="00A450DA">
        <w:rPr>
          <w:spacing w:val="-3"/>
        </w:rPr>
        <w:t xml:space="preserve"> </w:t>
      </w:r>
      <w:r>
        <w:t>set</w:t>
      </w:r>
      <w:r w:rsidRPr="00A450DA">
        <w:rPr>
          <w:spacing w:val="-2"/>
        </w:rPr>
        <w:t xml:space="preserve"> </w:t>
      </w:r>
      <w:r>
        <w:t>out in HM Treasury’s “</w:t>
      </w:r>
      <w:hyperlink r:id="rId28" w:history="1">
        <w:r w:rsidRPr="008B0070">
          <w:rPr>
            <w:rStyle w:val="Hyperlink"/>
          </w:rPr>
          <w:t>Managing Public Money</w:t>
        </w:r>
      </w:hyperlink>
      <w:r>
        <w:t>” (MPM)</w:t>
      </w:r>
      <w:r w:rsidR="008B0070">
        <w:t xml:space="preserve"> </w:t>
      </w:r>
      <w:sdt>
        <w:sdtPr>
          <w:id w:val="-133257875"/>
          <w:citation/>
        </w:sdtPr>
        <w:sdtEndPr/>
        <w:sdtContent>
          <w:r w:rsidR="008B0070">
            <w:fldChar w:fldCharType="begin"/>
          </w:r>
          <w:r w:rsidR="008B0070">
            <w:instrText xml:space="preserve"> CITATION HMG226 \l 2057 </w:instrText>
          </w:r>
          <w:r w:rsidR="008B0070">
            <w:fldChar w:fldCharType="separate"/>
          </w:r>
          <w:r w:rsidR="008B0070" w:rsidRPr="008B0070">
            <w:rPr>
              <w:noProof/>
            </w:rPr>
            <w:t>[3]</w:t>
          </w:r>
          <w:r w:rsidR="008B0070">
            <w:fldChar w:fldCharType="end"/>
          </w:r>
        </w:sdtContent>
      </w:sdt>
      <w:r>
        <w:t>.</w:t>
      </w:r>
      <w:bookmarkEnd w:id="9"/>
      <w:r w:rsidR="008B0070" w:rsidRPr="002E07EA">
        <w:t xml:space="preserve"> </w:t>
      </w:r>
    </w:p>
    <w:p w14:paraId="03B61F55" w14:textId="28A45DD2" w:rsidR="002816A9" w:rsidRDefault="00A450DA" w:rsidP="00B40DF1">
      <w:pPr>
        <w:pStyle w:val="ListParagraph"/>
      </w:pPr>
      <w:r w:rsidRPr="00B669BD">
        <w:t xml:space="preserve">The CE/CNI as Accounting Officer equivalent is personally responsible for safeguarding the public funds for which they have charge; for ensuring propriety, regularity, value for money and feasibility in the handling of those public funds; and for the day-to-day operations and management of ONR. </w:t>
      </w:r>
      <w:r w:rsidR="008B0070">
        <w:br/>
      </w:r>
      <w:r w:rsidRPr="00B669BD">
        <w:t>In addition, they should ensure that ONR as a whole is run on the basis of the standards, in terms of governance, decision-making and financial management</w:t>
      </w:r>
      <w:r w:rsidR="00F21468">
        <w:t>,</w:t>
      </w:r>
      <w:r w:rsidRPr="00B669BD">
        <w:t xml:space="preserve"> </w:t>
      </w:r>
      <w:r>
        <w:t xml:space="preserve">as </w:t>
      </w:r>
      <w:r w:rsidRPr="00B669BD">
        <w:t>set</w:t>
      </w:r>
      <w:r>
        <w:t xml:space="preserve"> out </w:t>
      </w:r>
      <w:r w:rsidRPr="00B669BD">
        <w:t xml:space="preserve">in </w:t>
      </w:r>
      <w:r w:rsidR="00F21468">
        <w:t xml:space="preserve">MPM </w:t>
      </w:r>
      <w:sdt>
        <w:sdtPr>
          <w:id w:val="-1065496752"/>
          <w:citation/>
        </w:sdtPr>
        <w:sdtEndPr/>
        <w:sdtContent>
          <w:r w:rsidR="00F21468">
            <w:fldChar w:fldCharType="begin"/>
          </w:r>
          <w:r w:rsidR="00F21468">
            <w:instrText xml:space="preserve"> CITATION HMG226 \l 2057 </w:instrText>
          </w:r>
          <w:r w:rsidR="00F21468">
            <w:fldChar w:fldCharType="separate"/>
          </w:r>
          <w:r w:rsidR="00F21468" w:rsidRPr="00F21468">
            <w:rPr>
              <w:noProof/>
            </w:rPr>
            <w:t>[3]</w:t>
          </w:r>
          <w:r w:rsidR="00F21468">
            <w:fldChar w:fldCharType="end"/>
          </w:r>
        </w:sdtContent>
      </w:sdt>
      <w:r w:rsidRPr="00B669BD">
        <w:t xml:space="preserve">. </w:t>
      </w:r>
      <w:r w:rsidRPr="00786D02">
        <w:t>If required, the CE/CNI will give evidence before the Public Accounts Committee on ONR’s stewardship of public funds.</w:t>
      </w:r>
    </w:p>
    <w:p w14:paraId="35A20472" w14:textId="56B99FFA" w:rsidR="001D1CBC" w:rsidRDefault="001D1CBC" w:rsidP="00B40DF1">
      <w:pPr>
        <w:pStyle w:val="ListParagraph"/>
      </w:pPr>
      <w:r w:rsidRPr="00A450DA">
        <w:t>The CE/CNI has personal responsibility for ensuring that ONR uses internal audit to provide assurance on our internal controls as our third line of defence.</w:t>
      </w:r>
    </w:p>
    <w:p w14:paraId="0B27A3CD" w14:textId="0ADEAFB4" w:rsidR="00C56F06" w:rsidRPr="00592771" w:rsidRDefault="00E2633A" w:rsidP="00B40DF1">
      <w:pPr>
        <w:pStyle w:val="ListParagraph"/>
      </w:pPr>
      <w:r>
        <w:t>The CE/CNI is the authoritative regulatory head of ONR and</w:t>
      </w:r>
      <w:r w:rsidR="00C22645">
        <w:t>,</w:t>
      </w:r>
      <w:r>
        <w:t xml:space="preserve"> for the purposes of</w:t>
      </w:r>
      <w:r w:rsidRPr="00A450DA">
        <w:rPr>
          <w:spacing w:val="-1"/>
        </w:rPr>
        <w:t xml:space="preserve"> </w:t>
      </w:r>
      <w:r>
        <w:t xml:space="preserve">nuclear regulatory decisions only, retains regulatory independence from the </w:t>
      </w:r>
      <w:r w:rsidR="00DB3810">
        <w:t>B</w:t>
      </w:r>
      <w:r>
        <w:t>oard.</w:t>
      </w:r>
      <w:r w:rsidRPr="00A450DA">
        <w:rPr>
          <w:spacing w:val="40"/>
        </w:rPr>
        <w:t xml:space="preserve"> </w:t>
      </w:r>
      <w:r>
        <w:t xml:space="preserve">However, whilst the </w:t>
      </w:r>
      <w:r w:rsidR="00DB3810">
        <w:t>B</w:t>
      </w:r>
      <w:r>
        <w:t xml:space="preserve">oard is not responsible for taking regulatory decisions, the CE/CNI must assure the </w:t>
      </w:r>
      <w:r w:rsidR="00DB3810">
        <w:t>B</w:t>
      </w:r>
      <w:r>
        <w:t xml:space="preserve">oard on a regular basis that ONR is meeting its regulatory </w:t>
      </w:r>
      <w:r w:rsidR="002B478B">
        <w:t>priorities and</w:t>
      </w:r>
      <w:r>
        <w:t xml:space="preserve"> making</w:t>
      </w:r>
      <w:r w:rsidRPr="00A450DA">
        <w:rPr>
          <w:spacing w:val="-3"/>
        </w:rPr>
        <w:t xml:space="preserve"> </w:t>
      </w:r>
      <w:r>
        <w:t>sound</w:t>
      </w:r>
      <w:r w:rsidRPr="00A450DA">
        <w:rPr>
          <w:spacing w:val="-4"/>
        </w:rPr>
        <w:t xml:space="preserve"> </w:t>
      </w:r>
      <w:r>
        <w:t>and</w:t>
      </w:r>
      <w:r w:rsidRPr="00A450DA">
        <w:rPr>
          <w:spacing w:val="-3"/>
        </w:rPr>
        <w:t xml:space="preserve"> </w:t>
      </w:r>
      <w:r>
        <w:t>timely</w:t>
      </w:r>
      <w:r w:rsidRPr="00A450DA">
        <w:rPr>
          <w:spacing w:val="-4"/>
        </w:rPr>
        <w:t xml:space="preserve"> </w:t>
      </w:r>
      <w:r>
        <w:t>regulatory</w:t>
      </w:r>
      <w:r w:rsidRPr="00A450DA">
        <w:rPr>
          <w:spacing w:val="-4"/>
        </w:rPr>
        <w:t xml:space="preserve"> </w:t>
      </w:r>
      <w:r>
        <w:t>decisions.</w:t>
      </w:r>
      <w:r w:rsidRPr="00A450DA">
        <w:rPr>
          <w:spacing w:val="-3"/>
        </w:rPr>
        <w:t xml:space="preserve"> </w:t>
      </w:r>
      <w:r>
        <w:t>The</w:t>
      </w:r>
      <w:r w:rsidRPr="00A450DA">
        <w:rPr>
          <w:spacing w:val="-3"/>
        </w:rPr>
        <w:t xml:space="preserve"> </w:t>
      </w:r>
      <w:r>
        <w:t>CE/CNI</w:t>
      </w:r>
      <w:r w:rsidRPr="00A450DA">
        <w:rPr>
          <w:spacing w:val="-3"/>
        </w:rPr>
        <w:t xml:space="preserve"> </w:t>
      </w:r>
      <w:r>
        <w:t>can</w:t>
      </w:r>
      <w:r w:rsidRPr="00A450DA">
        <w:rPr>
          <w:spacing w:val="-4"/>
        </w:rPr>
        <w:t xml:space="preserve"> </w:t>
      </w:r>
      <w:r>
        <w:t>delegate</w:t>
      </w:r>
      <w:r w:rsidRPr="00A450DA">
        <w:rPr>
          <w:spacing w:val="-3"/>
        </w:rPr>
        <w:t xml:space="preserve"> </w:t>
      </w:r>
      <w:r>
        <w:t>the</w:t>
      </w:r>
      <w:r w:rsidRPr="00A450DA">
        <w:rPr>
          <w:spacing w:val="-4"/>
        </w:rPr>
        <w:t xml:space="preserve"> </w:t>
      </w:r>
      <w:r>
        <w:t>exercise</w:t>
      </w:r>
      <w:r w:rsidRPr="00A450DA">
        <w:rPr>
          <w:spacing w:val="-3"/>
        </w:rPr>
        <w:t xml:space="preserve"> </w:t>
      </w:r>
      <w:r>
        <w:t>of regulatory functions</w:t>
      </w:r>
      <w:r w:rsidRPr="00A450DA">
        <w:rPr>
          <w:spacing w:val="-2"/>
        </w:rPr>
        <w:t xml:space="preserve"> </w:t>
      </w:r>
      <w:r>
        <w:t>to</w:t>
      </w:r>
      <w:r w:rsidRPr="00A450DA">
        <w:rPr>
          <w:spacing w:val="-1"/>
        </w:rPr>
        <w:t xml:space="preserve"> </w:t>
      </w:r>
      <w:r>
        <w:t>warranted</w:t>
      </w:r>
      <w:r w:rsidRPr="00A450DA">
        <w:rPr>
          <w:spacing w:val="-1"/>
        </w:rPr>
        <w:t xml:space="preserve"> </w:t>
      </w:r>
      <w:r>
        <w:t>nuclear</w:t>
      </w:r>
      <w:r w:rsidRPr="00A450DA">
        <w:rPr>
          <w:spacing w:val="-1"/>
        </w:rPr>
        <w:t xml:space="preserve"> </w:t>
      </w:r>
      <w:r>
        <w:t>inspectors within</w:t>
      </w:r>
      <w:r w:rsidRPr="00A450DA">
        <w:rPr>
          <w:spacing w:val="-1"/>
        </w:rPr>
        <w:t xml:space="preserve"> </w:t>
      </w:r>
      <w:r>
        <w:t>the</w:t>
      </w:r>
      <w:r w:rsidRPr="00A450DA">
        <w:rPr>
          <w:spacing w:val="-1"/>
        </w:rPr>
        <w:t xml:space="preserve"> </w:t>
      </w:r>
      <w:r>
        <w:t>provisions of</w:t>
      </w:r>
      <w:r w:rsidRPr="00A450DA">
        <w:rPr>
          <w:spacing w:val="-2"/>
        </w:rPr>
        <w:t xml:space="preserve"> </w:t>
      </w:r>
      <w:r>
        <w:t xml:space="preserve">the relevant </w:t>
      </w:r>
      <w:r w:rsidRPr="00A450DA">
        <w:rPr>
          <w:spacing w:val="-2"/>
        </w:rPr>
        <w:t>legislation.</w:t>
      </w:r>
      <w:bookmarkStart w:id="10" w:name="_bookmark8"/>
      <w:bookmarkEnd w:id="10"/>
    </w:p>
    <w:p w14:paraId="30202B4D" w14:textId="77777777" w:rsidR="00E97575" w:rsidRDefault="00E97575" w:rsidP="00005294">
      <w:pPr>
        <w:pStyle w:val="Heading3"/>
        <w:sectPr w:rsidR="00E97575" w:rsidSect="001335A1">
          <w:pgSz w:w="11906" w:h="16838" w:code="9"/>
          <w:pgMar w:top="1440" w:right="1440" w:bottom="1440" w:left="1440" w:header="397" w:footer="397" w:gutter="0"/>
          <w:cols w:space="312"/>
          <w:docGrid w:linePitch="360"/>
        </w:sectPr>
      </w:pPr>
    </w:p>
    <w:p w14:paraId="6A8C2541" w14:textId="0B5D19AF" w:rsidR="00A450DA" w:rsidRDefault="00A450DA" w:rsidP="00005294">
      <w:pPr>
        <w:pStyle w:val="Heading3"/>
      </w:pPr>
      <w:r>
        <w:lastRenderedPageBreak/>
        <w:t>Matters</w:t>
      </w:r>
      <w:r>
        <w:rPr>
          <w:spacing w:val="3"/>
        </w:rPr>
        <w:t xml:space="preserve"> </w:t>
      </w:r>
      <w:r>
        <w:t>designated</w:t>
      </w:r>
      <w:r>
        <w:rPr>
          <w:spacing w:val="-4"/>
        </w:rPr>
        <w:t xml:space="preserve"> </w:t>
      </w:r>
      <w:r>
        <w:t>to</w:t>
      </w:r>
      <w:r>
        <w:rPr>
          <w:spacing w:val="-6"/>
        </w:rPr>
        <w:t xml:space="preserve"> </w:t>
      </w:r>
      <w:r>
        <w:t xml:space="preserve">the </w:t>
      </w:r>
      <w:r w:rsidR="00DB3810">
        <w:t>C</w:t>
      </w:r>
      <w:r>
        <w:t xml:space="preserve">hief </w:t>
      </w:r>
      <w:r w:rsidR="00DB3810">
        <w:t>E</w:t>
      </w:r>
      <w:r>
        <w:t>xecutive/</w:t>
      </w:r>
      <w:r w:rsidR="00DB3810">
        <w:t>C</w:t>
      </w:r>
      <w:r>
        <w:t>hief</w:t>
      </w:r>
      <w:r>
        <w:rPr>
          <w:spacing w:val="-2"/>
        </w:rPr>
        <w:t xml:space="preserve"> </w:t>
      </w:r>
      <w:r w:rsidR="00DB3810">
        <w:t>N</w:t>
      </w:r>
      <w:r>
        <w:t>uclear</w:t>
      </w:r>
      <w:r w:rsidR="00833199">
        <w:rPr>
          <w:spacing w:val="-2"/>
        </w:rPr>
        <w:t xml:space="preserve"> </w:t>
      </w:r>
      <w:r w:rsidR="00DB3810">
        <w:rPr>
          <w:spacing w:val="-2"/>
        </w:rPr>
        <w:t>I</w:t>
      </w:r>
      <w:r>
        <w:rPr>
          <w:spacing w:val="-2"/>
        </w:rPr>
        <w:t>nspector</w:t>
      </w:r>
    </w:p>
    <w:p w14:paraId="4F0FBFAC" w14:textId="0E0A44D2" w:rsidR="00A450DA" w:rsidRDefault="00A450DA" w:rsidP="00B40DF1">
      <w:pPr>
        <w:pStyle w:val="ListParagraph"/>
      </w:pPr>
      <w:r>
        <w:t>The</w:t>
      </w:r>
      <w:r w:rsidRPr="00A450DA">
        <w:rPr>
          <w:spacing w:val="-3"/>
        </w:rPr>
        <w:t xml:space="preserve"> </w:t>
      </w:r>
      <w:r>
        <w:t>CE/CNI</w:t>
      </w:r>
      <w:r w:rsidRPr="00A450DA">
        <w:rPr>
          <w:spacing w:val="-5"/>
        </w:rPr>
        <w:t xml:space="preserve"> </w:t>
      </w:r>
      <w:r>
        <w:t>holds</w:t>
      </w:r>
      <w:r w:rsidRPr="00A450DA">
        <w:rPr>
          <w:spacing w:val="-4"/>
        </w:rPr>
        <w:t xml:space="preserve"> </w:t>
      </w:r>
      <w:r>
        <w:t>responsibility</w:t>
      </w:r>
      <w:r w:rsidRPr="00A450DA">
        <w:rPr>
          <w:spacing w:val="-4"/>
        </w:rPr>
        <w:t xml:space="preserve"> </w:t>
      </w:r>
      <w:r>
        <w:t>for</w:t>
      </w:r>
      <w:r w:rsidRPr="00A450DA">
        <w:rPr>
          <w:spacing w:val="-4"/>
        </w:rPr>
        <w:t xml:space="preserve"> </w:t>
      </w:r>
      <w:r>
        <w:t>some</w:t>
      </w:r>
      <w:r w:rsidRPr="00A450DA">
        <w:rPr>
          <w:spacing w:val="-3"/>
        </w:rPr>
        <w:t xml:space="preserve"> </w:t>
      </w:r>
      <w:r>
        <w:t>specific</w:t>
      </w:r>
      <w:r w:rsidRPr="00A450DA">
        <w:rPr>
          <w:spacing w:val="-4"/>
        </w:rPr>
        <w:t xml:space="preserve"> </w:t>
      </w:r>
      <w:r>
        <w:t>functions</w:t>
      </w:r>
      <w:r w:rsidRPr="00A450DA">
        <w:rPr>
          <w:spacing w:val="-5"/>
        </w:rPr>
        <w:t xml:space="preserve"> </w:t>
      </w:r>
      <w:r>
        <w:t>and</w:t>
      </w:r>
      <w:r w:rsidRPr="00A450DA">
        <w:rPr>
          <w:spacing w:val="-4"/>
        </w:rPr>
        <w:t xml:space="preserve"> </w:t>
      </w:r>
      <w:r>
        <w:t>must</w:t>
      </w:r>
      <w:r w:rsidRPr="00A450DA">
        <w:rPr>
          <w:spacing w:val="-3"/>
        </w:rPr>
        <w:t xml:space="preserve"> </w:t>
      </w:r>
      <w:r>
        <w:t>personally discharge the following duties th</w:t>
      </w:r>
      <w:r w:rsidR="00C22645">
        <w:t>at</w:t>
      </w:r>
      <w:r>
        <w:t xml:space="preserve"> cannot be delegated:</w:t>
      </w:r>
    </w:p>
    <w:p w14:paraId="1256FB0A" w14:textId="70496A56" w:rsidR="00F3112B" w:rsidRDefault="00A450DA" w:rsidP="00252199">
      <w:pPr>
        <w:pStyle w:val="abclist"/>
        <w:numPr>
          <w:ilvl w:val="0"/>
          <w:numId w:val="11"/>
        </w:numPr>
        <w:ind w:left="1276"/>
      </w:pPr>
      <w:r w:rsidRPr="002E07EA">
        <w:t>sign</w:t>
      </w:r>
      <w:r w:rsidRPr="00731EE4">
        <w:rPr>
          <w:spacing w:val="-2"/>
        </w:rPr>
        <w:t xml:space="preserve"> </w:t>
      </w:r>
      <w:r w:rsidRPr="002E07EA">
        <w:t>ONR’s</w:t>
      </w:r>
      <w:r w:rsidRPr="00731EE4">
        <w:rPr>
          <w:spacing w:val="-3"/>
        </w:rPr>
        <w:t xml:space="preserve"> </w:t>
      </w:r>
      <w:r w:rsidRPr="002E07EA">
        <w:t>Annual</w:t>
      </w:r>
      <w:r w:rsidRPr="00731EE4">
        <w:rPr>
          <w:spacing w:val="-3"/>
        </w:rPr>
        <w:t xml:space="preserve"> </w:t>
      </w:r>
      <w:r w:rsidRPr="002E07EA">
        <w:t>Report</w:t>
      </w:r>
      <w:r w:rsidRPr="00731EE4">
        <w:rPr>
          <w:spacing w:val="-2"/>
        </w:rPr>
        <w:t xml:space="preserve"> </w:t>
      </w:r>
      <w:r w:rsidRPr="002E07EA">
        <w:t>and</w:t>
      </w:r>
      <w:r w:rsidRPr="00731EE4">
        <w:rPr>
          <w:spacing w:val="-4"/>
        </w:rPr>
        <w:t xml:space="preserve"> </w:t>
      </w:r>
      <w:r w:rsidRPr="002E07EA">
        <w:t>Accounts,</w:t>
      </w:r>
      <w:r w:rsidRPr="00731EE4">
        <w:rPr>
          <w:spacing w:val="-2"/>
        </w:rPr>
        <w:t xml:space="preserve"> </w:t>
      </w:r>
      <w:r w:rsidRPr="002E07EA">
        <w:t>comprising</w:t>
      </w:r>
      <w:r w:rsidRPr="00731EE4">
        <w:rPr>
          <w:spacing w:val="-4"/>
        </w:rPr>
        <w:t xml:space="preserve"> </w:t>
      </w:r>
      <w:r w:rsidRPr="002E07EA">
        <w:t>the</w:t>
      </w:r>
      <w:r w:rsidRPr="00731EE4">
        <w:rPr>
          <w:spacing w:val="-4"/>
        </w:rPr>
        <w:t xml:space="preserve"> </w:t>
      </w:r>
      <w:r w:rsidRPr="002E07EA">
        <w:t>annual</w:t>
      </w:r>
      <w:r w:rsidRPr="00731EE4">
        <w:rPr>
          <w:spacing w:val="-3"/>
        </w:rPr>
        <w:t xml:space="preserve"> </w:t>
      </w:r>
      <w:r w:rsidRPr="002E07EA">
        <w:t>report,</w:t>
      </w:r>
      <w:r w:rsidRPr="00731EE4">
        <w:rPr>
          <w:spacing w:val="-2"/>
        </w:rPr>
        <w:t xml:space="preserve"> </w:t>
      </w:r>
      <w:r w:rsidRPr="002E07EA">
        <w:t>and</w:t>
      </w:r>
      <w:r w:rsidRPr="00731EE4">
        <w:rPr>
          <w:spacing w:val="-4"/>
        </w:rPr>
        <w:t xml:space="preserve"> </w:t>
      </w:r>
      <w:r w:rsidRPr="002E07EA">
        <w:t>the governance statement.</w:t>
      </w:r>
    </w:p>
    <w:p w14:paraId="37DEF411" w14:textId="5373D182" w:rsidR="00A450DA" w:rsidRPr="00BE5597" w:rsidRDefault="00A450DA" w:rsidP="00B40DF1">
      <w:pPr>
        <w:pStyle w:val="ListParagraph"/>
      </w:pPr>
      <w:r w:rsidRPr="00F45C0B">
        <w:t xml:space="preserve">In addition to those areas captured in </w:t>
      </w:r>
      <w:r w:rsidRPr="007A6D49">
        <w:t xml:space="preserve">paragraph </w:t>
      </w:r>
      <w:r w:rsidR="002E396A">
        <w:fldChar w:fldCharType="begin"/>
      </w:r>
      <w:r w:rsidR="002E396A">
        <w:instrText xml:space="preserve"> PAGEREF _Ref146293799 \h </w:instrText>
      </w:r>
      <w:r w:rsidR="002E396A">
        <w:fldChar w:fldCharType="separate"/>
      </w:r>
      <w:r w:rsidR="004C0F38">
        <w:rPr>
          <w:noProof/>
        </w:rPr>
        <w:t>10</w:t>
      </w:r>
      <w:r w:rsidR="002E396A">
        <w:fldChar w:fldCharType="end"/>
      </w:r>
      <w:r w:rsidRPr="00F45C0B">
        <w:t>, the CE/CNI is also personally responsible for ensuring that ONR operates effectively and to a high standard of probity in respect of:</w:t>
      </w:r>
    </w:p>
    <w:p w14:paraId="7F45F720" w14:textId="5E8AB77F" w:rsidR="00A450DA" w:rsidRDefault="00C22645" w:rsidP="00252199">
      <w:pPr>
        <w:pStyle w:val="abclist"/>
        <w:numPr>
          <w:ilvl w:val="0"/>
          <w:numId w:val="29"/>
        </w:numPr>
        <w:ind w:left="1276"/>
      </w:pPr>
      <w:r>
        <w:t>e</w:t>
      </w:r>
      <w:r w:rsidR="00A450DA">
        <w:t>nsuring</w:t>
      </w:r>
      <w:r w:rsidR="00A450DA">
        <w:rPr>
          <w:spacing w:val="-5"/>
        </w:rPr>
        <w:t xml:space="preserve"> </w:t>
      </w:r>
      <w:r w:rsidR="00A450DA">
        <w:t>that</w:t>
      </w:r>
      <w:r w:rsidR="00A450DA">
        <w:rPr>
          <w:spacing w:val="-3"/>
        </w:rPr>
        <w:t xml:space="preserve"> </w:t>
      </w:r>
      <w:r w:rsidR="00A450DA">
        <w:t>effective</w:t>
      </w:r>
      <w:r w:rsidR="00A450DA">
        <w:rPr>
          <w:spacing w:val="-8"/>
        </w:rPr>
        <w:t xml:space="preserve"> </w:t>
      </w:r>
      <w:r w:rsidR="00A450DA">
        <w:t>procedures</w:t>
      </w:r>
      <w:r w:rsidR="00A450DA">
        <w:rPr>
          <w:spacing w:val="-4"/>
        </w:rPr>
        <w:t xml:space="preserve"> </w:t>
      </w:r>
      <w:r w:rsidR="00A450DA">
        <w:t>for</w:t>
      </w:r>
      <w:r w:rsidR="00A450DA">
        <w:rPr>
          <w:spacing w:val="-7"/>
        </w:rPr>
        <w:t xml:space="preserve"> </w:t>
      </w:r>
      <w:r w:rsidR="00A450DA">
        <w:t>handling</w:t>
      </w:r>
      <w:r w:rsidR="00A450DA">
        <w:rPr>
          <w:spacing w:val="-3"/>
        </w:rPr>
        <w:t xml:space="preserve"> </w:t>
      </w:r>
      <w:r w:rsidR="00A450DA">
        <w:t>complaints</w:t>
      </w:r>
      <w:r w:rsidR="00A450DA">
        <w:rPr>
          <w:spacing w:val="-4"/>
        </w:rPr>
        <w:t xml:space="preserve"> </w:t>
      </w:r>
      <w:r w:rsidR="00A450DA">
        <w:t>about</w:t>
      </w:r>
      <w:r w:rsidR="00A450DA">
        <w:rPr>
          <w:spacing w:val="-3"/>
        </w:rPr>
        <w:t xml:space="preserve"> </w:t>
      </w:r>
      <w:r w:rsidR="00A450DA">
        <w:t>ONR</w:t>
      </w:r>
      <w:r w:rsidR="00A450DA">
        <w:rPr>
          <w:spacing w:val="-4"/>
        </w:rPr>
        <w:t xml:space="preserve"> </w:t>
      </w:r>
      <w:r w:rsidR="00A450DA">
        <w:t>are established and made widely known within ONR and to the public.</w:t>
      </w:r>
    </w:p>
    <w:p w14:paraId="7905FD04" w14:textId="17ADBC15" w:rsidR="00A450DA" w:rsidRPr="001352AD" w:rsidRDefault="00C22645" w:rsidP="00252199">
      <w:pPr>
        <w:pStyle w:val="abclist"/>
        <w:numPr>
          <w:ilvl w:val="0"/>
          <w:numId w:val="29"/>
        </w:numPr>
        <w:ind w:left="1276"/>
      </w:pPr>
      <w:r>
        <w:rPr>
          <w:w w:val="105"/>
        </w:rPr>
        <w:t>m</w:t>
      </w:r>
      <w:r w:rsidR="00A450DA">
        <w:rPr>
          <w:w w:val="105"/>
        </w:rPr>
        <w:t>anagement</w:t>
      </w:r>
      <w:r w:rsidR="00A450DA">
        <w:rPr>
          <w:spacing w:val="-7"/>
          <w:w w:val="105"/>
        </w:rPr>
        <w:t xml:space="preserve"> </w:t>
      </w:r>
      <w:r w:rsidR="00A450DA">
        <w:rPr>
          <w:w w:val="105"/>
        </w:rPr>
        <w:t>of</w:t>
      </w:r>
      <w:r w:rsidR="00A450DA">
        <w:rPr>
          <w:spacing w:val="-5"/>
          <w:w w:val="105"/>
        </w:rPr>
        <w:t xml:space="preserve"> </w:t>
      </w:r>
      <w:r w:rsidR="00A450DA">
        <w:rPr>
          <w:w w:val="105"/>
        </w:rPr>
        <w:t>opportunity</w:t>
      </w:r>
      <w:r w:rsidR="00A450DA">
        <w:rPr>
          <w:spacing w:val="-5"/>
          <w:w w:val="105"/>
        </w:rPr>
        <w:t xml:space="preserve"> </w:t>
      </w:r>
      <w:r w:rsidR="00A450DA">
        <w:rPr>
          <w:w w:val="105"/>
        </w:rPr>
        <w:t>and</w:t>
      </w:r>
      <w:r w:rsidR="00A450DA">
        <w:rPr>
          <w:spacing w:val="-3"/>
          <w:w w:val="105"/>
        </w:rPr>
        <w:t xml:space="preserve"> </w:t>
      </w:r>
      <w:r w:rsidR="00A450DA">
        <w:rPr>
          <w:w w:val="105"/>
        </w:rPr>
        <w:t>risk</w:t>
      </w:r>
      <w:r w:rsidR="00A450DA">
        <w:rPr>
          <w:spacing w:val="-5"/>
          <w:w w:val="105"/>
        </w:rPr>
        <w:t xml:space="preserve"> </w:t>
      </w:r>
      <w:r w:rsidR="00A450DA">
        <w:rPr>
          <w:w w:val="105"/>
        </w:rPr>
        <w:t>to</w:t>
      </w:r>
      <w:r w:rsidR="00A450DA">
        <w:rPr>
          <w:spacing w:val="-3"/>
          <w:w w:val="105"/>
        </w:rPr>
        <w:t xml:space="preserve"> </w:t>
      </w:r>
      <w:r w:rsidR="00A450DA">
        <w:rPr>
          <w:w w:val="105"/>
        </w:rPr>
        <w:t>achieve</w:t>
      </w:r>
      <w:r w:rsidR="00A450DA">
        <w:rPr>
          <w:spacing w:val="-3"/>
          <w:w w:val="105"/>
        </w:rPr>
        <w:t xml:space="preserve"> </w:t>
      </w:r>
      <w:r w:rsidR="00A450DA">
        <w:rPr>
          <w:w w:val="105"/>
        </w:rPr>
        <w:t>the</w:t>
      </w:r>
      <w:r w:rsidR="00A450DA">
        <w:rPr>
          <w:spacing w:val="-3"/>
          <w:w w:val="105"/>
        </w:rPr>
        <w:t xml:space="preserve"> </w:t>
      </w:r>
      <w:r w:rsidR="00A450DA">
        <w:rPr>
          <w:w w:val="105"/>
        </w:rPr>
        <w:t>right</w:t>
      </w:r>
      <w:r w:rsidR="00A450DA">
        <w:rPr>
          <w:spacing w:val="-7"/>
          <w:w w:val="105"/>
        </w:rPr>
        <w:t xml:space="preserve"> </w:t>
      </w:r>
      <w:r w:rsidR="00A450DA">
        <w:rPr>
          <w:w w:val="105"/>
        </w:rPr>
        <w:t>balance commensurate with ONR’s business and risk appetite.</w:t>
      </w:r>
    </w:p>
    <w:p w14:paraId="512BC52A" w14:textId="2A7AA123" w:rsidR="00713A1C" w:rsidRPr="00284E08" w:rsidRDefault="001352AD" w:rsidP="001352AD">
      <w:pPr>
        <w:pStyle w:val="Heading2"/>
      </w:pPr>
      <w:bookmarkStart w:id="11" w:name="_Toc198804120"/>
      <w:r w:rsidRPr="00284E08">
        <w:t>Executive Directors</w:t>
      </w:r>
      <w:bookmarkEnd w:id="11"/>
      <w:r w:rsidRPr="00284E08">
        <w:t xml:space="preserve"> </w:t>
      </w:r>
    </w:p>
    <w:p w14:paraId="564822CE" w14:textId="3AC345ED" w:rsidR="001352AD" w:rsidRDefault="008F6E0A" w:rsidP="00B40DF1">
      <w:pPr>
        <w:pStyle w:val="ListParagraph"/>
        <w:rPr>
          <w:lang w:bidi="ar-SA"/>
        </w:rPr>
      </w:pPr>
      <w:r w:rsidRPr="00284E08">
        <w:rPr>
          <w:lang w:bidi="ar-SA"/>
        </w:rPr>
        <w:t>Executive Directors are members of the ONR Board</w:t>
      </w:r>
      <w:r w:rsidR="00C36594" w:rsidRPr="00284E08">
        <w:rPr>
          <w:lang w:bidi="ar-SA"/>
        </w:rPr>
        <w:t xml:space="preserve">, appointed by the ONR </w:t>
      </w:r>
      <w:r w:rsidR="00C56851" w:rsidRPr="00284E08">
        <w:rPr>
          <w:lang w:bidi="ar-SA"/>
        </w:rPr>
        <w:t xml:space="preserve">Board </w:t>
      </w:r>
      <w:r w:rsidR="00B6663D" w:rsidRPr="00284E08">
        <w:rPr>
          <w:lang w:bidi="ar-SA"/>
        </w:rPr>
        <w:t>from the cadre of Directors within the organisation</w:t>
      </w:r>
      <w:r w:rsidR="00C64B5A" w:rsidRPr="00284E08">
        <w:rPr>
          <w:lang w:bidi="ar-SA"/>
        </w:rPr>
        <w:t>,</w:t>
      </w:r>
      <w:r w:rsidR="00B6663D" w:rsidRPr="00284E08">
        <w:rPr>
          <w:lang w:bidi="ar-SA"/>
        </w:rPr>
        <w:t xml:space="preserve"> </w:t>
      </w:r>
      <w:r w:rsidR="00C36594" w:rsidRPr="00284E08">
        <w:rPr>
          <w:lang w:bidi="ar-SA"/>
        </w:rPr>
        <w:t xml:space="preserve">following </w:t>
      </w:r>
      <w:r w:rsidR="0078095A" w:rsidRPr="00284E08">
        <w:rPr>
          <w:lang w:bidi="ar-SA"/>
        </w:rPr>
        <w:t xml:space="preserve">consideration </w:t>
      </w:r>
      <w:r w:rsidR="00C36594" w:rsidRPr="00284E08">
        <w:rPr>
          <w:lang w:bidi="ar-SA"/>
        </w:rPr>
        <w:t xml:space="preserve">by the </w:t>
      </w:r>
      <w:r w:rsidRPr="00284E08">
        <w:rPr>
          <w:lang w:bidi="ar-SA"/>
        </w:rPr>
        <w:t>Remuneration and Resilience Committee</w:t>
      </w:r>
      <w:r w:rsidR="00635A40">
        <w:rPr>
          <w:lang w:bidi="ar-SA"/>
        </w:rPr>
        <w:t xml:space="preserve"> (RRC)</w:t>
      </w:r>
      <w:r w:rsidR="00C36594" w:rsidRPr="00284E08">
        <w:rPr>
          <w:lang w:bidi="ar-SA"/>
        </w:rPr>
        <w:t xml:space="preserve">. </w:t>
      </w:r>
      <w:r w:rsidR="00E97575">
        <w:rPr>
          <w:lang w:bidi="ar-SA"/>
        </w:rPr>
        <w:br/>
      </w:r>
      <w:r w:rsidR="00833199">
        <w:rPr>
          <w:lang w:bidi="ar-SA"/>
        </w:rPr>
        <w:t xml:space="preserve">These directors hold responsibility for </w:t>
      </w:r>
      <w:r w:rsidR="00497E5B">
        <w:rPr>
          <w:lang w:bidi="ar-SA"/>
        </w:rPr>
        <w:t xml:space="preserve">strategic leadership </w:t>
      </w:r>
      <w:r w:rsidR="00021022">
        <w:rPr>
          <w:lang w:bidi="ar-SA"/>
        </w:rPr>
        <w:t xml:space="preserve">of ONR </w:t>
      </w:r>
      <w:r w:rsidR="00833199">
        <w:rPr>
          <w:lang w:bidi="ar-SA"/>
        </w:rPr>
        <w:t xml:space="preserve">and leading </w:t>
      </w:r>
      <w:r w:rsidR="00D70BD4">
        <w:rPr>
          <w:lang w:bidi="ar-SA"/>
        </w:rPr>
        <w:t>e</w:t>
      </w:r>
      <w:r w:rsidR="00D030EB">
        <w:rPr>
          <w:lang w:bidi="ar-SA"/>
        </w:rPr>
        <w:t xml:space="preserve">xecutive </w:t>
      </w:r>
      <w:r w:rsidR="00ED0D4D">
        <w:rPr>
          <w:lang w:bidi="ar-SA"/>
        </w:rPr>
        <w:t>contributions</w:t>
      </w:r>
      <w:r w:rsidR="00D030EB">
        <w:rPr>
          <w:lang w:bidi="ar-SA"/>
        </w:rPr>
        <w:t xml:space="preserve"> </w:t>
      </w:r>
      <w:r w:rsidR="00833199">
        <w:rPr>
          <w:lang w:bidi="ar-SA"/>
        </w:rPr>
        <w:t xml:space="preserve">at </w:t>
      </w:r>
      <w:r w:rsidR="00021022">
        <w:rPr>
          <w:lang w:bidi="ar-SA"/>
        </w:rPr>
        <w:t xml:space="preserve">their relevant </w:t>
      </w:r>
      <w:r w:rsidR="00833199">
        <w:rPr>
          <w:lang w:bidi="ar-SA"/>
        </w:rPr>
        <w:t>Board Committee.</w:t>
      </w:r>
    </w:p>
    <w:p w14:paraId="4B1D65E9" w14:textId="588B6A9F" w:rsidR="00D10AAC" w:rsidRDefault="00D10AAC" w:rsidP="00B40DF1">
      <w:pPr>
        <w:pStyle w:val="ListParagraph"/>
        <w:rPr>
          <w:lang w:bidi="ar-SA"/>
        </w:rPr>
      </w:pPr>
      <w:r>
        <w:rPr>
          <w:lang w:bidi="ar-SA"/>
        </w:rPr>
        <w:t xml:space="preserve">Are charged with </w:t>
      </w:r>
      <w:r w:rsidRPr="005B01CC">
        <w:rPr>
          <w:lang w:bidi="ar-SA"/>
        </w:rPr>
        <w:t>ensur</w:t>
      </w:r>
      <w:r>
        <w:rPr>
          <w:lang w:bidi="ar-SA"/>
        </w:rPr>
        <w:t>ing</w:t>
      </w:r>
      <w:r w:rsidRPr="005B01CC">
        <w:rPr>
          <w:lang w:bidi="ar-SA"/>
        </w:rPr>
        <w:t xml:space="preserve"> delivery of aligned </w:t>
      </w:r>
      <w:r>
        <w:rPr>
          <w:lang w:bidi="ar-SA"/>
        </w:rPr>
        <w:t xml:space="preserve">and effective </w:t>
      </w:r>
      <w:r w:rsidRPr="005B01CC">
        <w:rPr>
          <w:lang w:bidi="ar-SA"/>
        </w:rPr>
        <w:t>strategic, corporate and directorate planning, budgeting</w:t>
      </w:r>
      <w:r>
        <w:rPr>
          <w:lang w:bidi="ar-SA"/>
        </w:rPr>
        <w:t xml:space="preserve">, financial </w:t>
      </w:r>
      <w:r>
        <w:t>and risk management across ONR.</w:t>
      </w:r>
    </w:p>
    <w:p w14:paraId="5C3F1EE1" w14:textId="32CA36D1" w:rsidR="00715D2D" w:rsidRDefault="00715D2D" w:rsidP="00005294">
      <w:pPr>
        <w:pStyle w:val="Heading2"/>
      </w:pPr>
      <w:bookmarkStart w:id="12" w:name="_Toc198804121"/>
      <w:r>
        <w:t>The</w:t>
      </w:r>
      <w:r>
        <w:rPr>
          <w:spacing w:val="-6"/>
        </w:rPr>
        <w:t xml:space="preserve"> </w:t>
      </w:r>
      <w:r w:rsidR="005B439B">
        <w:rPr>
          <w:spacing w:val="-6"/>
        </w:rPr>
        <w:t xml:space="preserve">Senior </w:t>
      </w:r>
      <w:r>
        <w:t>Director</w:t>
      </w:r>
      <w:r>
        <w:rPr>
          <w:spacing w:val="-5"/>
        </w:rPr>
        <w:t xml:space="preserve"> </w:t>
      </w:r>
      <w:r>
        <w:t>of</w:t>
      </w:r>
      <w:r>
        <w:rPr>
          <w:spacing w:val="-4"/>
        </w:rPr>
        <w:t xml:space="preserve"> Regulation </w:t>
      </w:r>
      <w:r>
        <w:rPr>
          <w:spacing w:val="-2"/>
        </w:rPr>
        <w:t>(</w:t>
      </w:r>
      <w:r w:rsidR="005B439B">
        <w:rPr>
          <w:spacing w:val="-2"/>
        </w:rPr>
        <w:t>S</w:t>
      </w:r>
      <w:r>
        <w:rPr>
          <w:spacing w:val="-2"/>
        </w:rPr>
        <w:t>DR)</w:t>
      </w:r>
      <w:bookmarkEnd w:id="12"/>
    </w:p>
    <w:p w14:paraId="42727697" w14:textId="2E18AE2B" w:rsidR="00715D2D" w:rsidRDefault="00715D2D" w:rsidP="00B40DF1">
      <w:pPr>
        <w:pStyle w:val="ListParagraph"/>
      </w:pPr>
      <w:r>
        <w:t xml:space="preserve">The CE/CNI will delegate responsibility and authority to the </w:t>
      </w:r>
      <w:r w:rsidR="005B439B">
        <w:t>S</w:t>
      </w:r>
      <w:r>
        <w:t>DR as is appropriate and necessary</w:t>
      </w:r>
      <w:r w:rsidRPr="00715D2D">
        <w:rPr>
          <w:spacing w:val="-3"/>
        </w:rPr>
        <w:t xml:space="preserve"> </w:t>
      </w:r>
      <w:r>
        <w:t>for</w:t>
      </w:r>
      <w:r w:rsidRPr="00715D2D">
        <w:rPr>
          <w:spacing w:val="-4"/>
        </w:rPr>
        <w:t xml:space="preserve"> </w:t>
      </w:r>
      <w:r>
        <w:t>the</w:t>
      </w:r>
      <w:r w:rsidRPr="00715D2D">
        <w:rPr>
          <w:spacing w:val="-2"/>
        </w:rPr>
        <w:t xml:space="preserve"> </w:t>
      </w:r>
      <w:r>
        <w:t>organisation</w:t>
      </w:r>
      <w:r w:rsidRPr="00715D2D">
        <w:rPr>
          <w:spacing w:val="-4"/>
        </w:rPr>
        <w:t xml:space="preserve"> </w:t>
      </w:r>
      <w:r>
        <w:t>to</w:t>
      </w:r>
      <w:r w:rsidRPr="00715D2D">
        <w:rPr>
          <w:spacing w:val="-4"/>
        </w:rPr>
        <w:t xml:space="preserve"> </w:t>
      </w:r>
      <w:r w:rsidR="00021022">
        <w:t>regulate</w:t>
      </w:r>
      <w:r w:rsidR="00021022" w:rsidRPr="00715D2D">
        <w:rPr>
          <w:spacing w:val="-4"/>
        </w:rPr>
        <w:t xml:space="preserve"> </w:t>
      </w:r>
      <w:r>
        <w:t>effectively.</w:t>
      </w:r>
      <w:r w:rsidRPr="00715D2D">
        <w:rPr>
          <w:spacing w:val="-2"/>
        </w:rPr>
        <w:t xml:space="preserve"> </w:t>
      </w:r>
      <w:r w:rsidR="00237573">
        <w:rPr>
          <w:spacing w:val="-2"/>
        </w:rPr>
        <w:br/>
      </w:r>
      <w:r>
        <w:t>The</w:t>
      </w:r>
      <w:r w:rsidRPr="00715D2D">
        <w:rPr>
          <w:spacing w:val="-4"/>
        </w:rPr>
        <w:t xml:space="preserve"> </w:t>
      </w:r>
      <w:r>
        <w:t>principal</w:t>
      </w:r>
      <w:r w:rsidRPr="00715D2D">
        <w:rPr>
          <w:spacing w:val="-3"/>
        </w:rPr>
        <w:t xml:space="preserve"> </w:t>
      </w:r>
      <w:r>
        <w:t>responsibilities</w:t>
      </w:r>
      <w:r w:rsidRPr="00715D2D">
        <w:rPr>
          <w:spacing w:val="-5"/>
        </w:rPr>
        <w:t xml:space="preserve"> </w:t>
      </w:r>
      <w:r>
        <w:t>of</w:t>
      </w:r>
      <w:r w:rsidRPr="00715D2D">
        <w:rPr>
          <w:spacing w:val="-3"/>
        </w:rPr>
        <w:t xml:space="preserve"> </w:t>
      </w:r>
      <w:r>
        <w:t xml:space="preserve">the </w:t>
      </w:r>
      <w:r w:rsidR="005B439B">
        <w:t>S</w:t>
      </w:r>
      <w:r>
        <w:t>DR are:</w:t>
      </w:r>
    </w:p>
    <w:p w14:paraId="22A2223A" w14:textId="0C34F47E" w:rsidR="00BF6601" w:rsidRDefault="00CE732E" w:rsidP="00635A40">
      <w:pPr>
        <w:pStyle w:val="abclist"/>
        <w:numPr>
          <w:ilvl w:val="0"/>
          <w:numId w:val="12"/>
        </w:numPr>
        <w:ind w:left="1276"/>
      </w:pPr>
      <w:r>
        <w:t>P</w:t>
      </w:r>
      <w:r w:rsidR="00715D2D">
        <w:t>rovid</w:t>
      </w:r>
      <w:r w:rsidR="00BF6601">
        <w:t>ing</w:t>
      </w:r>
      <w:r w:rsidR="00715D2D" w:rsidRPr="00F3112B">
        <w:t xml:space="preserve"> </w:t>
      </w:r>
      <w:r w:rsidR="00715D2D">
        <w:t>strategic</w:t>
      </w:r>
      <w:r w:rsidR="00715D2D" w:rsidRPr="00F3112B">
        <w:t xml:space="preserve"> </w:t>
      </w:r>
      <w:r w:rsidR="00715D2D">
        <w:t>leadership</w:t>
      </w:r>
      <w:r w:rsidR="00715D2D" w:rsidRPr="00F3112B">
        <w:t xml:space="preserve"> </w:t>
      </w:r>
      <w:r w:rsidR="00715D2D">
        <w:t>of</w:t>
      </w:r>
      <w:r w:rsidR="00715D2D" w:rsidRPr="00F3112B">
        <w:t xml:space="preserve"> </w:t>
      </w:r>
      <w:r w:rsidR="00715D2D">
        <w:t>the</w:t>
      </w:r>
      <w:r w:rsidR="00715D2D" w:rsidRPr="00F3112B">
        <w:t xml:space="preserve"> </w:t>
      </w:r>
      <w:r w:rsidR="00BF6601">
        <w:t xml:space="preserve">Regulatory Directorate, </w:t>
      </w:r>
      <w:r w:rsidR="00715D2D" w:rsidRPr="00F3112B">
        <w:t xml:space="preserve"> </w:t>
      </w:r>
      <w:r w:rsidR="00BF6601">
        <w:t>encompassing</w:t>
      </w:r>
      <w:r w:rsidR="00BF6601" w:rsidRPr="00F3112B">
        <w:t xml:space="preserve"> </w:t>
      </w:r>
      <w:r w:rsidR="00715D2D">
        <w:t>a</w:t>
      </w:r>
      <w:r w:rsidR="00715D2D" w:rsidRPr="00F3112B">
        <w:t xml:space="preserve"> </w:t>
      </w:r>
      <w:r w:rsidR="00715D2D">
        <w:t>diverse</w:t>
      </w:r>
      <w:r w:rsidR="00715D2D" w:rsidRPr="00F3112B">
        <w:t xml:space="preserve"> </w:t>
      </w:r>
      <w:r w:rsidR="00715D2D">
        <w:t>portfolio</w:t>
      </w:r>
      <w:r w:rsidR="00715D2D" w:rsidRPr="00F3112B">
        <w:t xml:space="preserve"> </w:t>
      </w:r>
      <w:r w:rsidR="00715D2D">
        <w:t>of regulatory activity</w:t>
      </w:r>
      <w:r>
        <w:t>;</w:t>
      </w:r>
    </w:p>
    <w:p w14:paraId="712F4D40" w14:textId="050004B7" w:rsidR="00BF6601" w:rsidRDefault="00C22645" w:rsidP="00635A40">
      <w:pPr>
        <w:pStyle w:val="abclist"/>
        <w:numPr>
          <w:ilvl w:val="0"/>
          <w:numId w:val="12"/>
        </w:numPr>
        <w:ind w:left="1276"/>
      </w:pPr>
      <w:r>
        <w:t>l</w:t>
      </w:r>
      <w:r w:rsidR="00715D2D">
        <w:t>ead</w:t>
      </w:r>
      <w:r w:rsidR="00BF6601">
        <w:t>ing</w:t>
      </w:r>
      <w:r w:rsidR="00715D2D" w:rsidRPr="00F3112B">
        <w:t xml:space="preserve"> </w:t>
      </w:r>
      <w:r>
        <w:t xml:space="preserve">the </w:t>
      </w:r>
      <w:r w:rsidR="00715D2D">
        <w:t>regulatory</w:t>
      </w:r>
      <w:r w:rsidR="00715D2D" w:rsidRPr="00F3112B">
        <w:t xml:space="preserve"> </w:t>
      </w:r>
      <w:r w:rsidR="00715D2D">
        <w:t>directorate</w:t>
      </w:r>
      <w:r w:rsidR="00715D2D" w:rsidRPr="00F3112B">
        <w:t xml:space="preserve"> </w:t>
      </w:r>
      <w:r w:rsidR="00715D2D">
        <w:t>to</w:t>
      </w:r>
      <w:r w:rsidR="00715D2D" w:rsidRPr="00F3112B">
        <w:t xml:space="preserve"> </w:t>
      </w:r>
      <w:r w:rsidR="00715D2D">
        <w:t>deliver</w:t>
      </w:r>
      <w:r w:rsidR="00715D2D" w:rsidRPr="00F3112B">
        <w:t xml:space="preserve"> </w:t>
      </w:r>
      <w:r w:rsidR="00715D2D">
        <w:t>strategic</w:t>
      </w:r>
      <w:r w:rsidR="00715D2D" w:rsidRPr="00F3112B">
        <w:t xml:space="preserve"> </w:t>
      </w:r>
      <w:r w:rsidR="00715D2D">
        <w:t>intent</w:t>
      </w:r>
      <w:r w:rsidR="00715D2D" w:rsidRPr="00F3112B">
        <w:t xml:space="preserve"> </w:t>
      </w:r>
      <w:r w:rsidR="00715D2D">
        <w:t>coherently,</w:t>
      </w:r>
      <w:r w:rsidR="00715D2D" w:rsidRPr="00F3112B">
        <w:t xml:space="preserve"> </w:t>
      </w:r>
      <w:r w:rsidR="00715D2D">
        <w:t>effectively,</w:t>
      </w:r>
      <w:r w:rsidR="00715D2D" w:rsidRPr="00F3112B">
        <w:t xml:space="preserve"> </w:t>
      </w:r>
      <w:r w:rsidR="00715D2D">
        <w:t xml:space="preserve">and efficiently, </w:t>
      </w:r>
      <w:r w:rsidR="00BA0E3A">
        <w:t xml:space="preserve">and </w:t>
      </w:r>
      <w:r w:rsidR="00715D2D">
        <w:t>ensure effective evidence based nuclear regulation</w:t>
      </w:r>
      <w:r w:rsidR="00635A40">
        <w:t>; and,</w:t>
      </w:r>
      <w:r w:rsidR="00CE732E">
        <w:t xml:space="preserve"> </w:t>
      </w:r>
    </w:p>
    <w:p w14:paraId="3140C8B6" w14:textId="71911586" w:rsidR="00021022" w:rsidRDefault="00BF6601" w:rsidP="00635A40">
      <w:pPr>
        <w:pStyle w:val="abclist"/>
        <w:numPr>
          <w:ilvl w:val="0"/>
          <w:numId w:val="12"/>
        </w:numPr>
        <w:spacing w:after="0" w:line="240" w:lineRule="auto"/>
        <w:ind w:left="1276"/>
      </w:pPr>
      <w:r>
        <w:t xml:space="preserve">acting as the </w:t>
      </w:r>
      <w:r w:rsidR="00C22645">
        <w:t>l</w:t>
      </w:r>
      <w:r w:rsidR="00715D2D">
        <w:t>ead</w:t>
      </w:r>
      <w:r w:rsidR="00715D2D" w:rsidRPr="00F3112B">
        <w:t xml:space="preserve"> </w:t>
      </w:r>
      <w:r w:rsidR="00715D2D">
        <w:t>contact</w:t>
      </w:r>
      <w:r w:rsidR="00715D2D" w:rsidRPr="00F3112B">
        <w:t xml:space="preserve"> </w:t>
      </w:r>
      <w:r w:rsidR="00715D2D">
        <w:t>point</w:t>
      </w:r>
      <w:r w:rsidR="00715D2D" w:rsidRPr="00F3112B">
        <w:t xml:space="preserve"> </w:t>
      </w:r>
      <w:r w:rsidR="00715D2D">
        <w:t>for</w:t>
      </w:r>
      <w:r w:rsidR="00715D2D" w:rsidRPr="00F3112B">
        <w:t xml:space="preserve"> </w:t>
      </w:r>
      <w:r w:rsidR="00715D2D">
        <w:t>senior</w:t>
      </w:r>
      <w:r w:rsidR="00715D2D" w:rsidRPr="00F3112B">
        <w:t xml:space="preserve"> </w:t>
      </w:r>
      <w:r w:rsidR="00715D2D">
        <w:t>industry</w:t>
      </w:r>
      <w:r w:rsidR="00715D2D" w:rsidRPr="00F3112B">
        <w:t xml:space="preserve"> liaison</w:t>
      </w:r>
      <w:r>
        <w:t xml:space="preserve"> and</w:t>
      </w:r>
      <w:r w:rsidR="004C7931">
        <w:t>,</w:t>
      </w:r>
      <w:r w:rsidR="00635A40">
        <w:t xml:space="preserve"> </w:t>
      </w:r>
      <w:r w:rsidR="004C7931" w:rsidRPr="005B01CC">
        <w:rPr>
          <w:lang w:bidi="ar-SA"/>
        </w:rPr>
        <w:t>ensur</w:t>
      </w:r>
      <w:r>
        <w:rPr>
          <w:lang w:bidi="ar-SA"/>
        </w:rPr>
        <w:t>ing</w:t>
      </w:r>
      <w:r w:rsidR="004C7931" w:rsidRPr="005B01CC">
        <w:rPr>
          <w:lang w:bidi="ar-SA"/>
        </w:rPr>
        <w:t xml:space="preserve"> delivery of aligned </w:t>
      </w:r>
      <w:r>
        <w:rPr>
          <w:lang w:bidi="ar-SA"/>
        </w:rPr>
        <w:t xml:space="preserve">and effective </w:t>
      </w:r>
      <w:r w:rsidR="004C7931" w:rsidRPr="005B01CC">
        <w:rPr>
          <w:lang w:bidi="ar-SA"/>
        </w:rPr>
        <w:t>strategic, corporate and directorate planning, budgeting</w:t>
      </w:r>
      <w:r>
        <w:rPr>
          <w:lang w:bidi="ar-SA"/>
        </w:rPr>
        <w:t xml:space="preserve">, financial </w:t>
      </w:r>
      <w:r w:rsidR="004C7931">
        <w:t xml:space="preserve">and </w:t>
      </w:r>
      <w:r>
        <w:t xml:space="preserve">risk </w:t>
      </w:r>
      <w:r w:rsidR="004C7931">
        <w:t>manage</w:t>
      </w:r>
      <w:r>
        <w:t>ment</w:t>
      </w:r>
    </w:p>
    <w:p w14:paraId="6C133CD6" w14:textId="7A853E14" w:rsidR="00021022" w:rsidRPr="00284E08" w:rsidRDefault="00BF6601" w:rsidP="00BF6601">
      <w:pPr>
        <w:pStyle w:val="Heading2"/>
      </w:pPr>
      <w:bookmarkStart w:id="13" w:name="_Toc198804122"/>
      <w:r>
        <w:lastRenderedPageBreak/>
        <w:t>ONR</w:t>
      </w:r>
      <w:r w:rsidR="00021022" w:rsidRPr="00833199">
        <w:t xml:space="preserve"> Directors</w:t>
      </w:r>
      <w:bookmarkEnd w:id="13"/>
      <w:r w:rsidR="00021022">
        <w:t xml:space="preserve"> </w:t>
      </w:r>
    </w:p>
    <w:p w14:paraId="3911D75A" w14:textId="014A4E22" w:rsidR="00021022" w:rsidRPr="00497E5B" w:rsidRDefault="00021022" w:rsidP="00B40DF1">
      <w:pPr>
        <w:pStyle w:val="ListParagraph"/>
      </w:pPr>
      <w:r w:rsidRPr="00284E08">
        <w:t xml:space="preserve">The CE/CNI will delegate responsibility and authority to </w:t>
      </w:r>
      <w:r w:rsidR="00BF6601">
        <w:t>ONR</w:t>
      </w:r>
      <w:r w:rsidRPr="00284E08">
        <w:t xml:space="preserve"> Directors</w:t>
      </w:r>
      <w:r>
        <w:t xml:space="preserve"> based on skills, </w:t>
      </w:r>
      <w:r w:rsidRPr="00A85805">
        <w:t>as is appropriate and necessary</w:t>
      </w:r>
      <w:r w:rsidRPr="00284E08">
        <w:t xml:space="preserve"> for the organisation to operate effectively</w:t>
      </w:r>
      <w:r>
        <w:t xml:space="preserve">. Directors will: </w:t>
      </w:r>
    </w:p>
    <w:p w14:paraId="7C7F6A0A" w14:textId="64CDE6FE" w:rsidR="00021022" w:rsidRDefault="00021022" w:rsidP="00731EE4">
      <w:pPr>
        <w:pStyle w:val="abclist"/>
        <w:numPr>
          <w:ilvl w:val="0"/>
          <w:numId w:val="22"/>
        </w:numPr>
      </w:pPr>
      <w:r w:rsidRPr="00284E08">
        <w:t>Provide strategic leadership of the organisation</w:t>
      </w:r>
      <w:r w:rsidR="00BF6601">
        <w:t xml:space="preserve">, with specific focus on their </w:t>
      </w:r>
      <w:r w:rsidRPr="00284E08">
        <w:t xml:space="preserve"> portfolio of activity; </w:t>
      </w:r>
    </w:p>
    <w:p w14:paraId="146B816E" w14:textId="19FA0179" w:rsidR="00BF6601" w:rsidRDefault="00021022" w:rsidP="00731EE4">
      <w:pPr>
        <w:pStyle w:val="abclist"/>
        <w:numPr>
          <w:ilvl w:val="0"/>
          <w:numId w:val="22"/>
        </w:numPr>
      </w:pPr>
      <w:r w:rsidRPr="00284E08">
        <w:t xml:space="preserve">personally lead </w:t>
      </w:r>
      <w:r w:rsidR="00BF6601">
        <w:t xml:space="preserve">their </w:t>
      </w:r>
      <w:r w:rsidRPr="00284E08">
        <w:t>directorates to deliver strategic intent coherently, effectively, and efficiently</w:t>
      </w:r>
      <w:r w:rsidR="00C83711">
        <w:t>;</w:t>
      </w:r>
      <w:r w:rsidRPr="00284E08">
        <w:t xml:space="preserve"> and</w:t>
      </w:r>
      <w:r w:rsidR="00C83711">
        <w:t>,</w:t>
      </w:r>
    </w:p>
    <w:p w14:paraId="5035B212" w14:textId="4CFA1AE3" w:rsidR="004A3EA3" w:rsidRDefault="00021022" w:rsidP="00731EE4">
      <w:pPr>
        <w:pStyle w:val="abclist"/>
        <w:numPr>
          <w:ilvl w:val="0"/>
          <w:numId w:val="22"/>
        </w:numPr>
        <w:sectPr w:rsidR="004A3EA3" w:rsidSect="001335A1">
          <w:pgSz w:w="11906" w:h="16838" w:code="9"/>
          <w:pgMar w:top="1440" w:right="1440" w:bottom="1440" w:left="1440" w:header="397" w:footer="397" w:gutter="0"/>
          <w:cols w:space="312"/>
          <w:docGrid w:linePitch="360"/>
        </w:sectPr>
      </w:pPr>
      <w:r w:rsidRPr="00284E08">
        <w:t xml:space="preserve">ensure delivery of aligned </w:t>
      </w:r>
      <w:r w:rsidR="00BF6601">
        <w:t xml:space="preserve">and effective </w:t>
      </w:r>
      <w:r w:rsidRPr="00284E08">
        <w:t>strategic, corporate and directorate planning, budgeting</w:t>
      </w:r>
      <w:r w:rsidR="00BF6601">
        <w:rPr>
          <w:lang w:bidi="ar-SA"/>
        </w:rPr>
        <w:t xml:space="preserve">, financial </w:t>
      </w:r>
      <w:r w:rsidR="00BF6601">
        <w:t>and risk management</w:t>
      </w:r>
      <w:r>
        <w:t xml:space="preserve">.  </w:t>
      </w:r>
      <w:r>
        <w:br/>
      </w:r>
    </w:p>
    <w:p w14:paraId="25B22D6B" w14:textId="62B082B7" w:rsidR="00715D2D" w:rsidRDefault="00715D2D" w:rsidP="00657DDF">
      <w:pPr>
        <w:pStyle w:val="Heading1"/>
      </w:pPr>
      <w:bookmarkStart w:id="14" w:name="_Part_1:_Matters"/>
      <w:bookmarkStart w:id="15" w:name="_Toc198804123"/>
      <w:bookmarkEnd w:id="14"/>
      <w:r>
        <w:rPr>
          <w:b/>
        </w:rPr>
        <w:lastRenderedPageBreak/>
        <w:t>Part</w:t>
      </w:r>
      <w:r w:rsidR="00DC13D6">
        <w:rPr>
          <w:b/>
          <w:spacing w:val="-4"/>
        </w:rPr>
        <w:t xml:space="preserve"> </w:t>
      </w:r>
      <w:r>
        <w:rPr>
          <w:b/>
        </w:rPr>
        <w:t>1</w:t>
      </w:r>
      <w:r>
        <w:t>:</w:t>
      </w:r>
      <w:r>
        <w:rPr>
          <w:spacing w:val="-4"/>
        </w:rPr>
        <w:t xml:space="preserve"> </w:t>
      </w:r>
      <w:r>
        <w:t>Matters</w:t>
      </w:r>
      <w:r>
        <w:rPr>
          <w:spacing w:val="-5"/>
        </w:rPr>
        <w:t xml:space="preserve"> </w:t>
      </w:r>
      <w:r>
        <w:t>reserved</w:t>
      </w:r>
      <w:r>
        <w:rPr>
          <w:spacing w:val="-6"/>
        </w:rPr>
        <w:t xml:space="preserve"> </w:t>
      </w:r>
      <w:r>
        <w:t>to</w:t>
      </w:r>
      <w:r>
        <w:rPr>
          <w:spacing w:val="-6"/>
        </w:rPr>
        <w:t xml:space="preserve"> </w:t>
      </w:r>
      <w:r>
        <w:t>the</w:t>
      </w:r>
      <w:r>
        <w:rPr>
          <w:spacing w:val="-6"/>
        </w:rPr>
        <w:t xml:space="preserve"> </w:t>
      </w:r>
      <w:r>
        <w:t>ONR</w:t>
      </w:r>
      <w:r>
        <w:rPr>
          <w:spacing w:val="-6"/>
        </w:rPr>
        <w:t xml:space="preserve"> </w:t>
      </w:r>
      <w:r>
        <w:t>Board</w:t>
      </w:r>
      <w:r>
        <w:rPr>
          <w:spacing w:val="-4"/>
        </w:rPr>
        <w:t xml:space="preserve"> </w:t>
      </w:r>
      <w:r>
        <w:t>or delegated by the ONR Board</w:t>
      </w:r>
      <w:bookmarkEnd w:id="15"/>
    </w:p>
    <w:p w14:paraId="50EE9FCB" w14:textId="27172BEA" w:rsidR="00715D2D" w:rsidRDefault="001E26D5" w:rsidP="00B40DF1">
      <w:pPr>
        <w:pStyle w:val="ListParagraph"/>
      </w:pPr>
      <w:r w:rsidRPr="00807A4D">
        <w:t>O</w:t>
      </w:r>
      <w:r w:rsidR="00715D2D" w:rsidRPr="00807A4D">
        <w:t xml:space="preserve">NR’s </w:t>
      </w:r>
      <w:r w:rsidR="00715D2D" w:rsidRPr="00FB5559">
        <w:t>Corporate Governance Framework</w:t>
      </w:r>
      <w:r w:rsidR="00715D2D" w:rsidRPr="00715D2D">
        <w:rPr>
          <w:i/>
        </w:rPr>
        <w:t xml:space="preserve"> </w:t>
      </w:r>
      <w:r w:rsidR="00715D2D" w:rsidRPr="002E07EA">
        <w:t xml:space="preserve">document sets out the </w:t>
      </w:r>
      <w:r w:rsidR="0075099F">
        <w:t>B</w:t>
      </w:r>
      <w:r w:rsidR="00715D2D" w:rsidRPr="002E07EA">
        <w:t>oard’s responsibilities</w:t>
      </w:r>
      <w:r w:rsidR="00715D2D" w:rsidRPr="00715D2D">
        <w:rPr>
          <w:spacing w:val="-5"/>
        </w:rPr>
        <w:t xml:space="preserve"> </w:t>
      </w:r>
      <w:r w:rsidR="00715D2D" w:rsidRPr="002E07EA">
        <w:t>and</w:t>
      </w:r>
      <w:r w:rsidR="00715D2D" w:rsidRPr="00715D2D">
        <w:rPr>
          <w:spacing w:val="-4"/>
        </w:rPr>
        <w:t xml:space="preserve"> </w:t>
      </w:r>
      <w:r w:rsidR="00715D2D" w:rsidRPr="002E07EA">
        <w:t>its</w:t>
      </w:r>
      <w:r w:rsidR="00715D2D" w:rsidRPr="00715D2D">
        <w:rPr>
          <w:spacing w:val="-5"/>
        </w:rPr>
        <w:t xml:space="preserve"> </w:t>
      </w:r>
      <w:r w:rsidR="00715D2D" w:rsidRPr="002E07EA">
        <w:t>delegated</w:t>
      </w:r>
      <w:r w:rsidR="00715D2D" w:rsidRPr="00715D2D">
        <w:rPr>
          <w:spacing w:val="-2"/>
        </w:rPr>
        <w:t xml:space="preserve"> </w:t>
      </w:r>
      <w:r w:rsidR="00715D2D" w:rsidRPr="002E07EA">
        <w:t>functions</w:t>
      </w:r>
      <w:r w:rsidR="00715D2D" w:rsidRPr="00715D2D">
        <w:rPr>
          <w:spacing w:val="-3"/>
        </w:rPr>
        <w:t xml:space="preserve"> </w:t>
      </w:r>
      <w:r w:rsidR="00715D2D" w:rsidRPr="002E07EA">
        <w:t>and</w:t>
      </w:r>
      <w:r w:rsidR="00715D2D" w:rsidRPr="00715D2D">
        <w:rPr>
          <w:spacing w:val="-2"/>
        </w:rPr>
        <w:t xml:space="preserve"> </w:t>
      </w:r>
      <w:r w:rsidR="00715D2D" w:rsidRPr="002E07EA">
        <w:t>summarises</w:t>
      </w:r>
      <w:r w:rsidR="00715D2D" w:rsidRPr="00715D2D">
        <w:rPr>
          <w:spacing w:val="-3"/>
        </w:rPr>
        <w:t xml:space="preserve"> </w:t>
      </w:r>
      <w:r w:rsidR="00715D2D" w:rsidRPr="002E07EA">
        <w:t>the</w:t>
      </w:r>
      <w:r w:rsidR="00715D2D" w:rsidRPr="00715D2D">
        <w:rPr>
          <w:spacing w:val="-4"/>
        </w:rPr>
        <w:t xml:space="preserve"> </w:t>
      </w:r>
      <w:r w:rsidR="00715D2D" w:rsidRPr="002E07EA">
        <w:t>matters</w:t>
      </w:r>
      <w:r w:rsidR="00715D2D" w:rsidRPr="00715D2D">
        <w:rPr>
          <w:spacing w:val="-3"/>
        </w:rPr>
        <w:t xml:space="preserve"> </w:t>
      </w:r>
      <w:r w:rsidR="00715D2D" w:rsidRPr="002E07EA">
        <w:t>which</w:t>
      </w:r>
      <w:r w:rsidR="00715D2D" w:rsidRPr="00715D2D">
        <w:rPr>
          <w:spacing w:val="-2"/>
        </w:rPr>
        <w:t xml:space="preserve"> </w:t>
      </w:r>
      <w:r w:rsidR="00715D2D" w:rsidRPr="002E07EA">
        <w:t>the</w:t>
      </w:r>
      <w:r w:rsidR="00715D2D" w:rsidRPr="00715D2D">
        <w:rPr>
          <w:spacing w:val="-2"/>
        </w:rPr>
        <w:t xml:space="preserve"> </w:t>
      </w:r>
      <w:r w:rsidR="0075099F">
        <w:t>B</w:t>
      </w:r>
      <w:r w:rsidR="00715D2D" w:rsidRPr="002E07EA">
        <w:t xml:space="preserve">oard has reserved to itself and those which it has decided to delegate. In essence, the </w:t>
      </w:r>
      <w:r w:rsidR="0075099F">
        <w:t>B</w:t>
      </w:r>
      <w:r w:rsidR="00715D2D" w:rsidRPr="002E07EA">
        <w:t xml:space="preserve">oard has retained all those decisions which are strategic in </w:t>
      </w:r>
      <w:r w:rsidR="00B37C9B" w:rsidRPr="002E07EA">
        <w:t>nature and</w:t>
      </w:r>
      <w:r w:rsidR="00715D2D" w:rsidRPr="002E07EA">
        <w:t xml:space="preserve"> has delegated some corporate governance matters to its </w:t>
      </w:r>
      <w:r w:rsidR="009A28FA">
        <w:t>committees</w:t>
      </w:r>
      <w:r w:rsidR="0075099F" w:rsidRPr="002E07EA">
        <w:t xml:space="preserve"> </w:t>
      </w:r>
      <w:r w:rsidR="00715D2D" w:rsidRPr="002E07EA">
        <w:t>and those matters which are operational</w:t>
      </w:r>
      <w:r w:rsidR="00715D2D" w:rsidRPr="00715D2D">
        <w:rPr>
          <w:spacing w:val="-8"/>
        </w:rPr>
        <w:t xml:space="preserve"> </w:t>
      </w:r>
      <w:r w:rsidR="00715D2D" w:rsidRPr="002E07EA">
        <w:t>to</w:t>
      </w:r>
      <w:r w:rsidR="00715D2D" w:rsidRPr="00715D2D">
        <w:rPr>
          <w:spacing w:val="-2"/>
        </w:rPr>
        <w:t xml:space="preserve"> </w:t>
      </w:r>
      <w:r w:rsidR="00715D2D" w:rsidRPr="002E07EA">
        <w:t>the</w:t>
      </w:r>
      <w:r w:rsidR="00715D2D" w:rsidRPr="00715D2D">
        <w:rPr>
          <w:spacing w:val="-2"/>
        </w:rPr>
        <w:t xml:space="preserve"> </w:t>
      </w:r>
      <w:r w:rsidR="00715D2D" w:rsidRPr="002E07EA">
        <w:t xml:space="preserve">appropriate staff within ONR. </w:t>
      </w:r>
    </w:p>
    <w:p w14:paraId="3EE847E1" w14:textId="333CC100" w:rsidR="00715D2D" w:rsidRPr="002E07EA" w:rsidRDefault="00715D2D" w:rsidP="00B40DF1">
      <w:pPr>
        <w:pStyle w:val="ListParagraph"/>
      </w:pPr>
      <w:r>
        <w:t>The</w:t>
      </w:r>
      <w:r w:rsidRPr="00715D2D">
        <w:rPr>
          <w:spacing w:val="-2"/>
        </w:rPr>
        <w:t xml:space="preserve"> </w:t>
      </w:r>
      <w:r w:rsidR="0075099F">
        <w:t>B</w:t>
      </w:r>
      <w:r>
        <w:t>oard</w:t>
      </w:r>
      <w:r w:rsidRPr="00715D2D">
        <w:rPr>
          <w:spacing w:val="-3"/>
        </w:rPr>
        <w:t xml:space="preserve"> </w:t>
      </w:r>
      <w:r>
        <w:t>exercises</w:t>
      </w:r>
      <w:r w:rsidRPr="00715D2D">
        <w:rPr>
          <w:spacing w:val="-3"/>
        </w:rPr>
        <w:t xml:space="preserve"> </w:t>
      </w:r>
      <w:r>
        <w:t>its</w:t>
      </w:r>
      <w:r w:rsidRPr="00715D2D">
        <w:rPr>
          <w:spacing w:val="-3"/>
        </w:rPr>
        <w:t xml:space="preserve"> </w:t>
      </w:r>
      <w:r>
        <w:t>power</w:t>
      </w:r>
      <w:r w:rsidRPr="00715D2D">
        <w:rPr>
          <w:spacing w:val="-3"/>
        </w:rPr>
        <w:t xml:space="preserve"> </w:t>
      </w:r>
      <w:r>
        <w:t>corporately.</w:t>
      </w:r>
      <w:r w:rsidRPr="00715D2D">
        <w:rPr>
          <w:spacing w:val="-2"/>
        </w:rPr>
        <w:t xml:space="preserve"> </w:t>
      </w:r>
      <w:r>
        <w:t>No</w:t>
      </w:r>
      <w:r w:rsidRPr="00715D2D">
        <w:rPr>
          <w:spacing w:val="-2"/>
        </w:rPr>
        <w:t xml:space="preserve"> </w:t>
      </w:r>
      <w:r>
        <w:t>individual</w:t>
      </w:r>
      <w:r w:rsidRPr="00715D2D">
        <w:rPr>
          <w:spacing w:val="-5"/>
        </w:rPr>
        <w:t xml:space="preserve"> </w:t>
      </w:r>
      <w:r>
        <w:t>member</w:t>
      </w:r>
      <w:r w:rsidRPr="00715D2D">
        <w:rPr>
          <w:spacing w:val="-5"/>
        </w:rPr>
        <w:t xml:space="preserve"> </w:t>
      </w:r>
      <w:r>
        <w:t>of</w:t>
      </w:r>
      <w:r w:rsidRPr="00715D2D">
        <w:rPr>
          <w:spacing w:val="-4"/>
        </w:rPr>
        <w:t xml:space="preserve"> </w:t>
      </w:r>
      <w:r>
        <w:t>the</w:t>
      </w:r>
      <w:r w:rsidRPr="00715D2D">
        <w:rPr>
          <w:spacing w:val="-3"/>
        </w:rPr>
        <w:t xml:space="preserve"> </w:t>
      </w:r>
      <w:r w:rsidR="0075099F">
        <w:t>B</w:t>
      </w:r>
      <w:r>
        <w:t>oard</w:t>
      </w:r>
      <w:r w:rsidRPr="00715D2D">
        <w:rPr>
          <w:spacing w:val="-2"/>
        </w:rPr>
        <w:t xml:space="preserve"> </w:t>
      </w:r>
      <w:r>
        <w:t>may</w:t>
      </w:r>
      <w:r w:rsidRPr="00715D2D">
        <w:rPr>
          <w:spacing w:val="-3"/>
        </w:rPr>
        <w:t xml:space="preserve"> </w:t>
      </w:r>
      <w:r>
        <w:t xml:space="preserve">take executive action as a </w:t>
      </w:r>
      <w:r w:rsidR="0075099F">
        <w:t>B</w:t>
      </w:r>
      <w:r>
        <w:t>oard member</w:t>
      </w:r>
      <w:r w:rsidR="00BC5F1A">
        <w:t xml:space="preserve">. </w:t>
      </w:r>
      <w:r w:rsidR="0075099F">
        <w:t>B</w:t>
      </w:r>
      <w:r>
        <w:t>oard</w:t>
      </w:r>
      <w:r w:rsidRPr="00715D2D">
        <w:rPr>
          <w:spacing w:val="-9"/>
        </w:rPr>
        <w:t xml:space="preserve"> </w:t>
      </w:r>
      <w:r>
        <w:t>members</w:t>
      </w:r>
      <w:r w:rsidRPr="00715D2D">
        <w:rPr>
          <w:spacing w:val="-10"/>
        </w:rPr>
        <w:t xml:space="preserve"> </w:t>
      </w:r>
      <w:r>
        <w:t>are</w:t>
      </w:r>
      <w:r w:rsidRPr="00715D2D">
        <w:rPr>
          <w:spacing w:val="-9"/>
        </w:rPr>
        <w:t xml:space="preserve">  </w:t>
      </w:r>
      <w:r>
        <w:t>bound</w:t>
      </w:r>
      <w:r w:rsidRPr="00715D2D">
        <w:rPr>
          <w:spacing w:val="-9"/>
        </w:rPr>
        <w:t xml:space="preserve"> </w:t>
      </w:r>
      <w:r>
        <w:t>by its corporate responsibility. In an emergency,</w:t>
      </w:r>
      <w:r w:rsidRPr="00715D2D">
        <w:rPr>
          <w:spacing w:val="-1"/>
        </w:rPr>
        <w:t xml:space="preserve"> </w:t>
      </w:r>
      <w:r>
        <w:t xml:space="preserve">the functions which the </w:t>
      </w:r>
      <w:r w:rsidR="0075099F">
        <w:t>B</w:t>
      </w:r>
      <w:r>
        <w:t>oard has</w:t>
      </w:r>
      <w:r w:rsidRPr="00715D2D">
        <w:rPr>
          <w:spacing w:val="-1"/>
        </w:rPr>
        <w:t xml:space="preserve"> </w:t>
      </w:r>
      <w:r>
        <w:t>reserved to itself</w:t>
      </w:r>
      <w:r w:rsidRPr="00715D2D">
        <w:rPr>
          <w:spacing w:val="-1"/>
        </w:rPr>
        <w:t xml:space="preserve"> </w:t>
      </w:r>
      <w:r>
        <w:t xml:space="preserve">for decision may be exercised by the </w:t>
      </w:r>
      <w:r w:rsidR="0075099F">
        <w:t>C</w:t>
      </w:r>
      <w:r>
        <w:t xml:space="preserve">hair, after having consulted with one other </w:t>
      </w:r>
      <w:r w:rsidR="0075099F">
        <w:t>B</w:t>
      </w:r>
      <w:r>
        <w:t>oard member</w:t>
      </w:r>
      <w:r w:rsidRPr="00715D2D">
        <w:rPr>
          <w:spacing w:val="-2"/>
        </w:rPr>
        <w:t xml:space="preserve"> </w:t>
      </w:r>
      <w:r>
        <w:t>(</w:t>
      </w:r>
      <w:r w:rsidR="0072792C">
        <w:t>e</w:t>
      </w:r>
      <w:r>
        <w:t>xecutive</w:t>
      </w:r>
      <w:r w:rsidRPr="00715D2D">
        <w:rPr>
          <w:spacing w:val="-7"/>
        </w:rPr>
        <w:t xml:space="preserve"> </w:t>
      </w:r>
      <w:r>
        <w:t>or</w:t>
      </w:r>
      <w:r w:rsidRPr="00715D2D">
        <w:rPr>
          <w:spacing w:val="-4"/>
        </w:rPr>
        <w:t xml:space="preserve"> </w:t>
      </w:r>
      <w:r w:rsidR="0072792C">
        <w:t>n</w:t>
      </w:r>
      <w:r>
        <w:t>on-</w:t>
      </w:r>
      <w:r w:rsidR="0072792C">
        <w:t>e</w:t>
      </w:r>
      <w:r>
        <w:t>xecutive). The</w:t>
      </w:r>
      <w:r w:rsidRPr="00715D2D">
        <w:rPr>
          <w:spacing w:val="-2"/>
        </w:rPr>
        <w:t xml:space="preserve"> </w:t>
      </w:r>
      <w:r w:rsidR="0075099F">
        <w:t>C</w:t>
      </w:r>
      <w:r>
        <w:t>hair</w:t>
      </w:r>
      <w:r w:rsidRPr="00715D2D">
        <w:rPr>
          <w:spacing w:val="-2"/>
        </w:rPr>
        <w:t xml:space="preserve"> </w:t>
      </w:r>
      <w:r>
        <w:t>should then</w:t>
      </w:r>
      <w:r w:rsidRPr="00715D2D">
        <w:rPr>
          <w:spacing w:val="-2"/>
        </w:rPr>
        <w:t xml:space="preserve"> </w:t>
      </w:r>
      <w:r>
        <w:t>report</w:t>
      </w:r>
      <w:r w:rsidRPr="00715D2D">
        <w:rPr>
          <w:spacing w:val="-3"/>
        </w:rPr>
        <w:t xml:space="preserve"> </w:t>
      </w:r>
      <w:r>
        <w:t>any</w:t>
      </w:r>
      <w:r w:rsidRPr="00715D2D">
        <w:rPr>
          <w:spacing w:val="-1"/>
        </w:rPr>
        <w:t xml:space="preserve"> </w:t>
      </w:r>
      <w:r>
        <w:t>such</w:t>
      </w:r>
      <w:r w:rsidRPr="00715D2D">
        <w:rPr>
          <w:spacing w:val="-2"/>
        </w:rPr>
        <w:t xml:space="preserve"> </w:t>
      </w:r>
      <w:r>
        <w:t xml:space="preserve">decisions made or actions taken to the next </w:t>
      </w:r>
      <w:r w:rsidR="00977D06">
        <w:t>B</w:t>
      </w:r>
      <w:r>
        <w:t>oard meeting for ratification, with an explanation of why the emergency decision/action was taken.</w:t>
      </w:r>
    </w:p>
    <w:p w14:paraId="701A5455" w14:textId="76C6FDD6" w:rsidR="00715D2D" w:rsidRDefault="00715D2D" w:rsidP="00C83711">
      <w:pPr>
        <w:spacing w:before="240" w:after="120"/>
        <w:ind w:left="851" w:right="-34"/>
        <w:rPr>
          <w:b/>
        </w:rPr>
      </w:pPr>
      <w:hyperlink w:anchor="_Appendix_1:_Matters" w:history="1">
        <w:r w:rsidRPr="00C83711">
          <w:rPr>
            <w:rStyle w:val="Hyperlink"/>
            <w:b/>
          </w:rPr>
          <w:t>Appendix</w:t>
        </w:r>
        <w:r w:rsidRPr="00C83711">
          <w:rPr>
            <w:rStyle w:val="Hyperlink"/>
            <w:b/>
            <w:spacing w:val="-2"/>
          </w:rPr>
          <w:t xml:space="preserve"> </w:t>
        </w:r>
        <w:r w:rsidRPr="00C83711">
          <w:rPr>
            <w:rStyle w:val="Hyperlink"/>
            <w:b/>
          </w:rPr>
          <w:t>1</w:t>
        </w:r>
      </w:hyperlink>
      <w:r>
        <w:rPr>
          <w:b/>
          <w:spacing w:val="-2"/>
        </w:rPr>
        <w:t xml:space="preserve"> </w:t>
      </w:r>
      <w:r>
        <w:rPr>
          <w:b/>
        </w:rPr>
        <w:t>to</w:t>
      </w:r>
      <w:r>
        <w:rPr>
          <w:b/>
          <w:spacing w:val="-3"/>
        </w:rPr>
        <w:t xml:space="preserve"> </w:t>
      </w:r>
      <w:r>
        <w:rPr>
          <w:b/>
        </w:rPr>
        <w:t>this</w:t>
      </w:r>
      <w:r>
        <w:rPr>
          <w:b/>
          <w:spacing w:val="-2"/>
        </w:rPr>
        <w:t xml:space="preserve"> </w:t>
      </w:r>
      <w:r>
        <w:rPr>
          <w:b/>
        </w:rPr>
        <w:t>document</w:t>
      </w:r>
      <w:r>
        <w:rPr>
          <w:b/>
          <w:spacing w:val="-4"/>
        </w:rPr>
        <w:t xml:space="preserve"> </w:t>
      </w:r>
      <w:r>
        <w:rPr>
          <w:b/>
        </w:rPr>
        <w:t>provides</w:t>
      </w:r>
      <w:r>
        <w:rPr>
          <w:b/>
          <w:spacing w:val="-2"/>
        </w:rPr>
        <w:t xml:space="preserve"> </w:t>
      </w:r>
      <w:r>
        <w:rPr>
          <w:b/>
        </w:rPr>
        <w:t>full</w:t>
      </w:r>
      <w:r>
        <w:rPr>
          <w:b/>
          <w:spacing w:val="-5"/>
        </w:rPr>
        <w:t xml:space="preserve"> </w:t>
      </w:r>
      <w:r>
        <w:rPr>
          <w:b/>
        </w:rPr>
        <w:t>details</w:t>
      </w:r>
      <w:r>
        <w:rPr>
          <w:b/>
          <w:spacing w:val="-2"/>
        </w:rPr>
        <w:t xml:space="preserve"> </w:t>
      </w:r>
      <w:r>
        <w:rPr>
          <w:b/>
        </w:rPr>
        <w:t>of</w:t>
      </w:r>
      <w:r>
        <w:rPr>
          <w:b/>
          <w:spacing w:val="-4"/>
        </w:rPr>
        <w:t xml:space="preserve"> </w:t>
      </w:r>
      <w:r>
        <w:rPr>
          <w:b/>
        </w:rPr>
        <w:t>the</w:t>
      </w:r>
      <w:r>
        <w:rPr>
          <w:b/>
          <w:spacing w:val="-2"/>
        </w:rPr>
        <w:t xml:space="preserve"> </w:t>
      </w:r>
      <w:r w:rsidR="00B16FD3">
        <w:rPr>
          <w:b/>
        </w:rPr>
        <w:t>m</w:t>
      </w:r>
      <w:r>
        <w:rPr>
          <w:b/>
        </w:rPr>
        <w:t>atters</w:t>
      </w:r>
      <w:r>
        <w:rPr>
          <w:b/>
          <w:spacing w:val="-4"/>
        </w:rPr>
        <w:t xml:space="preserve"> </w:t>
      </w:r>
      <w:r>
        <w:rPr>
          <w:b/>
        </w:rPr>
        <w:t>reserved</w:t>
      </w:r>
      <w:r>
        <w:rPr>
          <w:b/>
          <w:spacing w:val="-3"/>
        </w:rPr>
        <w:t xml:space="preserve"> </w:t>
      </w:r>
      <w:r>
        <w:rPr>
          <w:b/>
        </w:rPr>
        <w:t>by</w:t>
      </w:r>
      <w:r>
        <w:rPr>
          <w:b/>
          <w:spacing w:val="-2"/>
        </w:rPr>
        <w:t xml:space="preserve"> </w:t>
      </w:r>
      <w:r>
        <w:rPr>
          <w:b/>
        </w:rPr>
        <w:t>the</w:t>
      </w:r>
      <w:r w:rsidR="00FC7C2A">
        <w:rPr>
          <w:b/>
        </w:rPr>
        <w:t xml:space="preserve"> </w:t>
      </w:r>
      <w:r w:rsidR="0075099F">
        <w:rPr>
          <w:b/>
          <w:spacing w:val="-2"/>
        </w:rPr>
        <w:t>B</w:t>
      </w:r>
      <w:r>
        <w:rPr>
          <w:b/>
          <w:spacing w:val="-2"/>
        </w:rPr>
        <w:t>oard.</w:t>
      </w:r>
    </w:p>
    <w:p w14:paraId="650B011A" w14:textId="5C865796" w:rsidR="00715D2D" w:rsidRDefault="00715D2D" w:rsidP="00C83711">
      <w:pPr>
        <w:spacing w:before="240" w:after="120"/>
        <w:ind w:left="851" w:right="-34"/>
        <w:rPr>
          <w:b/>
        </w:rPr>
      </w:pPr>
      <w:hyperlink w:anchor="_Appendix_2:_Matters" w:history="1">
        <w:r w:rsidRPr="00C83711">
          <w:rPr>
            <w:rStyle w:val="Hyperlink"/>
            <w:b/>
          </w:rPr>
          <w:t>Appendix</w:t>
        </w:r>
        <w:r w:rsidRPr="00C83711">
          <w:rPr>
            <w:rStyle w:val="Hyperlink"/>
            <w:b/>
            <w:spacing w:val="-2"/>
          </w:rPr>
          <w:t xml:space="preserve"> </w:t>
        </w:r>
        <w:r w:rsidRPr="00C83711">
          <w:rPr>
            <w:rStyle w:val="Hyperlink"/>
            <w:b/>
          </w:rPr>
          <w:t>2</w:t>
        </w:r>
      </w:hyperlink>
      <w:r>
        <w:rPr>
          <w:b/>
          <w:spacing w:val="-2"/>
        </w:rPr>
        <w:t xml:space="preserve"> </w:t>
      </w:r>
      <w:r>
        <w:rPr>
          <w:b/>
        </w:rPr>
        <w:t>to</w:t>
      </w:r>
      <w:r>
        <w:rPr>
          <w:b/>
          <w:spacing w:val="-3"/>
        </w:rPr>
        <w:t xml:space="preserve"> </w:t>
      </w:r>
      <w:r>
        <w:rPr>
          <w:b/>
        </w:rPr>
        <w:t>this</w:t>
      </w:r>
      <w:r>
        <w:rPr>
          <w:b/>
          <w:spacing w:val="-2"/>
        </w:rPr>
        <w:t xml:space="preserve"> </w:t>
      </w:r>
      <w:r>
        <w:rPr>
          <w:b/>
        </w:rPr>
        <w:t>document</w:t>
      </w:r>
      <w:r>
        <w:rPr>
          <w:b/>
          <w:spacing w:val="-4"/>
        </w:rPr>
        <w:t xml:space="preserve"> </w:t>
      </w:r>
      <w:r>
        <w:rPr>
          <w:b/>
        </w:rPr>
        <w:t>provides</w:t>
      </w:r>
      <w:r>
        <w:rPr>
          <w:b/>
          <w:spacing w:val="-2"/>
        </w:rPr>
        <w:t xml:space="preserve"> </w:t>
      </w:r>
      <w:r>
        <w:rPr>
          <w:b/>
        </w:rPr>
        <w:t>full</w:t>
      </w:r>
      <w:r>
        <w:rPr>
          <w:b/>
          <w:spacing w:val="-5"/>
        </w:rPr>
        <w:t xml:space="preserve"> </w:t>
      </w:r>
      <w:r>
        <w:rPr>
          <w:b/>
        </w:rPr>
        <w:t>details</w:t>
      </w:r>
      <w:r>
        <w:rPr>
          <w:b/>
          <w:spacing w:val="-2"/>
        </w:rPr>
        <w:t xml:space="preserve"> </w:t>
      </w:r>
      <w:r>
        <w:rPr>
          <w:b/>
        </w:rPr>
        <w:t>of</w:t>
      </w:r>
      <w:r>
        <w:rPr>
          <w:b/>
          <w:spacing w:val="-4"/>
        </w:rPr>
        <w:t xml:space="preserve"> </w:t>
      </w:r>
      <w:r w:rsidR="00B16FD3">
        <w:rPr>
          <w:b/>
        </w:rPr>
        <w:t>m</w:t>
      </w:r>
      <w:r>
        <w:rPr>
          <w:b/>
        </w:rPr>
        <w:t>atters</w:t>
      </w:r>
      <w:r>
        <w:rPr>
          <w:b/>
          <w:spacing w:val="-2"/>
        </w:rPr>
        <w:t xml:space="preserve"> </w:t>
      </w:r>
      <w:r>
        <w:rPr>
          <w:b/>
        </w:rPr>
        <w:t>delegated</w:t>
      </w:r>
      <w:r>
        <w:rPr>
          <w:b/>
          <w:spacing w:val="-3"/>
        </w:rPr>
        <w:t xml:space="preserve"> </w:t>
      </w:r>
      <w:r>
        <w:rPr>
          <w:b/>
        </w:rPr>
        <w:t>by</w:t>
      </w:r>
      <w:r>
        <w:rPr>
          <w:b/>
          <w:spacing w:val="-2"/>
        </w:rPr>
        <w:t xml:space="preserve"> </w:t>
      </w:r>
      <w:r>
        <w:rPr>
          <w:b/>
        </w:rPr>
        <w:t xml:space="preserve">the </w:t>
      </w:r>
      <w:r w:rsidR="0075099F">
        <w:rPr>
          <w:b/>
        </w:rPr>
        <w:t>B</w:t>
      </w:r>
      <w:r>
        <w:rPr>
          <w:b/>
        </w:rPr>
        <w:t xml:space="preserve">oard to </w:t>
      </w:r>
      <w:r w:rsidR="0075099F">
        <w:rPr>
          <w:b/>
        </w:rPr>
        <w:t>C</w:t>
      </w:r>
      <w:r>
        <w:rPr>
          <w:b/>
        </w:rPr>
        <w:t>ommittees or individuals</w:t>
      </w:r>
      <w:r w:rsidR="00AB3EA9">
        <w:rPr>
          <w:b/>
        </w:rPr>
        <w:t xml:space="preserve">. </w:t>
      </w:r>
    </w:p>
    <w:p w14:paraId="64C7472E" w14:textId="77777777" w:rsidR="00834EAA" w:rsidRDefault="00834EAA" w:rsidP="00005294">
      <w:pPr>
        <w:pStyle w:val="Heading2"/>
      </w:pPr>
      <w:bookmarkStart w:id="16" w:name="_Toc198804124"/>
      <w:r>
        <w:t>Matters</w:t>
      </w:r>
      <w:r>
        <w:rPr>
          <w:spacing w:val="-6"/>
        </w:rPr>
        <w:t xml:space="preserve"> </w:t>
      </w:r>
      <w:r>
        <w:t>delegated</w:t>
      </w:r>
      <w:r>
        <w:rPr>
          <w:spacing w:val="-4"/>
        </w:rPr>
        <w:t xml:space="preserve"> </w:t>
      </w:r>
      <w:r>
        <w:t>to</w:t>
      </w:r>
      <w:r>
        <w:rPr>
          <w:spacing w:val="-4"/>
        </w:rPr>
        <w:t xml:space="preserve"> </w:t>
      </w:r>
      <w:r>
        <w:t>the</w:t>
      </w:r>
      <w:r>
        <w:rPr>
          <w:spacing w:val="-4"/>
        </w:rPr>
        <w:t xml:space="preserve"> </w:t>
      </w:r>
      <w:r>
        <w:t>Board</w:t>
      </w:r>
      <w:r>
        <w:rPr>
          <w:spacing w:val="-4"/>
        </w:rPr>
        <w:t xml:space="preserve"> </w:t>
      </w:r>
      <w:r>
        <w:rPr>
          <w:spacing w:val="-2"/>
        </w:rPr>
        <w:t>Committees</w:t>
      </w:r>
      <w:bookmarkEnd w:id="16"/>
    </w:p>
    <w:p w14:paraId="15C5A715" w14:textId="632A21C2" w:rsidR="00834EAA" w:rsidRDefault="00834EAA" w:rsidP="00B40DF1">
      <w:pPr>
        <w:pStyle w:val="ListParagraph"/>
      </w:pPr>
      <w:r w:rsidRPr="00834EAA">
        <w:rPr>
          <w:spacing w:val="-2"/>
        </w:rPr>
        <w:t>The</w:t>
      </w:r>
      <w:r w:rsidRPr="00834EAA">
        <w:rPr>
          <w:spacing w:val="-15"/>
        </w:rPr>
        <w:t xml:space="preserve"> </w:t>
      </w:r>
      <w:r w:rsidR="00977D06">
        <w:rPr>
          <w:spacing w:val="-15"/>
        </w:rPr>
        <w:t>B</w:t>
      </w:r>
      <w:r w:rsidRPr="00834EAA">
        <w:rPr>
          <w:spacing w:val="-2"/>
        </w:rPr>
        <w:t>oard</w:t>
      </w:r>
      <w:r w:rsidRPr="00834EAA">
        <w:rPr>
          <w:spacing w:val="-15"/>
        </w:rPr>
        <w:t xml:space="preserve"> </w:t>
      </w:r>
      <w:r w:rsidRPr="00834EAA">
        <w:rPr>
          <w:spacing w:val="-2"/>
        </w:rPr>
        <w:t>maintains</w:t>
      </w:r>
      <w:r w:rsidRPr="00834EAA">
        <w:rPr>
          <w:spacing w:val="-14"/>
        </w:rPr>
        <w:t xml:space="preserve"> </w:t>
      </w:r>
      <w:r w:rsidRPr="00834EAA">
        <w:rPr>
          <w:spacing w:val="-2"/>
        </w:rPr>
        <w:t>three</w:t>
      </w:r>
      <w:r w:rsidRPr="00834EAA">
        <w:rPr>
          <w:spacing w:val="-15"/>
        </w:rPr>
        <w:t xml:space="preserve"> </w:t>
      </w:r>
      <w:r w:rsidRPr="00834EAA">
        <w:rPr>
          <w:spacing w:val="-2"/>
        </w:rPr>
        <w:t>standing</w:t>
      </w:r>
      <w:r w:rsidRPr="00834EAA">
        <w:rPr>
          <w:spacing w:val="-15"/>
        </w:rPr>
        <w:t xml:space="preserve"> </w:t>
      </w:r>
      <w:r w:rsidR="00977D06">
        <w:rPr>
          <w:spacing w:val="-15"/>
        </w:rPr>
        <w:t>c</w:t>
      </w:r>
      <w:r w:rsidRPr="00834EAA">
        <w:rPr>
          <w:spacing w:val="-2"/>
        </w:rPr>
        <w:t>ommittees.</w:t>
      </w:r>
      <w:r w:rsidRPr="00834EAA">
        <w:rPr>
          <w:spacing w:val="-15"/>
        </w:rPr>
        <w:t xml:space="preserve"> </w:t>
      </w:r>
      <w:r w:rsidRPr="00834EAA">
        <w:rPr>
          <w:spacing w:val="-2"/>
        </w:rPr>
        <w:t>The</w:t>
      </w:r>
      <w:r w:rsidRPr="00834EAA">
        <w:rPr>
          <w:spacing w:val="-14"/>
        </w:rPr>
        <w:t xml:space="preserve"> </w:t>
      </w:r>
      <w:r w:rsidRPr="00834EAA">
        <w:rPr>
          <w:spacing w:val="-2"/>
        </w:rPr>
        <w:t>Terms</w:t>
      </w:r>
      <w:r w:rsidRPr="00834EAA">
        <w:rPr>
          <w:spacing w:val="-15"/>
        </w:rPr>
        <w:t xml:space="preserve"> </w:t>
      </w:r>
      <w:r w:rsidRPr="00834EAA">
        <w:rPr>
          <w:spacing w:val="-2"/>
        </w:rPr>
        <w:t>of</w:t>
      </w:r>
      <w:r w:rsidRPr="00834EAA">
        <w:rPr>
          <w:spacing w:val="-15"/>
        </w:rPr>
        <w:t xml:space="preserve"> </w:t>
      </w:r>
      <w:r w:rsidRPr="00834EAA">
        <w:rPr>
          <w:spacing w:val="-2"/>
        </w:rPr>
        <w:t>Reference</w:t>
      </w:r>
      <w:r w:rsidRPr="00834EAA">
        <w:rPr>
          <w:spacing w:val="-14"/>
        </w:rPr>
        <w:t xml:space="preserve"> </w:t>
      </w:r>
      <w:r w:rsidRPr="00834EAA">
        <w:rPr>
          <w:spacing w:val="-2"/>
        </w:rPr>
        <w:t>for</w:t>
      </w:r>
      <w:r w:rsidRPr="00834EAA">
        <w:rPr>
          <w:spacing w:val="-15"/>
        </w:rPr>
        <w:t xml:space="preserve"> </w:t>
      </w:r>
      <w:r w:rsidRPr="00834EAA">
        <w:rPr>
          <w:spacing w:val="-2"/>
        </w:rPr>
        <w:t>each</w:t>
      </w:r>
      <w:r w:rsidRPr="00834EAA">
        <w:rPr>
          <w:spacing w:val="-15"/>
        </w:rPr>
        <w:t xml:space="preserve"> </w:t>
      </w:r>
      <w:r w:rsidRPr="00834EAA">
        <w:rPr>
          <w:spacing w:val="-2"/>
        </w:rPr>
        <w:t>of</w:t>
      </w:r>
      <w:r w:rsidRPr="00834EAA">
        <w:rPr>
          <w:spacing w:val="-14"/>
        </w:rPr>
        <w:t xml:space="preserve"> </w:t>
      </w:r>
      <w:r w:rsidRPr="00834EAA">
        <w:rPr>
          <w:spacing w:val="-2"/>
        </w:rPr>
        <w:t xml:space="preserve">them </w:t>
      </w:r>
      <w:r>
        <w:t xml:space="preserve">are maintained within the ONR </w:t>
      </w:r>
      <w:r w:rsidRPr="00FB5559">
        <w:rPr>
          <w:iCs/>
        </w:rPr>
        <w:t>Corporate Governance Framework</w:t>
      </w:r>
      <w:r w:rsidR="00237573">
        <w:rPr>
          <w:iCs/>
        </w:rPr>
        <w:t xml:space="preserve"> </w:t>
      </w:r>
      <w:r>
        <w:t>document</w:t>
      </w:r>
      <w:r w:rsidR="00237573">
        <w:t xml:space="preserve"> </w:t>
      </w:r>
      <w:sdt>
        <w:sdtPr>
          <w:id w:val="-1641867623"/>
          <w:citation/>
        </w:sdtPr>
        <w:sdtEndPr/>
        <w:sdtContent>
          <w:r w:rsidR="00237573">
            <w:fldChar w:fldCharType="begin"/>
          </w:r>
          <w:r w:rsidR="005252B2">
            <w:instrText xml:space="preserve">CITATION ONR216 \l 2057 </w:instrText>
          </w:r>
          <w:r w:rsidR="00237573">
            <w:fldChar w:fldCharType="separate"/>
          </w:r>
          <w:r w:rsidR="005252B2" w:rsidRPr="005252B2">
            <w:rPr>
              <w:noProof/>
            </w:rPr>
            <w:t>[2]</w:t>
          </w:r>
          <w:r w:rsidR="00237573">
            <w:fldChar w:fldCharType="end"/>
          </w:r>
        </w:sdtContent>
      </w:sdt>
      <w:r>
        <w:t xml:space="preserve">. The </w:t>
      </w:r>
      <w:r w:rsidR="00977D06">
        <w:t>c</w:t>
      </w:r>
      <w:r>
        <w:t>ommittees are as follows:</w:t>
      </w:r>
    </w:p>
    <w:p w14:paraId="16830F16" w14:textId="044D7997" w:rsidR="00834EAA" w:rsidRDefault="00834EAA" w:rsidP="00C83711">
      <w:pPr>
        <w:pStyle w:val="abclist"/>
        <w:numPr>
          <w:ilvl w:val="0"/>
          <w:numId w:val="26"/>
        </w:numPr>
        <w:ind w:left="1276"/>
      </w:pPr>
      <w:r w:rsidRPr="00237573">
        <w:rPr>
          <w:b/>
        </w:rPr>
        <w:t xml:space="preserve">Audit and Risk Assurance Committee (ARAC) </w:t>
      </w:r>
      <w:r w:rsidRPr="005B5BE5">
        <w:t xml:space="preserve">has the remit to ensure that all necessary assurances can be provided to the </w:t>
      </w:r>
      <w:r w:rsidR="0075099F">
        <w:t>B</w:t>
      </w:r>
      <w:r w:rsidRPr="005B5BE5">
        <w:t xml:space="preserve">oard and CE/CNI. The </w:t>
      </w:r>
      <w:r w:rsidR="0075099F">
        <w:t>C</w:t>
      </w:r>
      <w:r w:rsidRPr="005B5BE5">
        <w:t xml:space="preserve">ommittee is responsible for providing assurance to the </w:t>
      </w:r>
      <w:r w:rsidR="0075099F">
        <w:t>B</w:t>
      </w:r>
      <w:r w:rsidRPr="005B5BE5">
        <w:t>oard o</w:t>
      </w:r>
      <w:r w:rsidRPr="009D3DA1">
        <w:t>n the maintenance of appropriate and adequate audit processes, for the governance of the internal audit and external audit programmes and</w:t>
      </w:r>
      <w:r w:rsidRPr="00237573">
        <w:rPr>
          <w:spacing w:val="-4"/>
        </w:rPr>
        <w:t xml:space="preserve"> </w:t>
      </w:r>
      <w:r w:rsidRPr="006A5129">
        <w:t>has</w:t>
      </w:r>
      <w:r w:rsidRPr="00237573">
        <w:rPr>
          <w:spacing w:val="-5"/>
        </w:rPr>
        <w:t xml:space="preserve"> </w:t>
      </w:r>
      <w:r w:rsidRPr="0006083E">
        <w:t>oversight</w:t>
      </w:r>
      <w:r w:rsidRPr="00237573">
        <w:rPr>
          <w:spacing w:val="-2"/>
        </w:rPr>
        <w:t xml:space="preserve"> </w:t>
      </w:r>
      <w:r w:rsidRPr="005B5BE5">
        <w:t>of</w:t>
      </w:r>
      <w:r w:rsidRPr="00237573">
        <w:rPr>
          <w:spacing w:val="-5"/>
        </w:rPr>
        <w:t xml:space="preserve"> </w:t>
      </w:r>
      <w:r w:rsidRPr="005B5BE5">
        <w:t>ONR’s</w:t>
      </w:r>
      <w:r w:rsidRPr="00237573">
        <w:rPr>
          <w:spacing w:val="-3"/>
        </w:rPr>
        <w:t xml:space="preserve"> </w:t>
      </w:r>
      <w:r w:rsidRPr="005B5BE5">
        <w:t>risk</w:t>
      </w:r>
      <w:r w:rsidRPr="00237573">
        <w:rPr>
          <w:spacing w:val="-3"/>
        </w:rPr>
        <w:t xml:space="preserve"> </w:t>
      </w:r>
      <w:r w:rsidRPr="005B5BE5">
        <w:t>management</w:t>
      </w:r>
      <w:r w:rsidRPr="00237573">
        <w:rPr>
          <w:spacing w:val="-5"/>
        </w:rPr>
        <w:t xml:space="preserve"> </w:t>
      </w:r>
      <w:r w:rsidRPr="005B5BE5">
        <w:t>processes.</w:t>
      </w:r>
      <w:r w:rsidRPr="00237573">
        <w:rPr>
          <w:spacing w:val="-2"/>
        </w:rPr>
        <w:t xml:space="preserve"> </w:t>
      </w:r>
      <w:r w:rsidRPr="005B5BE5">
        <w:t>It</w:t>
      </w:r>
      <w:r w:rsidRPr="00237573">
        <w:rPr>
          <w:spacing w:val="-5"/>
        </w:rPr>
        <w:t xml:space="preserve"> </w:t>
      </w:r>
      <w:r w:rsidRPr="005B5BE5">
        <w:t>makes</w:t>
      </w:r>
      <w:r w:rsidRPr="00237573">
        <w:rPr>
          <w:spacing w:val="-3"/>
        </w:rPr>
        <w:t xml:space="preserve"> </w:t>
      </w:r>
      <w:r w:rsidRPr="005B5BE5">
        <w:t xml:space="preserve">recommendations to the </w:t>
      </w:r>
      <w:r w:rsidR="0075099F">
        <w:t>B</w:t>
      </w:r>
      <w:r w:rsidRPr="005B5BE5">
        <w:t>oard on the appointment and dismissal of internal audit services</w:t>
      </w:r>
      <w:r>
        <w:t>.</w:t>
      </w:r>
    </w:p>
    <w:p w14:paraId="27498097" w14:textId="77777777" w:rsidR="00237573" w:rsidRDefault="00237573" w:rsidP="00C83711">
      <w:pPr>
        <w:pStyle w:val="abclist"/>
        <w:sectPr w:rsidR="00237573" w:rsidSect="001335A1">
          <w:pgSz w:w="11906" w:h="16838" w:code="9"/>
          <w:pgMar w:top="1440" w:right="1440" w:bottom="1440" w:left="1440" w:header="397" w:footer="397" w:gutter="0"/>
          <w:cols w:space="312"/>
          <w:docGrid w:linePitch="360"/>
        </w:sectPr>
      </w:pPr>
    </w:p>
    <w:p w14:paraId="08641865" w14:textId="711C0BD2" w:rsidR="00834EAA" w:rsidRDefault="00834EAA" w:rsidP="00C83711">
      <w:pPr>
        <w:pStyle w:val="abclist"/>
        <w:numPr>
          <w:ilvl w:val="0"/>
          <w:numId w:val="26"/>
        </w:numPr>
        <w:ind w:left="1276"/>
      </w:pPr>
      <w:r>
        <w:rPr>
          <w:b/>
        </w:rPr>
        <w:lastRenderedPageBreak/>
        <w:t>Remuneration</w:t>
      </w:r>
      <w:r>
        <w:rPr>
          <w:b/>
          <w:spacing w:val="-4"/>
        </w:rPr>
        <w:t xml:space="preserve"> </w:t>
      </w:r>
      <w:r>
        <w:rPr>
          <w:b/>
        </w:rPr>
        <w:t>and</w:t>
      </w:r>
      <w:r>
        <w:rPr>
          <w:b/>
          <w:spacing w:val="-4"/>
        </w:rPr>
        <w:t xml:space="preserve"> Resilience</w:t>
      </w:r>
      <w:r>
        <w:rPr>
          <w:b/>
          <w:spacing w:val="-3"/>
        </w:rPr>
        <w:t xml:space="preserve"> </w:t>
      </w:r>
      <w:r>
        <w:rPr>
          <w:b/>
        </w:rPr>
        <w:t>Committee (RRC)</w:t>
      </w:r>
      <w:r>
        <w:rPr>
          <w:b/>
          <w:spacing w:val="-3"/>
        </w:rPr>
        <w:t xml:space="preserve"> </w:t>
      </w:r>
      <w:r>
        <w:t>has</w:t>
      </w:r>
      <w:r>
        <w:rPr>
          <w:spacing w:val="-6"/>
        </w:rPr>
        <w:t xml:space="preserve"> </w:t>
      </w:r>
      <w:r>
        <w:t>oversight</w:t>
      </w:r>
      <w:r>
        <w:rPr>
          <w:spacing w:val="-4"/>
        </w:rPr>
        <w:t xml:space="preserve"> </w:t>
      </w:r>
      <w:r>
        <w:t>of</w:t>
      </w:r>
      <w:r>
        <w:rPr>
          <w:spacing w:val="-3"/>
        </w:rPr>
        <w:t xml:space="preserve"> </w:t>
      </w:r>
      <w:r>
        <w:t>all</w:t>
      </w:r>
      <w:r>
        <w:rPr>
          <w:spacing w:val="-7"/>
        </w:rPr>
        <w:t xml:space="preserve"> </w:t>
      </w:r>
      <w:r>
        <w:t>matters</w:t>
      </w:r>
      <w:r>
        <w:rPr>
          <w:spacing w:val="-4"/>
        </w:rPr>
        <w:t xml:space="preserve"> </w:t>
      </w:r>
      <w:r>
        <w:t>relating</w:t>
      </w:r>
      <w:r>
        <w:rPr>
          <w:spacing w:val="-3"/>
        </w:rPr>
        <w:t xml:space="preserve"> </w:t>
      </w:r>
      <w:r>
        <w:t xml:space="preserve">to the remuneration and performance of </w:t>
      </w:r>
      <w:r w:rsidR="00967E14">
        <w:t>e</w:t>
      </w:r>
      <w:r>
        <w:t xml:space="preserve">xecutive </w:t>
      </w:r>
      <w:r w:rsidR="0075099F">
        <w:t>B</w:t>
      </w:r>
      <w:r>
        <w:t xml:space="preserve">oard </w:t>
      </w:r>
      <w:r w:rsidR="00967E14">
        <w:t>m</w:t>
      </w:r>
      <w:r>
        <w:t xml:space="preserve">embers and the framework for Senior Civil Servant (SCS) equivalent staff. It is responsible for making recommendations to the </w:t>
      </w:r>
      <w:r w:rsidR="0075099F">
        <w:t>B</w:t>
      </w:r>
      <w:r>
        <w:t xml:space="preserve">oard and the </w:t>
      </w:r>
      <w:r w:rsidR="00CE732E">
        <w:t>s</w:t>
      </w:r>
      <w:r>
        <w:t xml:space="preserve">ponsorship </w:t>
      </w:r>
      <w:r w:rsidR="00CE732E">
        <w:t>t</w:t>
      </w:r>
      <w:r>
        <w:t xml:space="preserve">eam (for </w:t>
      </w:r>
      <w:r w:rsidR="00CE732E">
        <w:t>m</w:t>
      </w:r>
      <w:r>
        <w:t xml:space="preserve">inisterial approval) on the appointment of the CE/CNI. It takes a strategic approach to succession planning for the </w:t>
      </w:r>
      <w:r w:rsidR="00977D06">
        <w:t>B</w:t>
      </w:r>
      <w:r>
        <w:t xml:space="preserve">oard and has an oversight of the approach for the wider </w:t>
      </w:r>
      <w:r>
        <w:rPr>
          <w:spacing w:val="-2"/>
        </w:rPr>
        <w:t>organisation.</w:t>
      </w:r>
    </w:p>
    <w:p w14:paraId="44228616" w14:textId="5DE02411" w:rsidR="00834EAA" w:rsidRDefault="00834EAA" w:rsidP="00C83711">
      <w:pPr>
        <w:pStyle w:val="abclist"/>
        <w:numPr>
          <w:ilvl w:val="0"/>
          <w:numId w:val="26"/>
        </w:numPr>
        <w:ind w:left="1276"/>
      </w:pPr>
      <w:r>
        <w:rPr>
          <w:b/>
        </w:rPr>
        <w:t xml:space="preserve">Security Committee (SC) </w:t>
      </w:r>
      <w:r>
        <w:t>is responsible for examining the ONR Annual Review of Security</w:t>
      </w:r>
      <w:r>
        <w:rPr>
          <w:spacing w:val="-3"/>
        </w:rPr>
        <w:t xml:space="preserve"> </w:t>
      </w:r>
      <w:r>
        <w:t>Report</w:t>
      </w:r>
      <w:r>
        <w:rPr>
          <w:spacing w:val="-2"/>
        </w:rPr>
        <w:t xml:space="preserve"> </w:t>
      </w:r>
      <w:r>
        <w:t>to</w:t>
      </w:r>
      <w:r>
        <w:rPr>
          <w:spacing w:val="-2"/>
        </w:rPr>
        <w:t xml:space="preserve"> </w:t>
      </w:r>
      <w:r>
        <w:t>provide</w:t>
      </w:r>
      <w:r>
        <w:rPr>
          <w:spacing w:val="-2"/>
        </w:rPr>
        <w:t xml:space="preserve"> </w:t>
      </w:r>
      <w:r>
        <w:t>assurance</w:t>
      </w:r>
      <w:r>
        <w:rPr>
          <w:spacing w:val="-4"/>
        </w:rPr>
        <w:t xml:space="preserve"> </w:t>
      </w:r>
      <w:r>
        <w:t>to</w:t>
      </w:r>
      <w:r>
        <w:rPr>
          <w:spacing w:val="-4"/>
        </w:rPr>
        <w:t xml:space="preserve"> </w:t>
      </w:r>
      <w:r>
        <w:t>the</w:t>
      </w:r>
      <w:r>
        <w:rPr>
          <w:spacing w:val="-4"/>
        </w:rPr>
        <w:t xml:space="preserve"> </w:t>
      </w:r>
      <w:r w:rsidR="0075099F">
        <w:t>B</w:t>
      </w:r>
      <w:r>
        <w:t>oard</w:t>
      </w:r>
      <w:r>
        <w:rPr>
          <w:spacing w:val="-2"/>
        </w:rPr>
        <w:t xml:space="preserve"> </w:t>
      </w:r>
      <w:r>
        <w:t>that</w:t>
      </w:r>
      <w:r>
        <w:rPr>
          <w:spacing w:val="-5"/>
        </w:rPr>
        <w:t xml:space="preserve"> </w:t>
      </w:r>
      <w:r>
        <w:t>ONR</w:t>
      </w:r>
      <w:r>
        <w:rPr>
          <w:spacing w:val="-3"/>
        </w:rPr>
        <w:t xml:space="preserve"> </w:t>
      </w:r>
      <w:r>
        <w:t>is</w:t>
      </w:r>
      <w:r>
        <w:rPr>
          <w:spacing w:val="-3"/>
        </w:rPr>
        <w:t xml:space="preserve"> </w:t>
      </w:r>
      <w:r>
        <w:t>providing</w:t>
      </w:r>
      <w:r>
        <w:rPr>
          <w:spacing w:val="-4"/>
        </w:rPr>
        <w:t xml:space="preserve"> </w:t>
      </w:r>
      <w:r>
        <w:t xml:space="preserve">efficient and effective regulation of the nuclear industry with respect to security threats and malicious intent, holding it to account on behalf of the public. </w:t>
      </w:r>
      <w:r w:rsidRPr="00802FE5">
        <w:t xml:space="preserve">The </w:t>
      </w:r>
      <w:r w:rsidR="0075099F">
        <w:t>C</w:t>
      </w:r>
      <w:r w:rsidRPr="00802FE5">
        <w:t>ommittee also discusses topics of security relevance to ensure it can ma</w:t>
      </w:r>
      <w:r>
        <w:t>k</w:t>
      </w:r>
      <w:r w:rsidRPr="00802FE5">
        <w:t xml:space="preserve">e informed recommendations </w:t>
      </w:r>
      <w:r>
        <w:t xml:space="preserve">with </w:t>
      </w:r>
      <w:r w:rsidRPr="00802FE5">
        <w:t>regard</w:t>
      </w:r>
      <w:r>
        <w:t xml:space="preserve"> to</w:t>
      </w:r>
      <w:r w:rsidRPr="00802FE5">
        <w:t xml:space="preserve"> the Annual Review of Security and security regulation in general.</w:t>
      </w:r>
    </w:p>
    <w:p w14:paraId="66A8DFE4" w14:textId="380B478E" w:rsidR="00834EAA" w:rsidRPr="00834EAA" w:rsidRDefault="00834EAA" w:rsidP="00005294">
      <w:pPr>
        <w:pStyle w:val="Heading2"/>
      </w:pPr>
      <w:bookmarkStart w:id="17" w:name="_Toc198804125"/>
      <w:r>
        <w:t>Matters</w:t>
      </w:r>
      <w:r w:rsidRPr="00834EAA">
        <w:rPr>
          <w:spacing w:val="-7"/>
        </w:rPr>
        <w:t xml:space="preserve"> </w:t>
      </w:r>
      <w:r>
        <w:t>delegated</w:t>
      </w:r>
      <w:r w:rsidRPr="00834EAA">
        <w:rPr>
          <w:spacing w:val="-8"/>
        </w:rPr>
        <w:t xml:space="preserve"> </w:t>
      </w:r>
      <w:r>
        <w:t>to</w:t>
      </w:r>
      <w:r w:rsidRPr="00834EAA">
        <w:rPr>
          <w:spacing w:val="-8"/>
        </w:rPr>
        <w:t xml:space="preserve"> </w:t>
      </w:r>
      <w:r>
        <w:t>the</w:t>
      </w:r>
      <w:r w:rsidRPr="00834EAA">
        <w:rPr>
          <w:spacing w:val="-8"/>
        </w:rPr>
        <w:t xml:space="preserve"> </w:t>
      </w:r>
      <w:r w:rsidR="0075099F">
        <w:t>C</w:t>
      </w:r>
      <w:r>
        <w:t>hief</w:t>
      </w:r>
      <w:r w:rsidRPr="00834EAA">
        <w:rPr>
          <w:spacing w:val="-6"/>
        </w:rPr>
        <w:t xml:space="preserve"> </w:t>
      </w:r>
      <w:r w:rsidR="0075099F">
        <w:t>E</w:t>
      </w:r>
      <w:r>
        <w:t>xecutive/</w:t>
      </w:r>
      <w:r w:rsidR="0075099F">
        <w:t>C</w:t>
      </w:r>
      <w:r>
        <w:t>hief</w:t>
      </w:r>
      <w:r w:rsidRPr="00834EAA">
        <w:rPr>
          <w:spacing w:val="-6"/>
        </w:rPr>
        <w:t xml:space="preserve"> </w:t>
      </w:r>
      <w:r w:rsidR="0075099F">
        <w:t>N</w:t>
      </w:r>
      <w:r>
        <w:t xml:space="preserve">uclear </w:t>
      </w:r>
      <w:r w:rsidR="0075099F">
        <w:rPr>
          <w:spacing w:val="-2"/>
        </w:rPr>
        <w:t>I</w:t>
      </w:r>
      <w:r w:rsidRPr="00834EAA">
        <w:rPr>
          <w:spacing w:val="-2"/>
        </w:rPr>
        <w:t>nspector</w:t>
      </w:r>
      <w:bookmarkEnd w:id="17"/>
    </w:p>
    <w:p w14:paraId="53A4E20D" w14:textId="16E578DA" w:rsidR="00834EAA" w:rsidRDefault="00834EAA" w:rsidP="00B40DF1">
      <w:pPr>
        <w:pStyle w:val="ListParagraph"/>
      </w:pPr>
      <w:r>
        <w:t xml:space="preserve">The </w:t>
      </w:r>
      <w:r w:rsidR="0075099F">
        <w:t>B</w:t>
      </w:r>
      <w:r>
        <w:t>oard has delegated the statutory and corporate functions of ONR to</w:t>
      </w:r>
      <w:r w:rsidRPr="00834EAA">
        <w:rPr>
          <w:spacing w:val="-6"/>
        </w:rPr>
        <w:t xml:space="preserve"> </w:t>
      </w:r>
      <w:r>
        <w:t xml:space="preserve">the </w:t>
      </w:r>
      <w:r w:rsidRPr="00834EAA">
        <w:rPr>
          <w:spacing w:val="-2"/>
        </w:rPr>
        <w:t>CE/CNI.</w:t>
      </w:r>
      <w:r w:rsidRPr="00834EAA">
        <w:rPr>
          <w:spacing w:val="-15"/>
        </w:rPr>
        <w:t xml:space="preserve"> </w:t>
      </w:r>
      <w:r w:rsidRPr="00834EAA">
        <w:rPr>
          <w:spacing w:val="-2"/>
        </w:rPr>
        <w:t>The</w:t>
      </w:r>
      <w:r w:rsidRPr="00834EAA">
        <w:rPr>
          <w:spacing w:val="-15"/>
        </w:rPr>
        <w:t xml:space="preserve"> </w:t>
      </w:r>
      <w:r w:rsidRPr="00834EAA">
        <w:rPr>
          <w:spacing w:val="-2"/>
        </w:rPr>
        <w:t>CE/CNI</w:t>
      </w:r>
      <w:r w:rsidRPr="00834EAA">
        <w:rPr>
          <w:spacing w:val="-14"/>
        </w:rPr>
        <w:t xml:space="preserve"> </w:t>
      </w:r>
      <w:r w:rsidRPr="00834EAA">
        <w:rPr>
          <w:spacing w:val="-2"/>
        </w:rPr>
        <w:t>is</w:t>
      </w:r>
      <w:r w:rsidRPr="00834EAA">
        <w:rPr>
          <w:spacing w:val="-10"/>
        </w:rPr>
        <w:t xml:space="preserve"> </w:t>
      </w:r>
      <w:r w:rsidRPr="00834EAA">
        <w:rPr>
          <w:spacing w:val="-2"/>
        </w:rPr>
        <w:t>accountable</w:t>
      </w:r>
      <w:r w:rsidRPr="00834EAA">
        <w:rPr>
          <w:spacing w:val="-15"/>
        </w:rPr>
        <w:t xml:space="preserve"> </w:t>
      </w:r>
      <w:r w:rsidRPr="00834EAA">
        <w:rPr>
          <w:spacing w:val="-2"/>
        </w:rPr>
        <w:t>for</w:t>
      </w:r>
      <w:r w:rsidRPr="00834EAA">
        <w:rPr>
          <w:spacing w:val="-12"/>
        </w:rPr>
        <w:t xml:space="preserve"> </w:t>
      </w:r>
      <w:r w:rsidRPr="00834EAA">
        <w:rPr>
          <w:spacing w:val="-2"/>
        </w:rPr>
        <w:t>the</w:t>
      </w:r>
      <w:r w:rsidRPr="00834EAA">
        <w:rPr>
          <w:spacing w:val="-13"/>
        </w:rPr>
        <w:t xml:space="preserve"> </w:t>
      </w:r>
      <w:r w:rsidRPr="00834EAA">
        <w:rPr>
          <w:spacing w:val="-2"/>
        </w:rPr>
        <w:t>operation</w:t>
      </w:r>
      <w:r w:rsidRPr="00834EAA">
        <w:rPr>
          <w:spacing w:val="-10"/>
        </w:rPr>
        <w:t xml:space="preserve"> </w:t>
      </w:r>
      <w:r w:rsidRPr="00834EAA">
        <w:rPr>
          <w:spacing w:val="-2"/>
        </w:rPr>
        <w:t>of</w:t>
      </w:r>
      <w:r w:rsidRPr="00834EAA">
        <w:rPr>
          <w:spacing w:val="-11"/>
        </w:rPr>
        <w:t xml:space="preserve"> </w:t>
      </w:r>
      <w:r w:rsidRPr="00834EAA">
        <w:rPr>
          <w:spacing w:val="-2"/>
        </w:rPr>
        <w:t>ONR.</w:t>
      </w:r>
      <w:r w:rsidRPr="00834EAA">
        <w:rPr>
          <w:spacing w:val="-11"/>
        </w:rPr>
        <w:t xml:space="preserve"> </w:t>
      </w:r>
      <w:r w:rsidRPr="00834EAA">
        <w:rPr>
          <w:spacing w:val="-2"/>
        </w:rPr>
        <w:t>They</w:t>
      </w:r>
      <w:r w:rsidRPr="00834EAA">
        <w:rPr>
          <w:spacing w:val="-14"/>
        </w:rPr>
        <w:t xml:space="preserve"> </w:t>
      </w:r>
      <w:r w:rsidRPr="00834EAA">
        <w:rPr>
          <w:spacing w:val="-2"/>
        </w:rPr>
        <w:t>can</w:t>
      </w:r>
      <w:r w:rsidRPr="00834EAA">
        <w:rPr>
          <w:spacing w:val="-8"/>
        </w:rPr>
        <w:t xml:space="preserve"> </w:t>
      </w:r>
      <w:r w:rsidRPr="00834EAA">
        <w:rPr>
          <w:spacing w:val="-2"/>
        </w:rPr>
        <w:t>and</w:t>
      </w:r>
      <w:r w:rsidRPr="00834EAA">
        <w:rPr>
          <w:spacing w:val="-11"/>
        </w:rPr>
        <w:t xml:space="preserve"> </w:t>
      </w:r>
      <w:r w:rsidRPr="00834EAA">
        <w:rPr>
          <w:spacing w:val="-2"/>
        </w:rPr>
        <w:t xml:space="preserve">do </w:t>
      </w:r>
      <w:r w:rsidRPr="00834EAA">
        <w:rPr>
          <w:spacing w:val="-4"/>
        </w:rPr>
        <w:t>delegate</w:t>
      </w:r>
      <w:r w:rsidRPr="00834EAA">
        <w:rPr>
          <w:spacing w:val="-6"/>
        </w:rPr>
        <w:t xml:space="preserve"> </w:t>
      </w:r>
      <w:r w:rsidRPr="00834EAA">
        <w:rPr>
          <w:spacing w:val="-4"/>
        </w:rPr>
        <w:t>responsibility</w:t>
      </w:r>
      <w:r w:rsidRPr="00834EAA">
        <w:rPr>
          <w:spacing w:val="-10"/>
        </w:rPr>
        <w:t xml:space="preserve"> </w:t>
      </w:r>
      <w:r w:rsidRPr="00834EAA">
        <w:rPr>
          <w:spacing w:val="-4"/>
        </w:rPr>
        <w:t>for</w:t>
      </w:r>
      <w:r w:rsidRPr="00834EAA">
        <w:rPr>
          <w:spacing w:val="-5"/>
        </w:rPr>
        <w:t xml:space="preserve"> </w:t>
      </w:r>
      <w:r w:rsidRPr="00834EAA">
        <w:rPr>
          <w:spacing w:val="-4"/>
        </w:rPr>
        <w:t>certain matters</w:t>
      </w:r>
      <w:r w:rsidRPr="00834EAA">
        <w:rPr>
          <w:spacing w:val="-10"/>
        </w:rPr>
        <w:t xml:space="preserve"> </w:t>
      </w:r>
      <w:r w:rsidRPr="00834EAA">
        <w:rPr>
          <w:spacing w:val="-4"/>
        </w:rPr>
        <w:t>to</w:t>
      </w:r>
      <w:r w:rsidRPr="00834EAA">
        <w:rPr>
          <w:spacing w:val="-6"/>
        </w:rPr>
        <w:t xml:space="preserve"> </w:t>
      </w:r>
      <w:r w:rsidRPr="00834EAA">
        <w:rPr>
          <w:spacing w:val="-4"/>
        </w:rPr>
        <w:t>their</w:t>
      </w:r>
      <w:r w:rsidRPr="00834EAA">
        <w:rPr>
          <w:spacing w:val="-9"/>
        </w:rPr>
        <w:t xml:space="preserve"> </w:t>
      </w:r>
      <w:r w:rsidRPr="00834EAA">
        <w:rPr>
          <w:spacing w:val="-4"/>
        </w:rPr>
        <w:t>staff,</w:t>
      </w:r>
      <w:r w:rsidRPr="00834EAA">
        <w:rPr>
          <w:spacing w:val="-10"/>
        </w:rPr>
        <w:t xml:space="preserve"> </w:t>
      </w:r>
      <w:r w:rsidRPr="00834EAA">
        <w:rPr>
          <w:spacing w:val="-4"/>
        </w:rPr>
        <w:t>and also</w:t>
      </w:r>
      <w:r w:rsidRPr="00834EAA">
        <w:rPr>
          <w:spacing w:val="-6"/>
        </w:rPr>
        <w:t xml:space="preserve"> </w:t>
      </w:r>
      <w:r w:rsidRPr="00834EAA">
        <w:rPr>
          <w:spacing w:val="-4"/>
        </w:rPr>
        <w:t>give</w:t>
      </w:r>
      <w:r w:rsidRPr="00834EAA">
        <w:rPr>
          <w:spacing w:val="-10"/>
        </w:rPr>
        <w:t xml:space="preserve"> </w:t>
      </w:r>
      <w:r w:rsidRPr="00834EAA">
        <w:rPr>
          <w:spacing w:val="-4"/>
        </w:rPr>
        <w:t>authority</w:t>
      </w:r>
      <w:r w:rsidRPr="00834EAA">
        <w:rPr>
          <w:spacing w:val="-10"/>
        </w:rPr>
        <w:t xml:space="preserve"> </w:t>
      </w:r>
      <w:r w:rsidRPr="00834EAA">
        <w:rPr>
          <w:spacing w:val="-4"/>
        </w:rPr>
        <w:t>to</w:t>
      </w:r>
      <w:r w:rsidRPr="00834EAA">
        <w:rPr>
          <w:spacing w:val="-6"/>
        </w:rPr>
        <w:t xml:space="preserve"> </w:t>
      </w:r>
      <w:r w:rsidRPr="00834EAA">
        <w:rPr>
          <w:spacing w:val="-4"/>
        </w:rPr>
        <w:t xml:space="preserve">carry </w:t>
      </w:r>
      <w:r>
        <w:t>out</w:t>
      </w:r>
      <w:r w:rsidRPr="00834EAA">
        <w:rPr>
          <w:spacing w:val="-17"/>
        </w:rPr>
        <w:t xml:space="preserve"> </w:t>
      </w:r>
      <w:r>
        <w:t>certain</w:t>
      </w:r>
      <w:r w:rsidRPr="00834EAA">
        <w:rPr>
          <w:spacing w:val="-17"/>
        </w:rPr>
        <w:t xml:space="preserve"> </w:t>
      </w:r>
      <w:r>
        <w:t>activities</w:t>
      </w:r>
      <w:r w:rsidRPr="00834EAA">
        <w:rPr>
          <w:spacing w:val="-16"/>
        </w:rPr>
        <w:t xml:space="preserve"> </w:t>
      </w:r>
      <w:r>
        <w:t>on</w:t>
      </w:r>
      <w:r w:rsidRPr="00834EAA">
        <w:rPr>
          <w:spacing w:val="-17"/>
        </w:rPr>
        <w:t xml:space="preserve"> </w:t>
      </w:r>
      <w:r>
        <w:t>their</w:t>
      </w:r>
      <w:r w:rsidRPr="00834EAA">
        <w:rPr>
          <w:spacing w:val="-17"/>
        </w:rPr>
        <w:t xml:space="preserve"> </w:t>
      </w:r>
      <w:r>
        <w:t>behalf,</w:t>
      </w:r>
      <w:r w:rsidRPr="00834EAA">
        <w:rPr>
          <w:spacing w:val="-17"/>
        </w:rPr>
        <w:t xml:space="preserve"> </w:t>
      </w:r>
      <w:r>
        <w:t>as</w:t>
      </w:r>
      <w:r w:rsidRPr="00834EAA">
        <w:rPr>
          <w:spacing w:val="-16"/>
        </w:rPr>
        <w:t xml:space="preserve"> </w:t>
      </w:r>
      <w:r>
        <w:t>well</w:t>
      </w:r>
      <w:r w:rsidRPr="00834EAA">
        <w:rPr>
          <w:spacing w:val="-17"/>
        </w:rPr>
        <w:t xml:space="preserve"> </w:t>
      </w:r>
      <w:r>
        <w:t>as</w:t>
      </w:r>
      <w:r w:rsidRPr="00834EAA">
        <w:rPr>
          <w:spacing w:val="-17"/>
        </w:rPr>
        <w:t xml:space="preserve"> </w:t>
      </w:r>
      <w:r>
        <w:t>financial</w:t>
      </w:r>
      <w:r w:rsidRPr="00834EAA">
        <w:rPr>
          <w:spacing w:val="-16"/>
        </w:rPr>
        <w:t xml:space="preserve"> </w:t>
      </w:r>
      <w:r>
        <w:t>authorities.</w:t>
      </w:r>
      <w:r w:rsidRPr="00834EAA">
        <w:rPr>
          <w:spacing w:val="-17"/>
        </w:rPr>
        <w:t xml:space="preserve"> </w:t>
      </w:r>
      <w:r>
        <w:t>These</w:t>
      </w:r>
      <w:r w:rsidRPr="00834EAA">
        <w:rPr>
          <w:spacing w:val="-17"/>
        </w:rPr>
        <w:t xml:space="preserve"> </w:t>
      </w:r>
      <w:r>
        <w:t>are</w:t>
      </w:r>
      <w:r w:rsidRPr="00834EAA">
        <w:rPr>
          <w:spacing w:val="-16"/>
        </w:rPr>
        <w:t xml:space="preserve"> </w:t>
      </w:r>
      <w:r>
        <w:t>set</w:t>
      </w:r>
      <w:r w:rsidRPr="00834EAA">
        <w:rPr>
          <w:spacing w:val="-17"/>
        </w:rPr>
        <w:t xml:space="preserve"> </w:t>
      </w:r>
      <w:r>
        <w:t xml:space="preserve">out in </w:t>
      </w:r>
      <w:hyperlink w:anchor="_Appendix_3:_Corporate" w:history="1">
        <w:r w:rsidRPr="00C83711">
          <w:rPr>
            <w:rStyle w:val="Hyperlink"/>
            <w:b/>
          </w:rPr>
          <w:t>Appendix 3</w:t>
        </w:r>
      </w:hyperlink>
      <w:r w:rsidRPr="00834EAA">
        <w:rPr>
          <w:b/>
        </w:rPr>
        <w:t xml:space="preserve"> </w:t>
      </w:r>
      <w:r w:rsidRPr="00C83711">
        <w:rPr>
          <w:bCs/>
        </w:rPr>
        <w:t>and</w:t>
      </w:r>
      <w:r w:rsidRPr="00834EAA">
        <w:rPr>
          <w:b/>
        </w:rPr>
        <w:t xml:space="preserve"> </w:t>
      </w:r>
      <w:hyperlink w:anchor="_Appendix_4:_Financial" w:history="1">
        <w:r w:rsidR="00C83711">
          <w:rPr>
            <w:rStyle w:val="Hyperlink"/>
            <w:b/>
          </w:rPr>
          <w:t>Appendix 4</w:t>
        </w:r>
      </w:hyperlink>
      <w:r w:rsidRPr="00834EAA">
        <w:rPr>
          <w:b/>
        </w:rPr>
        <w:t xml:space="preserve"> </w:t>
      </w:r>
      <w:r>
        <w:t>respectively.</w:t>
      </w:r>
    </w:p>
    <w:p w14:paraId="4662E64E" w14:textId="49EBB249" w:rsidR="00834EAA" w:rsidRPr="00834EAA" w:rsidRDefault="00834EAA" w:rsidP="00B40DF1">
      <w:pPr>
        <w:pStyle w:val="ListParagraph"/>
      </w:pPr>
      <w:r w:rsidRPr="00834EAA">
        <w:t>In</w:t>
      </w:r>
      <w:r w:rsidRPr="00834EAA">
        <w:rPr>
          <w:spacing w:val="-2"/>
        </w:rPr>
        <w:t xml:space="preserve"> </w:t>
      </w:r>
      <w:r w:rsidRPr="00834EAA">
        <w:t>accordance</w:t>
      </w:r>
      <w:r w:rsidRPr="00834EAA">
        <w:rPr>
          <w:spacing w:val="-2"/>
        </w:rPr>
        <w:t xml:space="preserve"> </w:t>
      </w:r>
      <w:r w:rsidRPr="00834EAA">
        <w:t>with</w:t>
      </w:r>
      <w:r w:rsidRPr="00834EAA">
        <w:rPr>
          <w:spacing w:val="-4"/>
        </w:rPr>
        <w:t xml:space="preserve"> </w:t>
      </w:r>
      <w:r w:rsidRPr="00834EAA">
        <w:t>paragraph</w:t>
      </w:r>
      <w:r w:rsidRPr="00834EAA">
        <w:rPr>
          <w:spacing w:val="-2"/>
        </w:rPr>
        <w:t xml:space="preserve"> </w:t>
      </w:r>
      <w:r w:rsidRPr="00834EAA">
        <w:t>18</w:t>
      </w:r>
      <w:r w:rsidRPr="00834EAA">
        <w:rPr>
          <w:spacing w:val="-2"/>
        </w:rPr>
        <w:t xml:space="preserve"> </w:t>
      </w:r>
      <w:r w:rsidRPr="00834EAA">
        <w:t>of</w:t>
      </w:r>
      <w:r w:rsidRPr="00834EAA">
        <w:rPr>
          <w:spacing w:val="-5"/>
        </w:rPr>
        <w:t xml:space="preserve"> </w:t>
      </w:r>
      <w:r w:rsidRPr="00834EAA">
        <w:t>Schedule</w:t>
      </w:r>
      <w:r w:rsidRPr="00834EAA">
        <w:rPr>
          <w:spacing w:val="-4"/>
        </w:rPr>
        <w:t xml:space="preserve"> </w:t>
      </w:r>
      <w:r w:rsidRPr="00834EAA">
        <w:t>7</w:t>
      </w:r>
      <w:r w:rsidRPr="00834EAA">
        <w:rPr>
          <w:spacing w:val="-2"/>
        </w:rPr>
        <w:t xml:space="preserve"> </w:t>
      </w:r>
      <w:r w:rsidRPr="00834EAA">
        <w:t>of</w:t>
      </w:r>
      <w:r w:rsidRPr="00834EAA">
        <w:rPr>
          <w:spacing w:val="-5"/>
        </w:rPr>
        <w:t xml:space="preserve"> </w:t>
      </w:r>
      <w:r w:rsidRPr="00834EAA">
        <w:t>the</w:t>
      </w:r>
      <w:r w:rsidRPr="00834EAA">
        <w:rPr>
          <w:spacing w:val="-2"/>
        </w:rPr>
        <w:t xml:space="preserve"> </w:t>
      </w:r>
      <w:r w:rsidRPr="00834EAA">
        <w:t>Energy</w:t>
      </w:r>
      <w:r w:rsidRPr="00834EAA">
        <w:rPr>
          <w:spacing w:val="-3"/>
        </w:rPr>
        <w:t xml:space="preserve"> </w:t>
      </w:r>
      <w:r w:rsidRPr="00834EAA">
        <w:t>Act</w:t>
      </w:r>
      <w:r w:rsidRPr="00834EAA">
        <w:rPr>
          <w:spacing w:val="-2"/>
        </w:rPr>
        <w:t xml:space="preserve"> </w:t>
      </w:r>
      <w:r w:rsidRPr="00834EAA">
        <w:t>2013,</w:t>
      </w:r>
      <w:r w:rsidRPr="00834EAA">
        <w:rPr>
          <w:spacing w:val="-3"/>
        </w:rPr>
        <w:t xml:space="preserve"> </w:t>
      </w:r>
      <w:r w:rsidRPr="00834EAA">
        <w:t>the</w:t>
      </w:r>
      <w:r w:rsidRPr="00834EAA">
        <w:rPr>
          <w:spacing w:val="-2"/>
        </w:rPr>
        <w:t xml:space="preserve"> </w:t>
      </w:r>
      <w:r w:rsidRPr="00834EAA">
        <w:t xml:space="preserve">CE/CNI is authorised to carry out all the regulatory functions of ONR, which consist of the exercise of a regulatory function in a particular case. </w:t>
      </w:r>
      <w:r w:rsidR="00604680">
        <w:br/>
      </w:r>
      <w:r w:rsidRPr="00834EAA">
        <w:t>The CE/CNI also has the authority</w:t>
      </w:r>
      <w:r w:rsidRPr="00834EAA">
        <w:rPr>
          <w:spacing w:val="-4"/>
        </w:rPr>
        <w:t xml:space="preserve"> </w:t>
      </w:r>
      <w:r w:rsidRPr="00834EAA">
        <w:t>to</w:t>
      </w:r>
      <w:r w:rsidRPr="00834EAA">
        <w:rPr>
          <w:spacing w:val="-5"/>
        </w:rPr>
        <w:t xml:space="preserve"> </w:t>
      </w:r>
      <w:r w:rsidRPr="00834EAA">
        <w:t>delegate</w:t>
      </w:r>
      <w:r w:rsidRPr="00834EAA">
        <w:rPr>
          <w:spacing w:val="-3"/>
        </w:rPr>
        <w:t xml:space="preserve"> </w:t>
      </w:r>
      <w:r w:rsidRPr="00834EAA">
        <w:t>certain</w:t>
      </w:r>
      <w:r w:rsidRPr="00834EAA">
        <w:rPr>
          <w:spacing w:val="-3"/>
        </w:rPr>
        <w:t xml:space="preserve"> </w:t>
      </w:r>
      <w:r w:rsidRPr="00834EAA">
        <w:t>regulatory</w:t>
      </w:r>
      <w:r w:rsidRPr="00834EAA">
        <w:rPr>
          <w:spacing w:val="-4"/>
        </w:rPr>
        <w:t xml:space="preserve"> </w:t>
      </w:r>
      <w:r w:rsidRPr="00834EAA">
        <w:t>functions</w:t>
      </w:r>
      <w:r w:rsidRPr="00834EAA">
        <w:rPr>
          <w:spacing w:val="-4"/>
        </w:rPr>
        <w:t xml:space="preserve"> </w:t>
      </w:r>
      <w:r w:rsidRPr="00834EAA">
        <w:t>to</w:t>
      </w:r>
      <w:r w:rsidRPr="00834EAA">
        <w:rPr>
          <w:spacing w:val="-3"/>
        </w:rPr>
        <w:t xml:space="preserve"> </w:t>
      </w:r>
      <w:r w:rsidRPr="00834EAA">
        <w:t>warranted</w:t>
      </w:r>
      <w:r w:rsidRPr="00834EAA">
        <w:rPr>
          <w:spacing w:val="-3"/>
        </w:rPr>
        <w:t xml:space="preserve"> </w:t>
      </w:r>
      <w:r w:rsidRPr="00834EAA">
        <w:t>staff</w:t>
      </w:r>
      <w:r w:rsidRPr="00834EAA">
        <w:rPr>
          <w:spacing w:val="-8"/>
        </w:rPr>
        <w:t xml:space="preserve"> </w:t>
      </w:r>
      <w:r w:rsidRPr="00834EAA">
        <w:t>within</w:t>
      </w:r>
      <w:r w:rsidRPr="00834EAA">
        <w:rPr>
          <w:spacing w:val="-3"/>
        </w:rPr>
        <w:t xml:space="preserve"> </w:t>
      </w:r>
      <w:r w:rsidRPr="00834EAA">
        <w:t xml:space="preserve">ONR. These are set out in </w:t>
      </w:r>
      <w:hyperlink w:anchor="_Appendix_5:_Regulatory" w:history="1">
        <w:r w:rsidRPr="00C83711">
          <w:rPr>
            <w:rStyle w:val="Hyperlink"/>
            <w:b/>
          </w:rPr>
          <w:t>Appendix 5</w:t>
        </w:r>
      </w:hyperlink>
      <w:r w:rsidRPr="00834EAA">
        <w:rPr>
          <w:b/>
        </w:rPr>
        <w:t>.</w:t>
      </w:r>
    </w:p>
    <w:p w14:paraId="44AB4DFD" w14:textId="318DAFEF" w:rsidR="00B86D65" w:rsidRDefault="00834EAA" w:rsidP="00B40DF1">
      <w:pPr>
        <w:pStyle w:val="ListParagraph"/>
      </w:pPr>
      <w:r>
        <w:t xml:space="preserve">The CE/CNI requires that those to whom authority to make decisions has been delegated to, will do so in accordance with their </w:t>
      </w:r>
      <w:r w:rsidR="00F375F6">
        <w:t>l</w:t>
      </w:r>
      <w:r>
        <w:t xml:space="preserve">etter of </w:t>
      </w:r>
      <w:r w:rsidR="00F375F6">
        <w:t>d</w:t>
      </w:r>
      <w:r>
        <w:t>elegations or this scheme, and in consultation with</w:t>
      </w:r>
      <w:r>
        <w:rPr>
          <w:spacing w:val="-3"/>
        </w:rPr>
        <w:t xml:space="preserve"> </w:t>
      </w:r>
      <w:r>
        <w:t>colleagues</w:t>
      </w:r>
      <w:r>
        <w:rPr>
          <w:spacing w:val="-4"/>
        </w:rPr>
        <w:t xml:space="preserve"> </w:t>
      </w:r>
      <w:r>
        <w:t>where</w:t>
      </w:r>
      <w:r>
        <w:rPr>
          <w:spacing w:val="-5"/>
        </w:rPr>
        <w:t xml:space="preserve"> </w:t>
      </w:r>
      <w:r>
        <w:t>appropriate.</w:t>
      </w:r>
      <w:r>
        <w:rPr>
          <w:spacing w:val="-4"/>
        </w:rPr>
        <w:t xml:space="preserve"> </w:t>
      </w:r>
      <w:r>
        <w:t>Those</w:t>
      </w:r>
      <w:r>
        <w:rPr>
          <w:spacing w:val="-3"/>
        </w:rPr>
        <w:t xml:space="preserve"> </w:t>
      </w:r>
      <w:r>
        <w:t>who</w:t>
      </w:r>
      <w:r>
        <w:rPr>
          <w:spacing w:val="-3"/>
        </w:rPr>
        <w:t xml:space="preserve"> </w:t>
      </w:r>
      <w:r>
        <w:t>have</w:t>
      </w:r>
      <w:r>
        <w:rPr>
          <w:spacing w:val="-3"/>
        </w:rPr>
        <w:t xml:space="preserve"> </w:t>
      </w:r>
      <w:r>
        <w:t>delegated</w:t>
      </w:r>
      <w:r>
        <w:rPr>
          <w:spacing w:val="-3"/>
        </w:rPr>
        <w:t xml:space="preserve"> </w:t>
      </w:r>
      <w:r>
        <w:t>responsibilities</w:t>
      </w:r>
      <w:r>
        <w:rPr>
          <w:spacing w:val="-3"/>
        </w:rPr>
        <w:t xml:space="preserve"> </w:t>
      </w:r>
      <w:r>
        <w:t>from</w:t>
      </w:r>
      <w:r>
        <w:rPr>
          <w:spacing w:val="-2"/>
        </w:rPr>
        <w:t xml:space="preserve"> </w:t>
      </w:r>
      <w:r>
        <w:t>the CE/CNI may sub delegate those responsibilities as considered appropriate, in accordance with the principles of delegation and this scheme.</w:t>
      </w:r>
      <w:bookmarkStart w:id="18" w:name="_TOC_250000"/>
    </w:p>
    <w:p w14:paraId="3E0FEA70" w14:textId="218B0C17" w:rsidR="00B86D65" w:rsidRDefault="00B86D65" w:rsidP="00005294">
      <w:pPr>
        <w:pStyle w:val="Heading2"/>
      </w:pPr>
      <w:bookmarkStart w:id="19" w:name="_Toc198804126"/>
      <w:r>
        <w:t xml:space="preserve">Security, </w:t>
      </w:r>
      <w:r w:rsidR="00AF63B7">
        <w:t>i</w:t>
      </w:r>
      <w:r>
        <w:t xml:space="preserve">nformation </w:t>
      </w:r>
      <w:r w:rsidR="00AF63B7">
        <w:t>g</w:t>
      </w:r>
      <w:r>
        <w:t xml:space="preserve">overnance, and </w:t>
      </w:r>
      <w:r w:rsidR="00AF63B7">
        <w:t>d</w:t>
      </w:r>
      <w:r>
        <w:t xml:space="preserve">ata </w:t>
      </w:r>
      <w:r w:rsidR="00AF63B7">
        <w:t>p</w:t>
      </w:r>
      <w:r>
        <w:t>rotection</w:t>
      </w:r>
      <w:bookmarkEnd w:id="19"/>
    </w:p>
    <w:bookmarkEnd w:id="18"/>
    <w:p w14:paraId="57773F24" w14:textId="205632C5" w:rsidR="00DC13D6" w:rsidRPr="00B86D65" w:rsidRDefault="00834EAA" w:rsidP="00B40DF1">
      <w:pPr>
        <w:pStyle w:val="ListParagraph"/>
      </w:pPr>
      <w:r>
        <w:t xml:space="preserve">The CE/CNI delegates </w:t>
      </w:r>
      <w:r w:rsidR="00C33842">
        <w:t>responsibility</w:t>
      </w:r>
      <w:r>
        <w:t xml:space="preserve"> for ONR Security to </w:t>
      </w:r>
      <w:r w:rsidR="000200EB">
        <w:t>an Executive Director</w:t>
      </w:r>
      <w:r>
        <w:t>, who is responsible for the implementation and maintenance of security standards across the organisation and</w:t>
      </w:r>
      <w:r w:rsidRPr="00834EAA">
        <w:rPr>
          <w:spacing w:val="-4"/>
        </w:rPr>
        <w:t xml:space="preserve"> </w:t>
      </w:r>
      <w:r>
        <w:t>for</w:t>
      </w:r>
      <w:r w:rsidRPr="00834EAA">
        <w:rPr>
          <w:spacing w:val="-4"/>
        </w:rPr>
        <w:t xml:space="preserve"> </w:t>
      </w:r>
      <w:r>
        <w:t>ensuring</w:t>
      </w:r>
      <w:r w:rsidRPr="00834EAA">
        <w:rPr>
          <w:spacing w:val="-2"/>
        </w:rPr>
        <w:t xml:space="preserve"> </w:t>
      </w:r>
      <w:r>
        <w:t>correct</w:t>
      </w:r>
      <w:r w:rsidRPr="00834EAA">
        <w:rPr>
          <w:spacing w:val="-2"/>
        </w:rPr>
        <w:t xml:space="preserve"> </w:t>
      </w:r>
      <w:r>
        <w:t>procedures</w:t>
      </w:r>
      <w:r w:rsidRPr="00834EAA">
        <w:rPr>
          <w:spacing w:val="-5"/>
        </w:rPr>
        <w:t xml:space="preserve"> </w:t>
      </w:r>
      <w:r>
        <w:t>and</w:t>
      </w:r>
      <w:r w:rsidRPr="00834EAA">
        <w:rPr>
          <w:spacing w:val="-4"/>
        </w:rPr>
        <w:t xml:space="preserve"> </w:t>
      </w:r>
      <w:r>
        <w:t>delegations</w:t>
      </w:r>
      <w:r w:rsidRPr="00834EAA">
        <w:rPr>
          <w:spacing w:val="-3"/>
        </w:rPr>
        <w:t xml:space="preserve"> </w:t>
      </w:r>
      <w:r>
        <w:t>are</w:t>
      </w:r>
      <w:r w:rsidRPr="00834EAA">
        <w:rPr>
          <w:spacing w:val="-2"/>
        </w:rPr>
        <w:t xml:space="preserve"> </w:t>
      </w:r>
      <w:r>
        <w:t>in</w:t>
      </w:r>
      <w:r w:rsidRPr="00834EAA">
        <w:rPr>
          <w:spacing w:val="-2"/>
        </w:rPr>
        <w:t xml:space="preserve"> </w:t>
      </w:r>
      <w:r>
        <w:t>place</w:t>
      </w:r>
      <w:r w:rsidRPr="00834EAA">
        <w:rPr>
          <w:spacing w:val="-2"/>
        </w:rPr>
        <w:t xml:space="preserve"> </w:t>
      </w:r>
      <w:r>
        <w:t>to</w:t>
      </w:r>
      <w:r w:rsidRPr="00834EAA">
        <w:rPr>
          <w:spacing w:val="-4"/>
        </w:rPr>
        <w:t xml:space="preserve"> </w:t>
      </w:r>
      <w:r>
        <w:t>respond</w:t>
      </w:r>
      <w:r w:rsidRPr="00834EAA">
        <w:rPr>
          <w:spacing w:val="-2"/>
        </w:rPr>
        <w:t xml:space="preserve"> </w:t>
      </w:r>
      <w:r>
        <w:t>to</w:t>
      </w:r>
      <w:r w:rsidRPr="00834EAA">
        <w:rPr>
          <w:spacing w:val="-4"/>
        </w:rPr>
        <w:t xml:space="preserve"> </w:t>
      </w:r>
      <w:r>
        <w:t xml:space="preserve">security </w:t>
      </w:r>
      <w:r w:rsidRPr="00834EAA">
        <w:rPr>
          <w:spacing w:val="-2"/>
        </w:rPr>
        <w:t>incidents.</w:t>
      </w:r>
    </w:p>
    <w:p w14:paraId="539253D3" w14:textId="77777777" w:rsidR="0076509F" w:rsidRDefault="0076509F" w:rsidP="00B40DF1">
      <w:pPr>
        <w:pStyle w:val="ListParagraph"/>
        <w:sectPr w:rsidR="0076509F" w:rsidSect="001335A1">
          <w:pgSz w:w="11906" w:h="16838" w:code="9"/>
          <w:pgMar w:top="1440" w:right="1440" w:bottom="1440" w:left="1440" w:header="397" w:footer="397" w:gutter="0"/>
          <w:cols w:space="312"/>
          <w:docGrid w:linePitch="360"/>
        </w:sectPr>
      </w:pPr>
    </w:p>
    <w:p w14:paraId="06A38D7F" w14:textId="1EF0E3B2" w:rsidR="00834EAA" w:rsidRDefault="00834EAA" w:rsidP="00B40DF1">
      <w:pPr>
        <w:pStyle w:val="ListParagraph"/>
      </w:pPr>
      <w:r>
        <w:lastRenderedPageBreak/>
        <w:t xml:space="preserve">All </w:t>
      </w:r>
      <w:r w:rsidR="00430D5F">
        <w:t>d</w:t>
      </w:r>
      <w:r>
        <w:t>irectors are nominated Information Asset Owners.</w:t>
      </w:r>
      <w:r w:rsidRPr="00834EAA">
        <w:rPr>
          <w:spacing w:val="40"/>
        </w:rPr>
        <w:t xml:space="preserve"> </w:t>
      </w:r>
      <w:r>
        <w:t>They are responsible for identifying risks to</w:t>
      </w:r>
      <w:r w:rsidRPr="00834EAA">
        <w:rPr>
          <w:spacing w:val="-2"/>
        </w:rPr>
        <w:t xml:space="preserve"> </w:t>
      </w:r>
      <w:r>
        <w:t>ONR’s</w:t>
      </w:r>
      <w:r w:rsidRPr="00834EAA">
        <w:rPr>
          <w:spacing w:val="-3"/>
        </w:rPr>
        <w:t xml:space="preserve"> </w:t>
      </w:r>
      <w:r>
        <w:t>information</w:t>
      </w:r>
      <w:r w:rsidRPr="00834EAA">
        <w:rPr>
          <w:spacing w:val="-2"/>
        </w:rPr>
        <w:t xml:space="preserve"> </w:t>
      </w:r>
      <w:r>
        <w:t>within</w:t>
      </w:r>
      <w:r w:rsidRPr="00834EAA">
        <w:rPr>
          <w:spacing w:val="-4"/>
        </w:rPr>
        <w:t xml:space="preserve"> </w:t>
      </w:r>
      <w:r>
        <w:t>their</w:t>
      </w:r>
      <w:r w:rsidRPr="00834EAA">
        <w:rPr>
          <w:spacing w:val="-3"/>
        </w:rPr>
        <w:t xml:space="preserve"> </w:t>
      </w:r>
      <w:r>
        <w:t>business</w:t>
      </w:r>
      <w:r w:rsidRPr="00834EAA">
        <w:rPr>
          <w:spacing w:val="-3"/>
        </w:rPr>
        <w:t xml:space="preserve"> </w:t>
      </w:r>
      <w:r>
        <w:t>area</w:t>
      </w:r>
      <w:r w:rsidRPr="00834EAA">
        <w:rPr>
          <w:spacing w:val="-2"/>
        </w:rPr>
        <w:t xml:space="preserve"> </w:t>
      </w:r>
      <w:r>
        <w:t>and</w:t>
      </w:r>
      <w:r w:rsidRPr="00834EAA">
        <w:rPr>
          <w:spacing w:val="-4"/>
        </w:rPr>
        <w:t xml:space="preserve"> </w:t>
      </w:r>
      <w:r>
        <w:t>for</w:t>
      </w:r>
      <w:r w:rsidRPr="00834EAA">
        <w:rPr>
          <w:spacing w:val="-4"/>
        </w:rPr>
        <w:t xml:space="preserve"> </w:t>
      </w:r>
      <w:r>
        <w:t>ensuring</w:t>
      </w:r>
      <w:r w:rsidRPr="00834EAA">
        <w:rPr>
          <w:spacing w:val="-2"/>
        </w:rPr>
        <w:t xml:space="preserve"> </w:t>
      </w:r>
      <w:r>
        <w:t>that</w:t>
      </w:r>
      <w:r w:rsidRPr="00834EAA">
        <w:rPr>
          <w:spacing w:val="-2"/>
        </w:rPr>
        <w:t xml:space="preserve"> </w:t>
      </w:r>
      <w:r>
        <w:t>appropriate and proportionate mitigations and risk management strategies are being designed, developed, and implemented.</w:t>
      </w:r>
    </w:p>
    <w:p w14:paraId="533DC4B9" w14:textId="618FE0B7" w:rsidR="00834EAA" w:rsidRPr="00CE157A" w:rsidRDefault="00834EAA" w:rsidP="00B40DF1">
      <w:pPr>
        <w:pStyle w:val="ListParagraph"/>
      </w:pPr>
      <w:r>
        <w:t>The</w:t>
      </w:r>
      <w:r w:rsidRPr="00834EAA">
        <w:rPr>
          <w:spacing w:val="-2"/>
        </w:rPr>
        <w:t xml:space="preserve"> </w:t>
      </w:r>
      <w:r>
        <w:t>CE/CNI</w:t>
      </w:r>
      <w:r w:rsidRPr="00834EAA">
        <w:rPr>
          <w:spacing w:val="-5"/>
        </w:rPr>
        <w:t xml:space="preserve"> is responsible for ensuring the appointment of a </w:t>
      </w:r>
      <w:r>
        <w:t xml:space="preserve">Data Protection Officer </w:t>
      </w:r>
      <w:r w:rsidR="00EA54B6">
        <w:t xml:space="preserve">(DPO) </w:t>
      </w:r>
      <w:r>
        <w:t xml:space="preserve">or equivalent, who is tasked with monitoring ONR’s compliance with the </w:t>
      </w:r>
      <w:r w:rsidR="00B37C9B">
        <w:t xml:space="preserve">UK </w:t>
      </w:r>
      <w:r>
        <w:t>General Data Protection Regulations (</w:t>
      </w:r>
      <w:r w:rsidR="00B37C9B">
        <w:t xml:space="preserve">UK </w:t>
      </w:r>
      <w:r>
        <w:t>GDPR), the Data Protection Act 2018 (DPA2018)</w:t>
      </w:r>
      <w:r w:rsidR="00EA54B6">
        <w:t>,</w:t>
      </w:r>
      <w:r>
        <w:t xml:space="preserve"> as outlined in </w:t>
      </w:r>
      <w:r w:rsidR="000D53DE" w:rsidRPr="007052BE">
        <w:t>Appendix 2</w:t>
      </w:r>
      <w:r>
        <w:t xml:space="preserve">, </w:t>
      </w:r>
      <w:r w:rsidRPr="00DA2029">
        <w:t>B28</w:t>
      </w:r>
      <w:r w:rsidRPr="002E07EA">
        <w:t xml:space="preserve"> and</w:t>
      </w:r>
      <w:r>
        <w:t xml:space="preserve"> </w:t>
      </w:r>
      <w:r w:rsidRPr="007052BE">
        <w:t>Appendix 3</w:t>
      </w:r>
      <w:r>
        <w:t>,</w:t>
      </w:r>
      <w:r w:rsidRPr="00335AA1">
        <w:t xml:space="preserve"> </w:t>
      </w:r>
      <w:r w:rsidRPr="00DA2029">
        <w:t>H1 to H5.</w:t>
      </w:r>
      <w:r>
        <w:t xml:space="preserve"> However, all </w:t>
      </w:r>
      <w:r w:rsidR="00D110ED">
        <w:t xml:space="preserve">Line </w:t>
      </w:r>
      <w:r>
        <w:t xml:space="preserve">Managers within ONR are accountable for ensuring the appropriate processing of personal data within their business areas, ensuring compliance with ONR policies and procedures to demonstrate compliance with the </w:t>
      </w:r>
      <w:r w:rsidR="00591628">
        <w:t xml:space="preserve">UK </w:t>
      </w:r>
      <w:r>
        <w:t>GDPR, the DPA2018 and any other personal data/privacy legislation as appropriate.</w:t>
      </w:r>
      <w:r w:rsidR="00363CCF">
        <w:rPr>
          <w:spacing w:val="40"/>
        </w:rPr>
        <w:t xml:space="preserve"> </w:t>
      </w:r>
      <w:r>
        <w:t>They are also responsible for ensuring their staff fully comply with the requirements under the aforesaid legislation and any ONR policies and practices relating to information governance, data classification and handling.</w:t>
      </w:r>
      <w:r w:rsidRPr="00834EAA">
        <w:rPr>
          <w:spacing w:val="40"/>
        </w:rPr>
        <w:t xml:space="preserve"> </w:t>
      </w:r>
      <w:r>
        <w:t xml:space="preserve">This is formally delegated through the </w:t>
      </w:r>
      <w:r w:rsidR="00794962" w:rsidRPr="00D00E80">
        <w:t>CE/CNI</w:t>
      </w:r>
      <w:r w:rsidR="00023872" w:rsidRPr="00D00E80">
        <w:t xml:space="preserve"> to Corporate Directors</w:t>
      </w:r>
      <w:r w:rsidR="00023872">
        <w:t xml:space="preserve"> </w:t>
      </w:r>
      <w:r>
        <w:t xml:space="preserve">and </w:t>
      </w:r>
      <w:r w:rsidR="00D00E80">
        <w:t xml:space="preserve">the </w:t>
      </w:r>
      <w:r w:rsidR="005B439B">
        <w:t>S</w:t>
      </w:r>
      <w:r>
        <w:t xml:space="preserve">DR </w:t>
      </w:r>
      <w:r w:rsidR="00EA54B6">
        <w:t>(</w:t>
      </w:r>
      <w:r w:rsidR="00237573">
        <w:t>refer to</w:t>
      </w:r>
      <w:r>
        <w:t xml:space="preserve"> </w:t>
      </w:r>
      <w:r w:rsidRPr="007052BE">
        <w:t>Appendix 2</w:t>
      </w:r>
      <w:r>
        <w:t xml:space="preserve"> – </w:t>
      </w:r>
      <w:r w:rsidRPr="00CE157A">
        <w:t>B21</w:t>
      </w:r>
      <w:r w:rsidR="00EA54B6">
        <w:t>)</w:t>
      </w:r>
      <w:r w:rsidRPr="00CE157A">
        <w:t>.</w:t>
      </w:r>
    </w:p>
    <w:p w14:paraId="06C74FEA" w14:textId="77777777" w:rsidR="0076509F" w:rsidRDefault="0076509F" w:rsidP="00B40DF1">
      <w:pPr>
        <w:pStyle w:val="ListParagraph"/>
        <w:sectPr w:rsidR="0076509F" w:rsidSect="001335A1">
          <w:pgSz w:w="11906" w:h="16838" w:code="9"/>
          <w:pgMar w:top="1440" w:right="1440" w:bottom="1440" w:left="1440" w:header="397" w:footer="397" w:gutter="0"/>
          <w:cols w:space="312"/>
          <w:docGrid w:linePitch="360"/>
        </w:sectPr>
      </w:pPr>
    </w:p>
    <w:p w14:paraId="298C146B" w14:textId="2012D90E" w:rsidR="00E2633A" w:rsidRPr="00E2633A" w:rsidRDefault="00E2633A" w:rsidP="00657DDF">
      <w:pPr>
        <w:pStyle w:val="Heading1"/>
        <w:rPr>
          <w:spacing w:val="-2"/>
        </w:rPr>
      </w:pPr>
      <w:bookmarkStart w:id="20" w:name="_Part_2:_Financial"/>
      <w:bookmarkStart w:id="21" w:name="_Toc198804127"/>
      <w:bookmarkEnd w:id="20"/>
      <w:r>
        <w:rPr>
          <w:b/>
        </w:rPr>
        <w:lastRenderedPageBreak/>
        <w:t>Part</w:t>
      </w:r>
      <w:r>
        <w:rPr>
          <w:b/>
          <w:spacing w:val="-2"/>
        </w:rPr>
        <w:t xml:space="preserve"> </w:t>
      </w:r>
      <w:r>
        <w:rPr>
          <w:b/>
        </w:rPr>
        <w:t>2</w:t>
      </w:r>
      <w:r>
        <w:t>:</w:t>
      </w:r>
      <w:r>
        <w:rPr>
          <w:spacing w:val="-1"/>
        </w:rPr>
        <w:t xml:space="preserve"> </w:t>
      </w:r>
      <w:r>
        <w:t>Financial</w:t>
      </w:r>
      <w:r>
        <w:rPr>
          <w:spacing w:val="-3"/>
        </w:rPr>
        <w:t xml:space="preserve"> </w:t>
      </w:r>
      <w:r>
        <w:rPr>
          <w:spacing w:val="-2"/>
        </w:rPr>
        <w:t>delegations</w:t>
      </w:r>
      <w:bookmarkEnd w:id="21"/>
    </w:p>
    <w:p w14:paraId="490A8AE5" w14:textId="570755FA" w:rsidR="00E2633A" w:rsidRDefault="00E2633A" w:rsidP="00005294">
      <w:pPr>
        <w:pStyle w:val="Heading2"/>
      </w:pPr>
      <w:bookmarkStart w:id="22" w:name="_Toc198804128"/>
      <w:r>
        <w:t>Delegated</w:t>
      </w:r>
      <w:r>
        <w:rPr>
          <w:spacing w:val="-7"/>
        </w:rPr>
        <w:t xml:space="preserve"> </w:t>
      </w:r>
      <w:r>
        <w:t>Financial</w:t>
      </w:r>
      <w:r>
        <w:rPr>
          <w:spacing w:val="-6"/>
        </w:rPr>
        <w:t xml:space="preserve"> </w:t>
      </w:r>
      <w:r>
        <w:rPr>
          <w:spacing w:val="-2"/>
        </w:rPr>
        <w:t>Authority</w:t>
      </w:r>
      <w:bookmarkEnd w:id="22"/>
    </w:p>
    <w:p w14:paraId="7E8B0D08" w14:textId="02BEF22D" w:rsidR="008A657D" w:rsidRDefault="00E2633A" w:rsidP="00B40DF1">
      <w:pPr>
        <w:pStyle w:val="ListParagraph"/>
      </w:pPr>
      <w:r>
        <w:t>Financial controls in ONR are consistent with the principles of personal accountability and delegation. The CE/CNI can delegate appropriate financial authority to any member</w:t>
      </w:r>
      <w:r>
        <w:rPr>
          <w:spacing w:val="-2"/>
        </w:rPr>
        <w:t xml:space="preserve"> </w:t>
      </w:r>
      <w:r>
        <w:t>of</w:t>
      </w:r>
      <w:r>
        <w:rPr>
          <w:spacing w:val="-1"/>
        </w:rPr>
        <w:t xml:space="preserve"> </w:t>
      </w:r>
      <w:r>
        <w:t>ONR</w:t>
      </w:r>
      <w:r>
        <w:rPr>
          <w:spacing w:val="-1"/>
        </w:rPr>
        <w:t xml:space="preserve"> </w:t>
      </w:r>
      <w:r>
        <w:t>staff.</w:t>
      </w:r>
      <w:r>
        <w:rPr>
          <w:spacing w:val="-5"/>
        </w:rPr>
        <w:t xml:space="preserve"> </w:t>
      </w:r>
      <w:r>
        <w:t>Normally</w:t>
      </w:r>
      <w:r>
        <w:rPr>
          <w:spacing w:val="-1"/>
        </w:rPr>
        <w:t xml:space="preserve"> </w:t>
      </w:r>
      <w:r>
        <w:t>direct</w:t>
      </w:r>
      <w:r>
        <w:rPr>
          <w:spacing w:val="-3"/>
        </w:rPr>
        <w:t xml:space="preserve"> </w:t>
      </w:r>
      <w:r>
        <w:t>delegations</w:t>
      </w:r>
      <w:r>
        <w:rPr>
          <w:spacing w:val="-1"/>
        </w:rPr>
        <w:t xml:space="preserve"> </w:t>
      </w:r>
      <w:r>
        <w:t>from the CE/CNI</w:t>
      </w:r>
      <w:r>
        <w:rPr>
          <w:spacing w:val="-3"/>
        </w:rPr>
        <w:t xml:space="preserve"> </w:t>
      </w:r>
      <w:r>
        <w:t>will</w:t>
      </w:r>
      <w:r>
        <w:rPr>
          <w:spacing w:val="-1"/>
        </w:rPr>
        <w:t xml:space="preserve"> </w:t>
      </w:r>
      <w:r>
        <w:t>be made</w:t>
      </w:r>
      <w:r>
        <w:rPr>
          <w:spacing w:val="-2"/>
        </w:rPr>
        <w:t xml:space="preserve"> </w:t>
      </w:r>
      <w:r>
        <w:t>to the</w:t>
      </w:r>
      <w:r>
        <w:rPr>
          <w:spacing w:val="-5"/>
        </w:rPr>
        <w:t xml:space="preserve"> </w:t>
      </w:r>
      <w:r w:rsidR="005B439B">
        <w:rPr>
          <w:spacing w:val="-5"/>
        </w:rPr>
        <w:t>S</w:t>
      </w:r>
      <w:r>
        <w:t>DR</w:t>
      </w:r>
      <w:r w:rsidR="004C47B0">
        <w:t xml:space="preserve"> and Corporate Directors</w:t>
      </w:r>
      <w:r w:rsidR="008A657D">
        <w:t xml:space="preserve"> who </w:t>
      </w:r>
      <w:r w:rsidR="008A657D" w:rsidRPr="002E07EA">
        <w:t>may sub-delegate responsibility in accordance with this scheme.</w:t>
      </w:r>
      <w:r w:rsidR="008A657D">
        <w:t xml:space="preserve"> </w:t>
      </w:r>
    </w:p>
    <w:p w14:paraId="093DB917" w14:textId="77777777" w:rsidR="00A71CD6" w:rsidRDefault="00E2633A" w:rsidP="00B40DF1">
      <w:pPr>
        <w:pStyle w:val="ListParagraph"/>
      </w:pPr>
      <w:r>
        <w:t>The</w:t>
      </w:r>
      <w:r w:rsidRPr="008A657D">
        <w:rPr>
          <w:spacing w:val="-2"/>
        </w:rPr>
        <w:t xml:space="preserve"> </w:t>
      </w:r>
      <w:r>
        <w:t>CE/CNI</w:t>
      </w:r>
      <w:r w:rsidRPr="008A657D">
        <w:rPr>
          <w:spacing w:val="-3"/>
        </w:rPr>
        <w:t xml:space="preserve"> </w:t>
      </w:r>
      <w:r w:rsidR="00FC2F08">
        <w:t>will</w:t>
      </w:r>
      <w:r w:rsidR="00FC2F08" w:rsidRPr="008A657D">
        <w:rPr>
          <w:spacing w:val="-4"/>
        </w:rPr>
        <w:t xml:space="preserve"> </w:t>
      </w:r>
      <w:r>
        <w:t>also</w:t>
      </w:r>
      <w:r w:rsidRPr="008A657D">
        <w:rPr>
          <w:spacing w:val="-2"/>
        </w:rPr>
        <w:t xml:space="preserve"> </w:t>
      </w:r>
      <w:r>
        <w:t>delegate</w:t>
      </w:r>
      <w:r w:rsidRPr="008A657D">
        <w:rPr>
          <w:spacing w:val="-2"/>
        </w:rPr>
        <w:t xml:space="preserve"> </w:t>
      </w:r>
      <w:r>
        <w:t>appropriate</w:t>
      </w:r>
      <w:r w:rsidRPr="008A657D">
        <w:rPr>
          <w:spacing w:val="-4"/>
        </w:rPr>
        <w:t xml:space="preserve"> </w:t>
      </w:r>
      <w:r>
        <w:t>financial</w:t>
      </w:r>
      <w:r w:rsidRPr="008A657D">
        <w:rPr>
          <w:spacing w:val="-3"/>
        </w:rPr>
        <w:t xml:space="preserve"> </w:t>
      </w:r>
      <w:r w:rsidR="00E037C8">
        <w:t>authority to</w:t>
      </w:r>
      <w:r w:rsidR="001D4A2B">
        <w:t xml:space="preserve"> the Head of Governance and Private Office</w:t>
      </w:r>
      <w:r w:rsidR="00625692">
        <w:t>.</w:t>
      </w:r>
    </w:p>
    <w:p w14:paraId="584A62BE" w14:textId="36530D67" w:rsidR="00E2633A" w:rsidRPr="002E07EA" w:rsidRDefault="00E2633A" w:rsidP="00B40DF1">
      <w:pPr>
        <w:pStyle w:val="ListParagraph"/>
      </w:pPr>
      <w:r w:rsidRPr="002E07EA">
        <w:t xml:space="preserve">SRO </w:t>
      </w:r>
      <w:r w:rsidR="002B6D92">
        <w:t>l</w:t>
      </w:r>
      <w:r w:rsidRPr="002E07EA">
        <w:t xml:space="preserve">etters of </w:t>
      </w:r>
      <w:r w:rsidR="002B6D92">
        <w:t>d</w:t>
      </w:r>
      <w:r w:rsidRPr="002E07EA">
        <w:t>elegation will be issued to the respective SROs on project/programme commencement</w:t>
      </w:r>
      <w:r w:rsidRPr="008A657D">
        <w:rPr>
          <w:spacing w:val="-3"/>
        </w:rPr>
        <w:t xml:space="preserve"> </w:t>
      </w:r>
      <w:r w:rsidRPr="002E07EA">
        <w:t>and,</w:t>
      </w:r>
      <w:r w:rsidRPr="008A657D">
        <w:rPr>
          <w:spacing w:val="-5"/>
        </w:rPr>
        <w:t xml:space="preserve"> </w:t>
      </w:r>
      <w:r w:rsidRPr="002E07EA">
        <w:t>as</w:t>
      </w:r>
      <w:r w:rsidRPr="008A657D">
        <w:rPr>
          <w:spacing w:val="-3"/>
        </w:rPr>
        <w:t xml:space="preserve"> </w:t>
      </w:r>
      <w:r w:rsidRPr="002E07EA">
        <w:t>necessary,</w:t>
      </w:r>
      <w:r w:rsidRPr="008A657D">
        <w:rPr>
          <w:spacing w:val="-2"/>
        </w:rPr>
        <w:t xml:space="preserve"> </w:t>
      </w:r>
      <w:r w:rsidRPr="002E07EA">
        <w:t>on</w:t>
      </w:r>
      <w:r w:rsidRPr="008A657D">
        <w:rPr>
          <w:spacing w:val="-2"/>
        </w:rPr>
        <w:t xml:space="preserve"> </w:t>
      </w:r>
      <w:r w:rsidRPr="002E07EA">
        <w:t>handover</w:t>
      </w:r>
      <w:r w:rsidR="00C16129">
        <w:t>,</w:t>
      </w:r>
      <w:r w:rsidRPr="008A657D">
        <w:rPr>
          <w:spacing w:val="-4"/>
        </w:rPr>
        <w:t xml:space="preserve"> </w:t>
      </w:r>
      <w:r w:rsidRPr="002E07EA">
        <w:t>should</w:t>
      </w:r>
      <w:r w:rsidRPr="008A657D">
        <w:rPr>
          <w:spacing w:val="-2"/>
        </w:rPr>
        <w:t xml:space="preserve"> </w:t>
      </w:r>
      <w:r w:rsidRPr="002E07EA">
        <w:t>there</w:t>
      </w:r>
      <w:r w:rsidRPr="008A657D">
        <w:rPr>
          <w:spacing w:val="-2"/>
        </w:rPr>
        <w:t xml:space="preserve"> </w:t>
      </w:r>
      <w:r w:rsidRPr="002E07EA">
        <w:t>be</w:t>
      </w:r>
      <w:r w:rsidRPr="008A657D">
        <w:rPr>
          <w:spacing w:val="-2"/>
        </w:rPr>
        <w:t xml:space="preserve"> </w:t>
      </w:r>
      <w:r w:rsidRPr="002E07EA">
        <w:t>a</w:t>
      </w:r>
      <w:r w:rsidRPr="008A657D">
        <w:rPr>
          <w:spacing w:val="-4"/>
        </w:rPr>
        <w:t xml:space="preserve"> </w:t>
      </w:r>
      <w:r w:rsidRPr="002E07EA">
        <w:t>change</w:t>
      </w:r>
      <w:r w:rsidRPr="008A657D">
        <w:rPr>
          <w:spacing w:val="-2"/>
        </w:rPr>
        <w:t xml:space="preserve"> </w:t>
      </w:r>
      <w:r w:rsidRPr="002E07EA">
        <w:t>in</w:t>
      </w:r>
      <w:r w:rsidRPr="008A657D">
        <w:rPr>
          <w:spacing w:val="-4"/>
        </w:rPr>
        <w:t xml:space="preserve"> </w:t>
      </w:r>
      <w:r w:rsidRPr="002E07EA">
        <w:t>SRO</w:t>
      </w:r>
      <w:r w:rsidRPr="008A657D">
        <w:rPr>
          <w:spacing w:val="-5"/>
        </w:rPr>
        <w:t xml:space="preserve"> </w:t>
      </w:r>
      <w:r w:rsidRPr="002E07EA">
        <w:t>mid-project/programme.</w:t>
      </w:r>
    </w:p>
    <w:p w14:paraId="794B275B" w14:textId="77777777" w:rsidR="00E2633A" w:rsidRDefault="00E2633A" w:rsidP="00B40DF1">
      <w:pPr>
        <w:pStyle w:val="ListParagraph"/>
      </w:pPr>
      <w:r>
        <w:t>The CE/CNI is ultimately accountable for effective control of expenditure, and all those</w:t>
      </w:r>
      <w:r>
        <w:rPr>
          <w:spacing w:val="40"/>
        </w:rPr>
        <w:t xml:space="preserve"> </w:t>
      </w:r>
      <w:r>
        <w:t>in</w:t>
      </w:r>
      <w:r>
        <w:rPr>
          <w:spacing w:val="-2"/>
        </w:rPr>
        <w:t xml:space="preserve"> </w:t>
      </w:r>
      <w:r>
        <w:t>receipt</w:t>
      </w:r>
      <w:r>
        <w:rPr>
          <w:spacing w:val="-4"/>
        </w:rPr>
        <w:t xml:space="preserve"> </w:t>
      </w:r>
      <w:r>
        <w:t>of</w:t>
      </w:r>
      <w:r>
        <w:rPr>
          <w:spacing w:val="-4"/>
        </w:rPr>
        <w:t xml:space="preserve"> </w:t>
      </w:r>
      <w:r>
        <w:t>delegation</w:t>
      </w:r>
      <w:r>
        <w:rPr>
          <w:spacing w:val="-4"/>
        </w:rPr>
        <w:t xml:space="preserve"> </w:t>
      </w:r>
      <w:r>
        <w:t>are</w:t>
      </w:r>
      <w:r>
        <w:rPr>
          <w:spacing w:val="-2"/>
        </w:rPr>
        <w:t xml:space="preserve"> </w:t>
      </w:r>
      <w:r>
        <w:t>responsible</w:t>
      </w:r>
      <w:r>
        <w:rPr>
          <w:spacing w:val="-4"/>
        </w:rPr>
        <w:t xml:space="preserve"> </w:t>
      </w:r>
      <w:r>
        <w:t>for</w:t>
      </w:r>
      <w:r>
        <w:rPr>
          <w:spacing w:val="-5"/>
        </w:rPr>
        <w:t xml:space="preserve"> </w:t>
      </w:r>
      <w:r>
        <w:t>ensuring</w:t>
      </w:r>
      <w:r>
        <w:rPr>
          <w:spacing w:val="-2"/>
        </w:rPr>
        <w:t xml:space="preserve"> </w:t>
      </w:r>
      <w:r>
        <w:t>they</w:t>
      </w:r>
      <w:r>
        <w:rPr>
          <w:spacing w:val="-3"/>
        </w:rPr>
        <w:t xml:space="preserve"> </w:t>
      </w:r>
      <w:r>
        <w:t>act</w:t>
      </w:r>
      <w:r>
        <w:rPr>
          <w:spacing w:val="-2"/>
        </w:rPr>
        <w:t xml:space="preserve"> </w:t>
      </w:r>
      <w:r>
        <w:t>in</w:t>
      </w:r>
      <w:r>
        <w:rPr>
          <w:spacing w:val="-2"/>
        </w:rPr>
        <w:t xml:space="preserve"> </w:t>
      </w:r>
      <w:r>
        <w:t>the</w:t>
      </w:r>
      <w:r>
        <w:rPr>
          <w:spacing w:val="-4"/>
        </w:rPr>
        <w:t xml:space="preserve"> </w:t>
      </w:r>
      <w:r>
        <w:t>best</w:t>
      </w:r>
      <w:r>
        <w:rPr>
          <w:spacing w:val="-2"/>
        </w:rPr>
        <w:t xml:space="preserve"> </w:t>
      </w:r>
      <w:r>
        <w:t>interests</w:t>
      </w:r>
      <w:r>
        <w:rPr>
          <w:spacing w:val="-3"/>
        </w:rPr>
        <w:t xml:space="preserve"> </w:t>
      </w:r>
      <w:r>
        <w:t>of</w:t>
      </w:r>
      <w:r>
        <w:rPr>
          <w:spacing w:val="-2"/>
        </w:rPr>
        <w:t xml:space="preserve"> </w:t>
      </w:r>
      <w:r>
        <w:t>ONR and maintain effective control of expenditure.</w:t>
      </w:r>
    </w:p>
    <w:p w14:paraId="36642D4D" w14:textId="062DA2E4" w:rsidR="00E2633A" w:rsidRDefault="00E2633A" w:rsidP="00B40DF1">
      <w:pPr>
        <w:pStyle w:val="ListParagraph"/>
      </w:pPr>
      <w:r>
        <w:t>Those</w:t>
      </w:r>
      <w:r>
        <w:rPr>
          <w:spacing w:val="-2"/>
        </w:rPr>
        <w:t xml:space="preserve"> </w:t>
      </w:r>
      <w:r>
        <w:t>who</w:t>
      </w:r>
      <w:r>
        <w:rPr>
          <w:spacing w:val="-2"/>
        </w:rPr>
        <w:t xml:space="preserve"> </w:t>
      </w:r>
      <w:r>
        <w:t>receive</w:t>
      </w:r>
      <w:r>
        <w:rPr>
          <w:spacing w:val="-2"/>
        </w:rPr>
        <w:t xml:space="preserve"> </w:t>
      </w:r>
      <w:r>
        <w:t>delegated</w:t>
      </w:r>
      <w:r>
        <w:rPr>
          <w:spacing w:val="-4"/>
        </w:rPr>
        <w:t xml:space="preserve"> </w:t>
      </w:r>
      <w:r>
        <w:t>financial</w:t>
      </w:r>
      <w:r>
        <w:rPr>
          <w:spacing w:val="-3"/>
        </w:rPr>
        <w:t xml:space="preserve"> </w:t>
      </w:r>
      <w:r>
        <w:t>authority</w:t>
      </w:r>
      <w:r>
        <w:rPr>
          <w:spacing w:val="-3"/>
        </w:rPr>
        <w:t xml:space="preserve"> </w:t>
      </w:r>
      <w:r>
        <w:t>for</w:t>
      </w:r>
      <w:r>
        <w:rPr>
          <w:spacing w:val="-6"/>
        </w:rPr>
        <w:t xml:space="preserve"> </w:t>
      </w:r>
      <w:r>
        <w:t>a</w:t>
      </w:r>
      <w:r>
        <w:rPr>
          <w:spacing w:val="-2"/>
        </w:rPr>
        <w:t xml:space="preserve"> </w:t>
      </w:r>
      <w:r>
        <w:t>budget</w:t>
      </w:r>
      <w:r>
        <w:rPr>
          <w:spacing w:val="-5"/>
        </w:rPr>
        <w:t xml:space="preserve"> </w:t>
      </w:r>
      <w:r>
        <w:t>allocation are known as budget holders.</w:t>
      </w:r>
      <w:r>
        <w:rPr>
          <w:spacing w:val="40"/>
        </w:rPr>
        <w:t xml:space="preserve"> </w:t>
      </w:r>
      <w:r>
        <w:t>They have the authority to determine prioritisation of expenditure within their agreed budget allocation to deliver specific activities within their respective functional are</w:t>
      </w:r>
      <w:r w:rsidR="008A657D">
        <w:t>a</w:t>
      </w:r>
      <w:r>
        <w:t>.</w:t>
      </w:r>
      <w:r w:rsidR="00CB2264">
        <w:t xml:space="preserve"> They </w:t>
      </w:r>
      <w:r>
        <w:t>are responsible for managing and controlling allocated budgets and expenditure, ensuring that the budget is used only for agreed purposes and complying with the approval procedures in place to commit expenditure.</w:t>
      </w:r>
    </w:p>
    <w:p w14:paraId="574DDC87" w14:textId="0FD267E8" w:rsidR="009B0511" w:rsidRPr="009B0511" w:rsidRDefault="00E2633A" w:rsidP="00B40DF1">
      <w:pPr>
        <w:pStyle w:val="ListParagraph"/>
      </w:pPr>
      <w:r>
        <w:t>The</w:t>
      </w:r>
      <w:r>
        <w:rPr>
          <w:spacing w:val="-5"/>
        </w:rPr>
        <w:t xml:space="preserve"> </w:t>
      </w:r>
      <w:r>
        <w:t>delegated</w:t>
      </w:r>
      <w:r>
        <w:rPr>
          <w:spacing w:val="-3"/>
        </w:rPr>
        <w:t xml:space="preserve"> </w:t>
      </w:r>
      <w:r>
        <w:t>financial</w:t>
      </w:r>
      <w:r>
        <w:rPr>
          <w:spacing w:val="-4"/>
        </w:rPr>
        <w:t xml:space="preserve"> </w:t>
      </w:r>
      <w:r>
        <w:t>authorities</w:t>
      </w:r>
      <w:r>
        <w:rPr>
          <w:spacing w:val="-4"/>
        </w:rPr>
        <w:t xml:space="preserve"> </w:t>
      </w:r>
      <w:r>
        <w:t>are</w:t>
      </w:r>
      <w:r>
        <w:rPr>
          <w:spacing w:val="-3"/>
        </w:rPr>
        <w:t xml:space="preserve"> </w:t>
      </w:r>
      <w:r>
        <w:t>shown</w:t>
      </w:r>
      <w:r>
        <w:rPr>
          <w:spacing w:val="-4"/>
        </w:rPr>
        <w:t xml:space="preserve"> </w:t>
      </w:r>
      <w:r>
        <w:t>in</w:t>
      </w:r>
      <w:r>
        <w:rPr>
          <w:spacing w:val="-3"/>
        </w:rPr>
        <w:t xml:space="preserve"> </w:t>
      </w:r>
      <w:r w:rsidR="00604680">
        <w:fldChar w:fldCharType="begin"/>
      </w:r>
      <w:r w:rsidR="00604680">
        <w:rPr>
          <w:spacing w:val="-3"/>
        </w:rPr>
        <w:instrText xml:space="preserve"> REF _Ref146288872 \h </w:instrText>
      </w:r>
      <w:r w:rsidR="00604680">
        <w:fldChar w:fldCharType="separate"/>
      </w:r>
      <w:r w:rsidR="004C0F38">
        <w:t xml:space="preserve">Table </w:t>
      </w:r>
      <w:r w:rsidR="004C0F38">
        <w:rPr>
          <w:noProof/>
        </w:rPr>
        <w:t>1</w:t>
      </w:r>
      <w:r w:rsidR="00604680">
        <w:fldChar w:fldCharType="end"/>
      </w:r>
      <w:r>
        <w:rPr>
          <w:spacing w:val="-5"/>
        </w:rPr>
        <w:t>.</w:t>
      </w:r>
    </w:p>
    <w:p w14:paraId="1930539E" w14:textId="77777777" w:rsidR="006607C0" w:rsidRDefault="006607C0" w:rsidP="006607C0">
      <w:pPr>
        <w:pStyle w:val="Heading2"/>
      </w:pPr>
      <w:bookmarkStart w:id="23" w:name="_Toc198804129"/>
      <w:r>
        <w:t>Capital</w:t>
      </w:r>
      <w:r>
        <w:rPr>
          <w:spacing w:val="-5"/>
        </w:rPr>
        <w:t xml:space="preserve"> </w:t>
      </w:r>
      <w:r>
        <w:t>expenditure</w:t>
      </w:r>
      <w:bookmarkEnd w:id="23"/>
    </w:p>
    <w:p w14:paraId="6E04A41F" w14:textId="1FCEAC2B" w:rsidR="006607C0" w:rsidRDefault="006607C0" w:rsidP="00B40DF1">
      <w:pPr>
        <w:pStyle w:val="ListParagraph"/>
      </w:pPr>
      <w:r>
        <w:t xml:space="preserve">All capital expenditure must be budgeted for in the annual planning </w:t>
      </w:r>
      <w:r w:rsidR="008A657D">
        <w:t>process</w:t>
      </w:r>
      <w:r>
        <w:t>, align with the</w:t>
      </w:r>
      <w:r>
        <w:rPr>
          <w:spacing w:val="-4"/>
        </w:rPr>
        <w:t xml:space="preserve"> </w:t>
      </w:r>
      <w:r>
        <w:t>appropriate</w:t>
      </w:r>
      <w:r>
        <w:rPr>
          <w:spacing w:val="-4"/>
        </w:rPr>
        <w:t xml:space="preserve"> </w:t>
      </w:r>
      <w:r>
        <w:t>and</w:t>
      </w:r>
      <w:r>
        <w:rPr>
          <w:spacing w:val="-2"/>
        </w:rPr>
        <w:t xml:space="preserve"> </w:t>
      </w:r>
      <w:r>
        <w:t>required</w:t>
      </w:r>
      <w:r>
        <w:rPr>
          <w:spacing w:val="-4"/>
        </w:rPr>
        <w:t xml:space="preserve"> </w:t>
      </w:r>
      <w:r>
        <w:t>accounting</w:t>
      </w:r>
      <w:r>
        <w:rPr>
          <w:spacing w:val="-4"/>
        </w:rPr>
        <w:t xml:space="preserve"> </w:t>
      </w:r>
      <w:r>
        <w:t>policies,</w:t>
      </w:r>
      <w:r>
        <w:rPr>
          <w:spacing w:val="-2"/>
        </w:rPr>
        <w:t xml:space="preserve"> </w:t>
      </w:r>
      <w:r>
        <w:t>and</w:t>
      </w:r>
      <w:r>
        <w:rPr>
          <w:spacing w:val="-2"/>
        </w:rPr>
        <w:t xml:space="preserve"> </w:t>
      </w:r>
      <w:r>
        <w:t>will</w:t>
      </w:r>
      <w:r>
        <w:rPr>
          <w:spacing w:val="-3"/>
        </w:rPr>
        <w:t xml:space="preserve"> </w:t>
      </w:r>
      <w:r>
        <w:t>be</w:t>
      </w:r>
      <w:r>
        <w:rPr>
          <w:spacing w:val="-2"/>
        </w:rPr>
        <w:t xml:space="preserve"> </w:t>
      </w:r>
      <w:r>
        <w:t>validated</w:t>
      </w:r>
      <w:r>
        <w:rPr>
          <w:spacing w:val="-2"/>
        </w:rPr>
        <w:t xml:space="preserve"> </w:t>
      </w:r>
      <w:r>
        <w:t>and</w:t>
      </w:r>
      <w:r>
        <w:rPr>
          <w:spacing w:val="-4"/>
        </w:rPr>
        <w:t xml:space="preserve"> </w:t>
      </w:r>
      <w:r>
        <w:t>approved</w:t>
      </w:r>
      <w:r>
        <w:rPr>
          <w:spacing w:val="-4"/>
        </w:rPr>
        <w:t xml:space="preserve"> </w:t>
      </w:r>
      <w:r>
        <w:t>by ONR Board.</w:t>
      </w:r>
    </w:p>
    <w:p w14:paraId="43191D4B" w14:textId="68BB262C" w:rsidR="006607C0" w:rsidRDefault="006607C0" w:rsidP="00B40DF1">
      <w:pPr>
        <w:pStyle w:val="ListParagraph"/>
      </w:pPr>
      <w:r>
        <w:t>Details of any delegated capital expenditure responsibilities will</w:t>
      </w:r>
      <w:r>
        <w:rPr>
          <w:spacing w:val="-3"/>
        </w:rPr>
        <w:t xml:space="preserve"> </w:t>
      </w:r>
      <w:r>
        <w:t>align</w:t>
      </w:r>
      <w:r>
        <w:rPr>
          <w:spacing w:val="-2"/>
        </w:rPr>
        <w:t xml:space="preserve"> </w:t>
      </w:r>
      <w:r>
        <w:t>with</w:t>
      </w:r>
      <w:r>
        <w:rPr>
          <w:spacing w:val="-4"/>
        </w:rPr>
        <w:t xml:space="preserve"> </w:t>
      </w:r>
      <w:r>
        <w:t>the</w:t>
      </w:r>
      <w:r>
        <w:rPr>
          <w:spacing w:val="-2"/>
        </w:rPr>
        <w:t xml:space="preserve"> </w:t>
      </w:r>
      <w:r>
        <w:t>Delegated</w:t>
      </w:r>
      <w:r>
        <w:rPr>
          <w:spacing w:val="-2"/>
        </w:rPr>
        <w:t xml:space="preserve"> </w:t>
      </w:r>
      <w:r>
        <w:t>Financial</w:t>
      </w:r>
      <w:r>
        <w:rPr>
          <w:spacing w:val="-6"/>
        </w:rPr>
        <w:t xml:space="preserve"> </w:t>
      </w:r>
      <w:r>
        <w:t>Authorities</w:t>
      </w:r>
      <w:r>
        <w:rPr>
          <w:spacing w:val="-3"/>
        </w:rPr>
        <w:t xml:space="preserve"> </w:t>
      </w:r>
      <w:r>
        <w:t>as</w:t>
      </w:r>
      <w:r>
        <w:rPr>
          <w:spacing w:val="-3"/>
        </w:rPr>
        <w:t xml:space="preserve"> </w:t>
      </w:r>
      <w:r>
        <w:t xml:space="preserve">specified in </w:t>
      </w:r>
      <w:r>
        <w:fldChar w:fldCharType="begin"/>
      </w:r>
      <w:r>
        <w:instrText xml:space="preserve"> REF _Ref146288872 \h </w:instrText>
      </w:r>
      <w:r>
        <w:fldChar w:fldCharType="separate"/>
      </w:r>
      <w:r w:rsidR="004C0F38">
        <w:t xml:space="preserve">Table </w:t>
      </w:r>
      <w:r w:rsidR="004C0F38">
        <w:rPr>
          <w:noProof/>
        </w:rPr>
        <w:t>1</w:t>
      </w:r>
      <w:r>
        <w:fldChar w:fldCharType="end"/>
      </w:r>
      <w:r>
        <w:t>.</w:t>
      </w:r>
    </w:p>
    <w:p w14:paraId="2B7D0AAA" w14:textId="3AAB250B" w:rsidR="006607C0" w:rsidRPr="006607C0" w:rsidRDefault="006607C0" w:rsidP="006607C0">
      <w:pPr>
        <w:sectPr w:rsidR="006607C0" w:rsidRPr="006607C0" w:rsidSect="001335A1">
          <w:pgSz w:w="11906" w:h="16838" w:code="9"/>
          <w:pgMar w:top="1440" w:right="1440" w:bottom="1440" w:left="1440" w:header="397" w:footer="397" w:gutter="0"/>
          <w:cols w:space="312"/>
          <w:docGrid w:linePitch="360"/>
        </w:sectPr>
      </w:pPr>
    </w:p>
    <w:p w14:paraId="672F364C" w14:textId="3D9F7D9F" w:rsidR="009B0511" w:rsidRDefault="009B0511" w:rsidP="009B6D01">
      <w:pPr>
        <w:pStyle w:val="Caption"/>
        <w:ind w:left="851"/>
      </w:pPr>
      <w:bookmarkStart w:id="24" w:name="_Ref146288872"/>
      <w:r>
        <w:lastRenderedPageBreak/>
        <w:t xml:space="preserve">Table </w:t>
      </w:r>
      <w:r w:rsidR="009B5E26">
        <w:fldChar w:fldCharType="begin"/>
      </w:r>
      <w:r w:rsidR="009B5E26">
        <w:instrText xml:space="preserve"> SEQ Table \* ARABIC </w:instrText>
      </w:r>
      <w:r w:rsidR="009B5E26">
        <w:fldChar w:fldCharType="separate"/>
      </w:r>
      <w:r w:rsidR="004C0F38">
        <w:rPr>
          <w:noProof/>
        </w:rPr>
        <w:t>1</w:t>
      </w:r>
      <w:r w:rsidR="009B5E26">
        <w:rPr>
          <w:noProof/>
        </w:rPr>
        <w:fldChar w:fldCharType="end"/>
      </w:r>
      <w:bookmarkEnd w:id="24"/>
      <w:r>
        <w:t xml:space="preserve"> - </w:t>
      </w:r>
      <w:r w:rsidRPr="00836F02">
        <w:t xml:space="preserve">Delegated Financial Authorities – Operating and </w:t>
      </w:r>
      <w:r w:rsidR="003517B9">
        <w:t>c</w:t>
      </w:r>
      <w:r w:rsidRPr="00836F02">
        <w:t>apital expenditure</w:t>
      </w:r>
    </w:p>
    <w:tbl>
      <w:tblPr>
        <w:tblStyle w:val="ONRTable1"/>
        <w:tblW w:w="4531" w:type="pct"/>
        <w:tblInd w:w="851" w:type="dxa"/>
        <w:tblLook w:val="04A0" w:firstRow="1" w:lastRow="0" w:firstColumn="1" w:lastColumn="0" w:noHBand="0" w:noVBand="1"/>
      </w:tblPr>
      <w:tblGrid>
        <w:gridCol w:w="5670"/>
        <w:gridCol w:w="2509"/>
      </w:tblGrid>
      <w:tr w:rsidR="009B0511" w:rsidRPr="00604680" w14:paraId="1C46B6F7" w14:textId="77777777" w:rsidTr="009B6D01">
        <w:trPr>
          <w:cnfStyle w:val="100000000000" w:firstRow="1" w:lastRow="0" w:firstColumn="0" w:lastColumn="0" w:oddVBand="0" w:evenVBand="0" w:oddHBand="0" w:evenHBand="0" w:firstRowFirstColumn="0" w:firstRowLastColumn="0" w:lastRowFirstColumn="0" w:lastRowLastColumn="0"/>
        </w:trPr>
        <w:tc>
          <w:tcPr>
            <w:tcW w:w="3466" w:type="pct"/>
            <w:hideMark/>
          </w:tcPr>
          <w:p w14:paraId="61121530" w14:textId="4A6BF7DA" w:rsidR="009B0511" w:rsidRPr="00604680" w:rsidRDefault="009B0511" w:rsidP="00D66613">
            <w:pPr>
              <w:pStyle w:val="TableText"/>
              <w:keepNext/>
              <w:rPr>
                <w:b w:val="0"/>
                <w:bCs/>
                <w:szCs w:val="24"/>
              </w:rPr>
            </w:pPr>
            <w:r w:rsidRPr="00604680">
              <w:rPr>
                <w:b w:val="0"/>
                <w:bCs/>
                <w:szCs w:val="24"/>
              </w:rPr>
              <w:t>Role</w:t>
            </w:r>
            <w:r w:rsidR="009B6D01">
              <w:rPr>
                <w:b w:val="0"/>
                <w:bCs/>
                <w:szCs w:val="24"/>
              </w:rPr>
              <w:t xml:space="preserve"> / g</w:t>
            </w:r>
            <w:r w:rsidRPr="00604680">
              <w:rPr>
                <w:b w:val="0"/>
                <w:bCs/>
                <w:szCs w:val="24"/>
              </w:rPr>
              <w:t>rade</w:t>
            </w:r>
          </w:p>
        </w:tc>
        <w:tc>
          <w:tcPr>
            <w:tcW w:w="1534" w:type="pct"/>
          </w:tcPr>
          <w:p w14:paraId="0DC3ACBB" w14:textId="04DA40FB" w:rsidR="009B0511" w:rsidRPr="00604680" w:rsidRDefault="009B0511" w:rsidP="00D66613">
            <w:pPr>
              <w:pStyle w:val="TableText"/>
              <w:keepNext/>
              <w:rPr>
                <w:b w:val="0"/>
                <w:bCs/>
                <w:szCs w:val="24"/>
              </w:rPr>
            </w:pPr>
            <w:r w:rsidRPr="00604680">
              <w:rPr>
                <w:b w:val="0"/>
                <w:bCs/>
                <w:szCs w:val="24"/>
              </w:rPr>
              <w:t xml:space="preserve">Approval </w:t>
            </w:r>
            <w:r w:rsidR="009B6D01">
              <w:rPr>
                <w:b w:val="0"/>
                <w:bCs/>
                <w:szCs w:val="24"/>
              </w:rPr>
              <w:t>t</w:t>
            </w:r>
            <w:r w:rsidRPr="00604680">
              <w:rPr>
                <w:b w:val="0"/>
                <w:bCs/>
                <w:szCs w:val="24"/>
              </w:rPr>
              <w:t>hreshold*</w:t>
            </w:r>
          </w:p>
        </w:tc>
      </w:tr>
      <w:tr w:rsidR="009B0511" w:rsidRPr="00604680" w14:paraId="77480C1A" w14:textId="77777777" w:rsidTr="009B6D01">
        <w:tc>
          <w:tcPr>
            <w:tcW w:w="3466" w:type="pct"/>
          </w:tcPr>
          <w:p w14:paraId="5AA389CE" w14:textId="56AFAEF5" w:rsidR="009B0511" w:rsidRPr="00604680" w:rsidRDefault="009B0511" w:rsidP="00D66613">
            <w:pPr>
              <w:pStyle w:val="TableParagraph"/>
              <w:spacing w:before="60" w:after="60" w:line="252" w:lineRule="auto"/>
              <w:ind w:left="0"/>
              <w:rPr>
                <w:sz w:val="24"/>
                <w:szCs w:val="24"/>
              </w:rPr>
            </w:pPr>
            <w:r w:rsidRPr="00604680">
              <w:rPr>
                <w:sz w:val="24"/>
                <w:szCs w:val="24"/>
              </w:rPr>
              <w:t>CE/CNI</w:t>
            </w:r>
            <w:r w:rsidRPr="00604680">
              <w:rPr>
                <w:spacing w:val="-4"/>
                <w:sz w:val="24"/>
                <w:szCs w:val="24"/>
              </w:rPr>
              <w:t xml:space="preserve"> </w:t>
            </w:r>
            <w:r w:rsidRPr="00604680">
              <w:rPr>
                <w:sz w:val="24"/>
                <w:szCs w:val="24"/>
              </w:rPr>
              <w:t>(informed</w:t>
            </w:r>
            <w:r w:rsidRPr="00604680">
              <w:rPr>
                <w:spacing w:val="-6"/>
                <w:sz w:val="24"/>
                <w:szCs w:val="24"/>
              </w:rPr>
              <w:t xml:space="preserve"> </w:t>
            </w:r>
            <w:r w:rsidRPr="00604680">
              <w:rPr>
                <w:sz w:val="24"/>
                <w:szCs w:val="24"/>
              </w:rPr>
              <w:t>by</w:t>
            </w:r>
            <w:r w:rsidRPr="00604680">
              <w:rPr>
                <w:spacing w:val="-5"/>
                <w:sz w:val="24"/>
                <w:szCs w:val="24"/>
              </w:rPr>
              <w:t xml:space="preserve"> FD)</w:t>
            </w:r>
          </w:p>
          <w:p w14:paraId="5FE5F234" w14:textId="4EEA9CC5" w:rsidR="009B0511" w:rsidRPr="00604680" w:rsidRDefault="009B0511" w:rsidP="00D66613">
            <w:pPr>
              <w:pStyle w:val="TableText"/>
              <w:rPr>
                <w:szCs w:val="24"/>
              </w:rPr>
            </w:pPr>
            <w:r w:rsidRPr="00604680">
              <w:rPr>
                <w:szCs w:val="24"/>
              </w:rPr>
              <w:t>All</w:t>
            </w:r>
            <w:r w:rsidRPr="00604680">
              <w:rPr>
                <w:spacing w:val="-7"/>
                <w:szCs w:val="24"/>
              </w:rPr>
              <w:t xml:space="preserve"> </w:t>
            </w:r>
            <w:r w:rsidRPr="00604680">
              <w:rPr>
                <w:szCs w:val="24"/>
              </w:rPr>
              <w:t>expenditure</w:t>
            </w:r>
            <w:r w:rsidRPr="00604680">
              <w:rPr>
                <w:spacing w:val="-4"/>
                <w:szCs w:val="24"/>
              </w:rPr>
              <w:t xml:space="preserve"> </w:t>
            </w:r>
            <w:r w:rsidRPr="00604680">
              <w:rPr>
                <w:szCs w:val="24"/>
              </w:rPr>
              <w:t>above</w:t>
            </w:r>
            <w:r w:rsidRPr="00604680">
              <w:rPr>
                <w:spacing w:val="-6"/>
                <w:szCs w:val="24"/>
              </w:rPr>
              <w:t xml:space="preserve"> </w:t>
            </w:r>
            <w:r w:rsidRPr="00604680">
              <w:rPr>
                <w:szCs w:val="24"/>
              </w:rPr>
              <w:t>£3m</w:t>
            </w:r>
            <w:r w:rsidRPr="00604680">
              <w:rPr>
                <w:spacing w:val="-3"/>
                <w:szCs w:val="24"/>
              </w:rPr>
              <w:t xml:space="preserve"> </w:t>
            </w:r>
            <w:r w:rsidRPr="00604680">
              <w:rPr>
                <w:szCs w:val="24"/>
              </w:rPr>
              <w:t>must</w:t>
            </w:r>
            <w:r w:rsidRPr="00604680">
              <w:rPr>
                <w:spacing w:val="-6"/>
                <w:szCs w:val="24"/>
              </w:rPr>
              <w:t xml:space="preserve"> </w:t>
            </w:r>
            <w:r w:rsidRPr="00604680">
              <w:rPr>
                <w:szCs w:val="24"/>
              </w:rPr>
              <w:t>be</w:t>
            </w:r>
            <w:r w:rsidRPr="00604680">
              <w:rPr>
                <w:spacing w:val="-4"/>
                <w:szCs w:val="24"/>
              </w:rPr>
              <w:t xml:space="preserve"> </w:t>
            </w:r>
            <w:r w:rsidRPr="00604680">
              <w:rPr>
                <w:szCs w:val="24"/>
              </w:rPr>
              <w:t>made</w:t>
            </w:r>
            <w:r w:rsidRPr="00604680">
              <w:rPr>
                <w:spacing w:val="-6"/>
                <w:szCs w:val="24"/>
              </w:rPr>
              <w:t xml:space="preserve"> </w:t>
            </w:r>
            <w:r w:rsidRPr="00604680">
              <w:rPr>
                <w:szCs w:val="24"/>
              </w:rPr>
              <w:t>visible</w:t>
            </w:r>
            <w:r w:rsidRPr="00604680">
              <w:rPr>
                <w:spacing w:val="-5"/>
                <w:szCs w:val="24"/>
              </w:rPr>
              <w:t xml:space="preserve"> </w:t>
            </w:r>
            <w:r w:rsidRPr="00604680">
              <w:rPr>
                <w:szCs w:val="24"/>
              </w:rPr>
              <w:t>to</w:t>
            </w:r>
            <w:r w:rsidRPr="00604680">
              <w:rPr>
                <w:spacing w:val="-4"/>
                <w:szCs w:val="24"/>
              </w:rPr>
              <w:t xml:space="preserve"> </w:t>
            </w:r>
            <w:r w:rsidRPr="00604680">
              <w:rPr>
                <w:szCs w:val="24"/>
              </w:rPr>
              <w:t>ONR</w:t>
            </w:r>
            <w:r w:rsidRPr="00604680">
              <w:rPr>
                <w:spacing w:val="-6"/>
                <w:szCs w:val="24"/>
              </w:rPr>
              <w:t xml:space="preserve"> </w:t>
            </w:r>
            <w:r w:rsidRPr="00604680">
              <w:rPr>
                <w:spacing w:val="-2"/>
                <w:szCs w:val="24"/>
              </w:rPr>
              <w:t>Board</w:t>
            </w:r>
          </w:p>
        </w:tc>
        <w:tc>
          <w:tcPr>
            <w:tcW w:w="1534" w:type="pct"/>
          </w:tcPr>
          <w:p w14:paraId="138991E1" w14:textId="198D11DA" w:rsidR="009B0511" w:rsidRPr="00604680" w:rsidRDefault="009B0511" w:rsidP="00D66613">
            <w:pPr>
              <w:pStyle w:val="TableText"/>
              <w:rPr>
                <w:szCs w:val="24"/>
              </w:rPr>
            </w:pPr>
            <w:r w:rsidRPr="00604680">
              <w:rPr>
                <w:szCs w:val="24"/>
              </w:rPr>
              <w:t>Above</w:t>
            </w:r>
            <w:r w:rsidRPr="00604680">
              <w:rPr>
                <w:spacing w:val="-7"/>
                <w:szCs w:val="24"/>
              </w:rPr>
              <w:t xml:space="preserve"> </w:t>
            </w:r>
            <w:r w:rsidRPr="00604680">
              <w:rPr>
                <w:spacing w:val="-5"/>
                <w:szCs w:val="24"/>
              </w:rPr>
              <w:t>£3m</w:t>
            </w:r>
          </w:p>
        </w:tc>
      </w:tr>
      <w:tr w:rsidR="00433D79" w:rsidRPr="00604680" w14:paraId="3B7A31B9" w14:textId="77777777" w:rsidTr="009B6D01">
        <w:tc>
          <w:tcPr>
            <w:tcW w:w="3466" w:type="pct"/>
          </w:tcPr>
          <w:p w14:paraId="654C2944" w14:textId="1B8063B9" w:rsidR="00433D79" w:rsidRPr="00604680" w:rsidRDefault="00433D79" w:rsidP="00D66613">
            <w:pPr>
              <w:pStyle w:val="TableParagraph"/>
              <w:spacing w:before="60" w:after="60" w:line="252" w:lineRule="auto"/>
              <w:ind w:left="0"/>
              <w:rPr>
                <w:sz w:val="24"/>
                <w:szCs w:val="24"/>
              </w:rPr>
            </w:pPr>
            <w:r>
              <w:rPr>
                <w:sz w:val="24"/>
                <w:szCs w:val="24"/>
              </w:rPr>
              <w:t xml:space="preserve">FD </w:t>
            </w:r>
          </w:p>
        </w:tc>
        <w:tc>
          <w:tcPr>
            <w:tcW w:w="1534" w:type="pct"/>
          </w:tcPr>
          <w:p w14:paraId="35D80665" w14:textId="213F5132" w:rsidR="00433D79" w:rsidRPr="00604680" w:rsidRDefault="00433D79" w:rsidP="00D66613">
            <w:pPr>
              <w:pStyle w:val="TableText"/>
              <w:rPr>
                <w:szCs w:val="24"/>
              </w:rPr>
            </w:pPr>
            <w:r w:rsidRPr="00433D79">
              <w:rPr>
                <w:szCs w:val="24"/>
              </w:rPr>
              <w:t>Up to £3m</w:t>
            </w:r>
          </w:p>
        </w:tc>
      </w:tr>
      <w:tr w:rsidR="009B0511" w:rsidRPr="00604680" w14:paraId="187DB247" w14:textId="77777777" w:rsidTr="009B6D01">
        <w:tc>
          <w:tcPr>
            <w:tcW w:w="3466" w:type="pct"/>
          </w:tcPr>
          <w:p w14:paraId="220545C5" w14:textId="151AB1E6" w:rsidR="009B0511" w:rsidRPr="00604680" w:rsidRDefault="005B439B" w:rsidP="00D66613">
            <w:pPr>
              <w:pStyle w:val="TableText"/>
              <w:rPr>
                <w:szCs w:val="24"/>
              </w:rPr>
            </w:pPr>
            <w:r>
              <w:rPr>
                <w:szCs w:val="24"/>
              </w:rPr>
              <w:t>S</w:t>
            </w:r>
            <w:r w:rsidR="009B0511" w:rsidRPr="00604680">
              <w:rPr>
                <w:szCs w:val="24"/>
              </w:rPr>
              <w:t>DR</w:t>
            </w:r>
            <w:r>
              <w:rPr>
                <w:szCs w:val="24"/>
              </w:rPr>
              <w:t xml:space="preserve"> </w:t>
            </w:r>
            <w:r w:rsidR="00DE32D6" w:rsidRPr="00DE32D6">
              <w:rPr>
                <w:szCs w:val="24"/>
              </w:rPr>
              <w:t>(with the exception of capital investments which sits with the FD)</w:t>
            </w:r>
            <w:r w:rsidR="00DE32D6">
              <w:rPr>
                <w:szCs w:val="24"/>
              </w:rPr>
              <w:t xml:space="preserve"> </w:t>
            </w:r>
          </w:p>
        </w:tc>
        <w:tc>
          <w:tcPr>
            <w:tcW w:w="1534" w:type="pct"/>
          </w:tcPr>
          <w:p w14:paraId="3F526804" w14:textId="4F3AF167" w:rsidR="009B0511" w:rsidRPr="00604680" w:rsidRDefault="009B0511" w:rsidP="00D66613">
            <w:pPr>
              <w:pStyle w:val="TableText"/>
              <w:rPr>
                <w:szCs w:val="24"/>
              </w:rPr>
            </w:pPr>
            <w:r w:rsidRPr="00604680">
              <w:rPr>
                <w:szCs w:val="24"/>
              </w:rPr>
              <w:t>Up</w:t>
            </w:r>
            <w:r w:rsidRPr="00604680">
              <w:rPr>
                <w:spacing w:val="-4"/>
                <w:szCs w:val="24"/>
              </w:rPr>
              <w:t xml:space="preserve"> </w:t>
            </w:r>
            <w:r w:rsidRPr="00604680">
              <w:rPr>
                <w:szCs w:val="24"/>
              </w:rPr>
              <w:t>to</w:t>
            </w:r>
            <w:r w:rsidRPr="00604680">
              <w:rPr>
                <w:spacing w:val="-2"/>
                <w:szCs w:val="24"/>
              </w:rPr>
              <w:t xml:space="preserve"> </w:t>
            </w:r>
            <w:r w:rsidRPr="00604680">
              <w:rPr>
                <w:spacing w:val="-5"/>
                <w:szCs w:val="24"/>
              </w:rPr>
              <w:t>£3m</w:t>
            </w:r>
            <w:r w:rsidR="00804F9D">
              <w:rPr>
                <w:spacing w:val="-5"/>
                <w:szCs w:val="24"/>
              </w:rPr>
              <w:t xml:space="preserve"> </w:t>
            </w:r>
          </w:p>
        </w:tc>
      </w:tr>
      <w:tr w:rsidR="009B0511" w:rsidRPr="00604680" w14:paraId="5922B850" w14:textId="77777777" w:rsidTr="009B6D01">
        <w:tc>
          <w:tcPr>
            <w:tcW w:w="3466" w:type="pct"/>
          </w:tcPr>
          <w:p w14:paraId="292D1FC4" w14:textId="3822F6D5" w:rsidR="009B0511" w:rsidRPr="00604680" w:rsidRDefault="00B22867" w:rsidP="00D66613">
            <w:pPr>
              <w:pStyle w:val="TableText"/>
              <w:rPr>
                <w:szCs w:val="24"/>
              </w:rPr>
            </w:pPr>
            <w:r>
              <w:rPr>
                <w:szCs w:val="24"/>
              </w:rPr>
              <w:t>All o</w:t>
            </w:r>
            <w:r w:rsidR="005B439B">
              <w:rPr>
                <w:szCs w:val="24"/>
              </w:rPr>
              <w:t xml:space="preserve">ther </w:t>
            </w:r>
            <w:r w:rsidR="009B0511" w:rsidRPr="00604680">
              <w:rPr>
                <w:szCs w:val="24"/>
              </w:rPr>
              <w:t>ONR Directors</w:t>
            </w:r>
          </w:p>
        </w:tc>
        <w:tc>
          <w:tcPr>
            <w:tcW w:w="1534" w:type="pct"/>
          </w:tcPr>
          <w:p w14:paraId="4328711A" w14:textId="5719D056" w:rsidR="009B0511" w:rsidRPr="00604680" w:rsidRDefault="009B0511" w:rsidP="00D66613">
            <w:pPr>
              <w:pStyle w:val="TableText"/>
              <w:rPr>
                <w:szCs w:val="24"/>
              </w:rPr>
            </w:pPr>
            <w:r w:rsidRPr="00604680">
              <w:rPr>
                <w:szCs w:val="24"/>
              </w:rPr>
              <w:t>Up</w:t>
            </w:r>
            <w:r w:rsidRPr="00604680">
              <w:rPr>
                <w:spacing w:val="-4"/>
                <w:szCs w:val="24"/>
              </w:rPr>
              <w:t xml:space="preserve"> </w:t>
            </w:r>
            <w:r w:rsidRPr="00604680">
              <w:rPr>
                <w:szCs w:val="24"/>
              </w:rPr>
              <w:t>to</w:t>
            </w:r>
            <w:r w:rsidRPr="00604680">
              <w:rPr>
                <w:spacing w:val="-2"/>
                <w:szCs w:val="24"/>
              </w:rPr>
              <w:t xml:space="preserve"> </w:t>
            </w:r>
            <w:r w:rsidRPr="00604680">
              <w:rPr>
                <w:spacing w:val="-5"/>
                <w:szCs w:val="24"/>
              </w:rPr>
              <w:t>£1m</w:t>
            </w:r>
          </w:p>
        </w:tc>
      </w:tr>
      <w:tr w:rsidR="009B0511" w:rsidRPr="00604680" w14:paraId="0CBD0E23" w14:textId="77777777" w:rsidTr="009B6D01">
        <w:tc>
          <w:tcPr>
            <w:tcW w:w="3466" w:type="pct"/>
          </w:tcPr>
          <w:p w14:paraId="2405CD53" w14:textId="142DC8AC" w:rsidR="009B0511" w:rsidRPr="00604680" w:rsidRDefault="009B0511" w:rsidP="00D66613">
            <w:pPr>
              <w:pStyle w:val="TableText"/>
              <w:rPr>
                <w:szCs w:val="24"/>
              </w:rPr>
            </w:pPr>
            <w:r w:rsidRPr="00604680">
              <w:rPr>
                <w:szCs w:val="24"/>
              </w:rPr>
              <w:t>Head</w:t>
            </w:r>
            <w:r w:rsidR="00A15E33">
              <w:rPr>
                <w:szCs w:val="24"/>
              </w:rPr>
              <w:t>s</w:t>
            </w:r>
            <w:r w:rsidRPr="00604680">
              <w:rPr>
                <w:spacing w:val="-6"/>
                <w:szCs w:val="24"/>
              </w:rPr>
              <w:t xml:space="preserve"> </w:t>
            </w:r>
            <w:r w:rsidRPr="00604680">
              <w:rPr>
                <w:szCs w:val="24"/>
              </w:rPr>
              <w:t>of</w:t>
            </w:r>
            <w:r w:rsidRPr="00604680">
              <w:rPr>
                <w:spacing w:val="-7"/>
                <w:szCs w:val="24"/>
              </w:rPr>
              <w:t xml:space="preserve"> </w:t>
            </w:r>
            <w:r w:rsidRPr="00604680">
              <w:rPr>
                <w:szCs w:val="24"/>
              </w:rPr>
              <w:t>Function</w:t>
            </w:r>
            <w:r w:rsidRPr="00604680">
              <w:rPr>
                <w:spacing w:val="-7"/>
                <w:szCs w:val="24"/>
              </w:rPr>
              <w:t xml:space="preserve"> </w:t>
            </w:r>
            <w:r w:rsidR="008020C4">
              <w:rPr>
                <w:spacing w:val="-7"/>
                <w:szCs w:val="24"/>
              </w:rPr>
              <w:t>/</w:t>
            </w:r>
            <w:r w:rsidRPr="00604680">
              <w:rPr>
                <w:spacing w:val="-7"/>
                <w:szCs w:val="24"/>
              </w:rPr>
              <w:t xml:space="preserve"> </w:t>
            </w:r>
            <w:r w:rsidR="004A373C">
              <w:rPr>
                <w:spacing w:val="-7"/>
                <w:szCs w:val="24"/>
              </w:rPr>
              <w:t>Regulation /</w:t>
            </w:r>
            <w:r w:rsidR="003517B9">
              <w:rPr>
                <w:spacing w:val="-7"/>
                <w:szCs w:val="24"/>
              </w:rPr>
              <w:t xml:space="preserve"> </w:t>
            </w:r>
            <w:r w:rsidRPr="00604680">
              <w:rPr>
                <w:spacing w:val="-7"/>
                <w:szCs w:val="24"/>
              </w:rPr>
              <w:t xml:space="preserve">Profession* </w:t>
            </w:r>
          </w:p>
        </w:tc>
        <w:tc>
          <w:tcPr>
            <w:tcW w:w="1534" w:type="pct"/>
          </w:tcPr>
          <w:p w14:paraId="0DA2B116" w14:textId="69DE32AF" w:rsidR="009B0511" w:rsidRPr="00604680" w:rsidRDefault="009B0511" w:rsidP="00D66613">
            <w:pPr>
              <w:pStyle w:val="TableText"/>
              <w:rPr>
                <w:szCs w:val="24"/>
              </w:rPr>
            </w:pPr>
            <w:r w:rsidRPr="00604680">
              <w:rPr>
                <w:szCs w:val="24"/>
              </w:rPr>
              <w:t>Up</w:t>
            </w:r>
            <w:r w:rsidRPr="00604680">
              <w:rPr>
                <w:spacing w:val="-4"/>
                <w:szCs w:val="24"/>
              </w:rPr>
              <w:t xml:space="preserve"> </w:t>
            </w:r>
            <w:r w:rsidRPr="00604680">
              <w:rPr>
                <w:szCs w:val="24"/>
              </w:rPr>
              <w:t>to</w:t>
            </w:r>
            <w:r w:rsidRPr="00604680">
              <w:rPr>
                <w:spacing w:val="-2"/>
                <w:szCs w:val="24"/>
              </w:rPr>
              <w:t xml:space="preserve"> £250k</w:t>
            </w:r>
          </w:p>
        </w:tc>
      </w:tr>
      <w:tr w:rsidR="009B0511" w:rsidRPr="00604680" w14:paraId="15705717" w14:textId="77777777" w:rsidTr="009B6D01">
        <w:tc>
          <w:tcPr>
            <w:tcW w:w="3466" w:type="pct"/>
          </w:tcPr>
          <w:p w14:paraId="4BD41DC5" w14:textId="4727BE24" w:rsidR="009B0511" w:rsidRPr="00604680" w:rsidRDefault="009B0511" w:rsidP="00D66613">
            <w:pPr>
              <w:pStyle w:val="TableText"/>
              <w:rPr>
                <w:szCs w:val="24"/>
              </w:rPr>
            </w:pPr>
            <w:r w:rsidRPr="00604680">
              <w:rPr>
                <w:szCs w:val="24"/>
              </w:rPr>
              <w:t>Band</w:t>
            </w:r>
            <w:r w:rsidRPr="00604680">
              <w:rPr>
                <w:spacing w:val="-6"/>
                <w:szCs w:val="24"/>
              </w:rPr>
              <w:t xml:space="preserve"> </w:t>
            </w:r>
            <w:r w:rsidRPr="00604680">
              <w:rPr>
                <w:szCs w:val="24"/>
              </w:rPr>
              <w:t>2</w:t>
            </w:r>
          </w:p>
        </w:tc>
        <w:tc>
          <w:tcPr>
            <w:tcW w:w="1534" w:type="pct"/>
          </w:tcPr>
          <w:p w14:paraId="2386EC3B" w14:textId="3FBBE372" w:rsidR="009B0511" w:rsidRPr="00604680" w:rsidRDefault="009B0511" w:rsidP="00D66613">
            <w:pPr>
              <w:pStyle w:val="TableText"/>
              <w:rPr>
                <w:szCs w:val="24"/>
              </w:rPr>
            </w:pPr>
            <w:r w:rsidRPr="00604680">
              <w:rPr>
                <w:szCs w:val="24"/>
              </w:rPr>
              <w:t>Up</w:t>
            </w:r>
            <w:r w:rsidRPr="00604680">
              <w:rPr>
                <w:spacing w:val="-4"/>
                <w:szCs w:val="24"/>
              </w:rPr>
              <w:t xml:space="preserve"> </w:t>
            </w:r>
            <w:r w:rsidRPr="00604680">
              <w:rPr>
                <w:szCs w:val="24"/>
              </w:rPr>
              <w:t>to</w:t>
            </w:r>
            <w:r w:rsidRPr="00604680">
              <w:rPr>
                <w:spacing w:val="-2"/>
                <w:szCs w:val="24"/>
              </w:rPr>
              <w:t xml:space="preserve"> </w:t>
            </w:r>
            <w:r w:rsidRPr="00604680">
              <w:rPr>
                <w:spacing w:val="-4"/>
                <w:szCs w:val="24"/>
              </w:rPr>
              <w:t>£30k</w:t>
            </w:r>
          </w:p>
        </w:tc>
      </w:tr>
      <w:tr w:rsidR="009B0511" w:rsidRPr="00604680" w14:paraId="2CE210B2" w14:textId="77777777" w:rsidTr="009B6D01">
        <w:trPr>
          <w:trHeight w:val="268"/>
        </w:trPr>
        <w:tc>
          <w:tcPr>
            <w:tcW w:w="3466" w:type="pct"/>
          </w:tcPr>
          <w:p w14:paraId="2A920049" w14:textId="5569F1F0" w:rsidR="009B0511" w:rsidRPr="00604680" w:rsidRDefault="009B0511" w:rsidP="00D66613">
            <w:pPr>
              <w:pStyle w:val="TableText"/>
              <w:tabs>
                <w:tab w:val="left" w:pos="1155"/>
              </w:tabs>
              <w:rPr>
                <w:szCs w:val="24"/>
              </w:rPr>
            </w:pPr>
            <w:r w:rsidRPr="00604680">
              <w:rPr>
                <w:szCs w:val="24"/>
              </w:rPr>
              <w:t>Band 3</w:t>
            </w:r>
            <w:r w:rsidRPr="00604680">
              <w:rPr>
                <w:szCs w:val="24"/>
              </w:rPr>
              <w:tab/>
            </w:r>
          </w:p>
        </w:tc>
        <w:tc>
          <w:tcPr>
            <w:tcW w:w="1534" w:type="pct"/>
          </w:tcPr>
          <w:p w14:paraId="3E21AC76" w14:textId="02509706" w:rsidR="009B0511" w:rsidRPr="00604680" w:rsidRDefault="009B0511" w:rsidP="00D66613">
            <w:pPr>
              <w:pStyle w:val="TableText"/>
              <w:rPr>
                <w:spacing w:val="-5"/>
                <w:szCs w:val="24"/>
              </w:rPr>
            </w:pPr>
            <w:r w:rsidRPr="00604680">
              <w:rPr>
                <w:szCs w:val="24"/>
              </w:rPr>
              <w:t>Up to 5k</w:t>
            </w:r>
          </w:p>
        </w:tc>
      </w:tr>
    </w:tbl>
    <w:p w14:paraId="39994775" w14:textId="3ABB916E" w:rsidR="009B0511" w:rsidRPr="009B0511" w:rsidRDefault="009B0511" w:rsidP="009B6D01">
      <w:pPr>
        <w:tabs>
          <w:tab w:val="left" w:pos="2895"/>
        </w:tabs>
        <w:spacing w:before="120"/>
        <w:ind w:left="851"/>
        <w:rPr>
          <w:sz w:val="20"/>
          <w:szCs w:val="18"/>
        </w:rPr>
      </w:pPr>
      <w:r w:rsidRPr="009B0511">
        <w:rPr>
          <w:sz w:val="20"/>
          <w:szCs w:val="18"/>
        </w:rPr>
        <w:t>*</w:t>
      </w:r>
      <w:r>
        <w:t xml:space="preserve"> </w:t>
      </w:r>
      <w:r w:rsidRPr="009B0511">
        <w:rPr>
          <w:sz w:val="20"/>
          <w:szCs w:val="18"/>
        </w:rPr>
        <w:t>Within their specified business area and for items within budget for that business area</w:t>
      </w:r>
      <w:r w:rsidR="00B00505">
        <w:rPr>
          <w:sz w:val="20"/>
          <w:szCs w:val="18"/>
        </w:rPr>
        <w:t>, as agreed with the budget holder</w:t>
      </w:r>
      <w:r w:rsidR="00EB6385">
        <w:rPr>
          <w:sz w:val="20"/>
          <w:szCs w:val="18"/>
        </w:rPr>
        <w:t>.</w:t>
      </w:r>
      <w:r w:rsidRPr="009B0511">
        <w:rPr>
          <w:sz w:val="20"/>
          <w:szCs w:val="18"/>
        </w:rPr>
        <w:t xml:space="preserve"> </w:t>
      </w:r>
    </w:p>
    <w:p w14:paraId="412DAF99" w14:textId="08FA924D" w:rsidR="00984B97" w:rsidRDefault="00984B97" w:rsidP="00005294">
      <w:pPr>
        <w:pStyle w:val="Heading2"/>
        <w:rPr>
          <w:spacing w:val="-2"/>
        </w:rPr>
      </w:pPr>
      <w:bookmarkStart w:id="25" w:name="_Toc198804130"/>
      <w:r>
        <w:t>Internal</w:t>
      </w:r>
      <w:r>
        <w:rPr>
          <w:spacing w:val="-5"/>
        </w:rPr>
        <w:t xml:space="preserve"> </w:t>
      </w:r>
      <w:r w:rsidR="009A6827">
        <w:t>c</w:t>
      </w:r>
      <w:r>
        <w:t>ontrol</w:t>
      </w:r>
      <w:r>
        <w:rPr>
          <w:spacing w:val="-5"/>
        </w:rPr>
        <w:t xml:space="preserve"> </w:t>
      </w:r>
      <w:r>
        <w:rPr>
          <w:spacing w:val="-2"/>
        </w:rPr>
        <w:t>arrangements</w:t>
      </w:r>
      <w:bookmarkEnd w:id="25"/>
    </w:p>
    <w:p w14:paraId="222A3FA9" w14:textId="247EB1EB" w:rsidR="00984B97" w:rsidRDefault="00984B97" w:rsidP="00B40DF1">
      <w:pPr>
        <w:pStyle w:val="ListParagraph"/>
      </w:pPr>
      <w:r>
        <w:t>Each budget holder has authority to commit expenditure as long as it is included within their</w:t>
      </w:r>
      <w:r>
        <w:rPr>
          <w:spacing w:val="-4"/>
        </w:rPr>
        <w:t xml:space="preserve"> </w:t>
      </w:r>
      <w:r>
        <w:t>budget</w:t>
      </w:r>
      <w:r>
        <w:rPr>
          <w:spacing w:val="-3"/>
        </w:rPr>
        <w:t xml:space="preserve"> </w:t>
      </w:r>
      <w:r>
        <w:t>delegation</w:t>
      </w:r>
      <w:r>
        <w:rPr>
          <w:spacing w:val="-4"/>
        </w:rPr>
        <w:t xml:space="preserve"> </w:t>
      </w:r>
      <w:r>
        <w:t>and</w:t>
      </w:r>
      <w:r>
        <w:rPr>
          <w:spacing w:val="-4"/>
        </w:rPr>
        <w:t xml:space="preserve"> </w:t>
      </w:r>
      <w:r>
        <w:t>ONR’s</w:t>
      </w:r>
      <w:r>
        <w:rPr>
          <w:spacing w:val="-3"/>
        </w:rPr>
        <w:t xml:space="preserve"> </w:t>
      </w:r>
      <w:r w:rsidR="00835D70">
        <w:t>p</w:t>
      </w:r>
      <w:r>
        <w:t>rocurement</w:t>
      </w:r>
      <w:r>
        <w:rPr>
          <w:spacing w:val="-5"/>
        </w:rPr>
        <w:t xml:space="preserve"> </w:t>
      </w:r>
      <w:r>
        <w:t>policy</w:t>
      </w:r>
      <w:r>
        <w:rPr>
          <w:spacing w:val="-3"/>
        </w:rPr>
        <w:t xml:space="preserve"> </w:t>
      </w:r>
      <w:r>
        <w:t>and</w:t>
      </w:r>
      <w:r>
        <w:rPr>
          <w:spacing w:val="-2"/>
        </w:rPr>
        <w:t xml:space="preserve"> </w:t>
      </w:r>
      <w:r>
        <w:t>procedures</w:t>
      </w:r>
      <w:r>
        <w:rPr>
          <w:spacing w:val="-3"/>
        </w:rPr>
        <w:t xml:space="preserve"> </w:t>
      </w:r>
      <w:r>
        <w:t>are</w:t>
      </w:r>
      <w:r>
        <w:rPr>
          <w:spacing w:val="-2"/>
        </w:rPr>
        <w:t xml:space="preserve"> </w:t>
      </w:r>
      <w:r>
        <w:t>adhered</w:t>
      </w:r>
      <w:r>
        <w:rPr>
          <w:spacing w:val="-2"/>
        </w:rPr>
        <w:t xml:space="preserve"> </w:t>
      </w:r>
      <w:r>
        <w:t xml:space="preserve">to. Details can be found on our </w:t>
      </w:r>
      <w:hyperlink r:id="rId29" w:history="1">
        <w:r w:rsidRPr="00B53AF8">
          <w:rPr>
            <w:rStyle w:val="Hyperlink"/>
          </w:rPr>
          <w:t>website</w:t>
        </w:r>
      </w:hyperlink>
      <w:r w:rsidR="0079468F">
        <w:t xml:space="preserve"> </w:t>
      </w:r>
      <w:sdt>
        <w:sdtPr>
          <w:id w:val="1010414760"/>
          <w:citation/>
        </w:sdtPr>
        <w:sdtEndPr/>
        <w:sdtContent>
          <w:r w:rsidR="0079468F">
            <w:fldChar w:fldCharType="begin"/>
          </w:r>
          <w:r w:rsidR="0079468F">
            <w:instrText xml:space="preserve"> CITATION ONR2310 \l 2057 </w:instrText>
          </w:r>
          <w:r w:rsidR="0079468F">
            <w:fldChar w:fldCharType="separate"/>
          </w:r>
          <w:r w:rsidR="0079468F" w:rsidRPr="0079468F">
            <w:rPr>
              <w:noProof/>
            </w:rPr>
            <w:t>[4]</w:t>
          </w:r>
          <w:r w:rsidR="0079468F">
            <w:fldChar w:fldCharType="end"/>
          </w:r>
        </w:sdtContent>
      </w:sdt>
      <w:r>
        <w:t xml:space="preserve">. </w:t>
      </w:r>
      <w:r w:rsidR="00A1618D">
        <w:br/>
      </w:r>
      <w:r>
        <w:t xml:space="preserve">The limits of delegated financial authority are confirmed in this </w:t>
      </w:r>
      <w:r w:rsidR="006D4F5E">
        <w:t>scheme.</w:t>
      </w:r>
    </w:p>
    <w:p w14:paraId="2559961A" w14:textId="77777777" w:rsidR="00984B97" w:rsidRPr="008E1724" w:rsidRDefault="00984B97" w:rsidP="00B40DF1">
      <w:pPr>
        <w:pStyle w:val="ListParagraph"/>
      </w:pPr>
      <w:r w:rsidRPr="008E1724">
        <w:t>Budget</w:t>
      </w:r>
      <w:r w:rsidRPr="008E1724">
        <w:rPr>
          <w:spacing w:val="-4"/>
        </w:rPr>
        <w:t xml:space="preserve"> </w:t>
      </w:r>
      <w:r w:rsidRPr="008E1724">
        <w:t>holders</w:t>
      </w:r>
      <w:r w:rsidRPr="008E1724">
        <w:rPr>
          <w:spacing w:val="-2"/>
        </w:rPr>
        <w:t xml:space="preserve"> </w:t>
      </w:r>
      <w:r w:rsidRPr="008E1724">
        <w:t>must</w:t>
      </w:r>
      <w:r w:rsidRPr="008E1724">
        <w:rPr>
          <w:spacing w:val="-2"/>
        </w:rPr>
        <w:t xml:space="preserve"> </w:t>
      </w:r>
      <w:r w:rsidRPr="008E1724">
        <w:t>ensure</w:t>
      </w:r>
      <w:r w:rsidRPr="008E1724">
        <w:rPr>
          <w:spacing w:val="-2"/>
        </w:rPr>
        <w:t xml:space="preserve"> </w:t>
      </w:r>
      <w:r w:rsidRPr="008E1724">
        <w:t>that</w:t>
      </w:r>
      <w:r w:rsidRPr="008E1724">
        <w:rPr>
          <w:spacing w:val="-4"/>
        </w:rPr>
        <w:t xml:space="preserve"> </w:t>
      </w:r>
      <w:r w:rsidRPr="008E1724">
        <w:t>all</w:t>
      </w:r>
      <w:r w:rsidRPr="008E1724">
        <w:rPr>
          <w:spacing w:val="-2"/>
        </w:rPr>
        <w:t xml:space="preserve"> </w:t>
      </w:r>
      <w:r w:rsidRPr="008E1724">
        <w:t>expenditure</w:t>
      </w:r>
      <w:r w:rsidRPr="008E1724">
        <w:rPr>
          <w:spacing w:val="-2"/>
        </w:rPr>
        <w:t xml:space="preserve"> </w:t>
      </w:r>
      <w:r w:rsidRPr="008E1724">
        <w:t>is</w:t>
      </w:r>
      <w:r w:rsidRPr="008E1724">
        <w:rPr>
          <w:spacing w:val="-2"/>
        </w:rPr>
        <w:t xml:space="preserve"> </w:t>
      </w:r>
      <w:r w:rsidRPr="008E1724">
        <w:t>consistent</w:t>
      </w:r>
      <w:r w:rsidRPr="008E1724">
        <w:rPr>
          <w:spacing w:val="-4"/>
        </w:rPr>
        <w:t xml:space="preserve"> </w:t>
      </w:r>
      <w:r w:rsidRPr="008E1724">
        <w:t>with</w:t>
      </w:r>
      <w:r w:rsidRPr="008E1724">
        <w:rPr>
          <w:spacing w:val="-3"/>
        </w:rPr>
        <w:t xml:space="preserve"> </w:t>
      </w:r>
      <w:r w:rsidRPr="008E1724">
        <w:t>ONR’s</w:t>
      </w:r>
      <w:r w:rsidRPr="008E1724">
        <w:rPr>
          <w:spacing w:val="-2"/>
        </w:rPr>
        <w:t xml:space="preserve"> </w:t>
      </w:r>
      <w:r w:rsidRPr="008E1724">
        <w:t>objectives</w:t>
      </w:r>
      <w:r w:rsidRPr="008E1724">
        <w:rPr>
          <w:spacing w:val="-4"/>
        </w:rPr>
        <w:t xml:space="preserve"> </w:t>
      </w:r>
      <w:r w:rsidRPr="008E1724">
        <w:t>and represent best value for money.</w:t>
      </w:r>
      <w:r w:rsidRPr="008E1724">
        <w:rPr>
          <w:spacing w:val="40"/>
        </w:rPr>
        <w:t xml:space="preserve"> </w:t>
      </w:r>
      <w:r w:rsidRPr="008E1724">
        <w:t>They should also ensure that:</w:t>
      </w:r>
    </w:p>
    <w:p w14:paraId="5D1CCD52" w14:textId="77777777" w:rsidR="00CD74E7" w:rsidRDefault="00984B97" w:rsidP="00CD74E7">
      <w:pPr>
        <w:pStyle w:val="abclist"/>
        <w:numPr>
          <w:ilvl w:val="0"/>
          <w:numId w:val="14"/>
        </w:numPr>
        <w:ind w:left="1276"/>
      </w:pPr>
      <w:r>
        <w:t>Expenditure</w:t>
      </w:r>
      <w:r w:rsidRPr="00731EE4">
        <w:rPr>
          <w:spacing w:val="-6"/>
        </w:rPr>
        <w:t xml:space="preserve"> </w:t>
      </w:r>
      <w:r>
        <w:t>must</w:t>
      </w:r>
      <w:r w:rsidRPr="00731EE4">
        <w:rPr>
          <w:spacing w:val="-2"/>
        </w:rPr>
        <w:t xml:space="preserve"> </w:t>
      </w:r>
      <w:r>
        <w:t>not</w:t>
      </w:r>
      <w:r w:rsidRPr="00731EE4">
        <w:rPr>
          <w:spacing w:val="-5"/>
        </w:rPr>
        <w:t xml:space="preserve"> </w:t>
      </w:r>
      <w:r>
        <w:t>be</w:t>
      </w:r>
      <w:r w:rsidRPr="00731EE4">
        <w:rPr>
          <w:spacing w:val="-2"/>
        </w:rPr>
        <w:t xml:space="preserve"> </w:t>
      </w:r>
      <w:r>
        <w:t>for</w:t>
      </w:r>
      <w:r w:rsidRPr="00731EE4">
        <w:rPr>
          <w:spacing w:val="-3"/>
        </w:rPr>
        <w:t xml:space="preserve"> </w:t>
      </w:r>
      <w:r>
        <w:t>central</w:t>
      </w:r>
      <w:r w:rsidRPr="00731EE4">
        <w:rPr>
          <w:spacing w:val="-3"/>
        </w:rPr>
        <w:t xml:space="preserve"> </w:t>
      </w:r>
      <w:r>
        <w:t>purchasing</w:t>
      </w:r>
      <w:r w:rsidRPr="00731EE4">
        <w:rPr>
          <w:spacing w:val="-2"/>
        </w:rPr>
        <w:t xml:space="preserve"> </w:t>
      </w:r>
      <w:r>
        <w:t>items</w:t>
      </w:r>
      <w:r w:rsidRPr="00731EE4">
        <w:rPr>
          <w:spacing w:val="-3"/>
        </w:rPr>
        <w:t xml:space="preserve"> </w:t>
      </w:r>
      <w:r>
        <w:t>for</w:t>
      </w:r>
      <w:r w:rsidRPr="00731EE4">
        <w:rPr>
          <w:spacing w:val="-3"/>
        </w:rPr>
        <w:t xml:space="preserve"> </w:t>
      </w:r>
      <w:r w:rsidRPr="00731EE4">
        <w:rPr>
          <w:spacing w:val="-2"/>
        </w:rPr>
        <w:t>which</w:t>
      </w:r>
      <w:r w:rsidR="0079468F" w:rsidRPr="00731EE4">
        <w:rPr>
          <w:spacing w:val="-2"/>
        </w:rPr>
        <w:t xml:space="preserve"> </w:t>
      </w:r>
      <w:r>
        <w:t>another</w:t>
      </w:r>
      <w:r w:rsidRPr="00731EE4">
        <w:rPr>
          <w:spacing w:val="-5"/>
        </w:rPr>
        <w:t xml:space="preserve"> </w:t>
      </w:r>
      <w:r>
        <w:t>directorate</w:t>
      </w:r>
      <w:r w:rsidRPr="00731EE4">
        <w:rPr>
          <w:spacing w:val="-3"/>
        </w:rPr>
        <w:t xml:space="preserve"> </w:t>
      </w:r>
      <w:r>
        <w:t>has</w:t>
      </w:r>
      <w:r w:rsidRPr="00731EE4">
        <w:rPr>
          <w:spacing w:val="-4"/>
        </w:rPr>
        <w:t xml:space="preserve"> </w:t>
      </w:r>
      <w:r>
        <w:t>responsibility</w:t>
      </w:r>
      <w:r w:rsidRPr="00731EE4">
        <w:rPr>
          <w:spacing w:val="-4"/>
        </w:rPr>
        <w:t xml:space="preserve"> </w:t>
      </w:r>
      <w:r w:rsidR="00B53AF8" w:rsidRPr="00731EE4">
        <w:rPr>
          <w:spacing w:val="-4"/>
        </w:rPr>
        <w:t xml:space="preserve">(for example, </w:t>
      </w:r>
      <w:r>
        <w:t>IT</w:t>
      </w:r>
      <w:r w:rsidRPr="00731EE4">
        <w:rPr>
          <w:spacing w:val="-7"/>
        </w:rPr>
        <w:t xml:space="preserve"> </w:t>
      </w:r>
      <w:r>
        <w:t>equipment</w:t>
      </w:r>
      <w:r w:rsidRPr="00731EE4">
        <w:rPr>
          <w:spacing w:val="-6"/>
        </w:rPr>
        <w:t xml:space="preserve"> </w:t>
      </w:r>
      <w:r>
        <w:t>and</w:t>
      </w:r>
      <w:r w:rsidRPr="00731EE4">
        <w:rPr>
          <w:spacing w:val="-5"/>
        </w:rPr>
        <w:t xml:space="preserve"> </w:t>
      </w:r>
      <w:r>
        <w:t>consumables, non-regulatory consultancy</w:t>
      </w:r>
      <w:r w:rsidR="006767A8">
        <w:t xml:space="preserve"> (</w:t>
      </w:r>
      <w:r w:rsidR="00B53AF8">
        <w:t>for example,</w:t>
      </w:r>
      <w:r>
        <w:t xml:space="preserve"> management</w:t>
      </w:r>
      <w:r w:rsidR="006767A8">
        <w:t>)</w:t>
      </w:r>
      <w:r w:rsidR="00B53AF8">
        <w:t>)</w:t>
      </w:r>
      <w:r w:rsidR="0052153E">
        <w:t>;</w:t>
      </w:r>
    </w:p>
    <w:p w14:paraId="0112B0E3" w14:textId="77777777" w:rsidR="00CD74E7" w:rsidRDefault="00984B97" w:rsidP="00CD74E7">
      <w:pPr>
        <w:pStyle w:val="abclist"/>
        <w:numPr>
          <w:ilvl w:val="0"/>
          <w:numId w:val="14"/>
        </w:numPr>
        <w:ind w:left="1276"/>
      </w:pPr>
      <w:r>
        <w:t>Expenditure</w:t>
      </w:r>
      <w:r w:rsidRPr="00CD74E7">
        <w:rPr>
          <w:spacing w:val="-2"/>
        </w:rPr>
        <w:t xml:space="preserve"> </w:t>
      </w:r>
      <w:r>
        <w:t>is</w:t>
      </w:r>
      <w:r w:rsidRPr="00CD74E7">
        <w:rPr>
          <w:spacing w:val="-5"/>
        </w:rPr>
        <w:t xml:space="preserve"> </w:t>
      </w:r>
      <w:r>
        <w:t>not</w:t>
      </w:r>
      <w:r w:rsidRPr="00CD74E7">
        <w:rPr>
          <w:spacing w:val="-5"/>
        </w:rPr>
        <w:t xml:space="preserve"> </w:t>
      </w:r>
      <w:r>
        <w:t>dis-aggregated</w:t>
      </w:r>
      <w:r w:rsidRPr="00CD74E7">
        <w:rPr>
          <w:spacing w:val="-2"/>
        </w:rPr>
        <w:t xml:space="preserve"> </w:t>
      </w:r>
      <w:r>
        <w:t>for</w:t>
      </w:r>
      <w:r w:rsidRPr="00CD74E7">
        <w:rPr>
          <w:spacing w:val="-4"/>
        </w:rPr>
        <w:t xml:space="preserve"> </w:t>
      </w:r>
      <w:r>
        <w:t>the</w:t>
      </w:r>
      <w:r w:rsidRPr="00CD74E7">
        <w:rPr>
          <w:spacing w:val="-2"/>
        </w:rPr>
        <w:t xml:space="preserve"> </w:t>
      </w:r>
      <w:r>
        <w:t>purposes</w:t>
      </w:r>
      <w:r w:rsidRPr="00CD74E7">
        <w:rPr>
          <w:spacing w:val="-5"/>
        </w:rPr>
        <w:t xml:space="preserve"> </w:t>
      </w:r>
      <w:r>
        <w:t>of</w:t>
      </w:r>
      <w:r w:rsidRPr="00CD74E7">
        <w:rPr>
          <w:spacing w:val="-3"/>
        </w:rPr>
        <w:t xml:space="preserve"> </w:t>
      </w:r>
      <w:r>
        <w:t>facilitating</w:t>
      </w:r>
      <w:r w:rsidRPr="00CD74E7">
        <w:rPr>
          <w:spacing w:val="-4"/>
        </w:rPr>
        <w:t xml:space="preserve"> </w:t>
      </w:r>
      <w:r>
        <w:t>approval</w:t>
      </w:r>
      <w:r w:rsidRPr="00CD74E7">
        <w:rPr>
          <w:spacing w:val="-3"/>
        </w:rPr>
        <w:t xml:space="preserve"> </w:t>
      </w:r>
      <w:r>
        <w:t>at a lower grade than would be appropriate for the full commitment</w:t>
      </w:r>
      <w:r w:rsidR="0052153E">
        <w:t>;</w:t>
      </w:r>
      <w:r w:rsidR="005E327D">
        <w:t xml:space="preserve"> </w:t>
      </w:r>
    </w:p>
    <w:p w14:paraId="58C84071" w14:textId="77777777" w:rsidR="00CD74E7" w:rsidRDefault="00984B97" w:rsidP="00271D35">
      <w:pPr>
        <w:pStyle w:val="abclist"/>
        <w:numPr>
          <w:ilvl w:val="0"/>
          <w:numId w:val="14"/>
        </w:numPr>
        <w:ind w:left="1276"/>
      </w:pPr>
      <w:r>
        <w:t>All relevant and available options to meet the requirement are considered and evaluated</w:t>
      </w:r>
      <w:r w:rsidRPr="00CD74E7">
        <w:rPr>
          <w:spacing w:val="40"/>
        </w:rPr>
        <w:t xml:space="preserve"> </w:t>
      </w:r>
      <w:r>
        <w:t>(</w:t>
      </w:r>
      <w:r w:rsidR="0079468F">
        <w:t>for example,</w:t>
      </w:r>
      <w:r w:rsidRPr="00CD74E7">
        <w:rPr>
          <w:spacing w:val="-2"/>
        </w:rPr>
        <w:t xml:space="preserve"> </w:t>
      </w:r>
      <w:r>
        <w:t>use</w:t>
      </w:r>
      <w:r w:rsidRPr="00CD74E7">
        <w:rPr>
          <w:spacing w:val="-1"/>
        </w:rPr>
        <w:t xml:space="preserve"> </w:t>
      </w:r>
      <w:r>
        <w:t>of</w:t>
      </w:r>
      <w:r w:rsidRPr="00CD74E7">
        <w:rPr>
          <w:spacing w:val="-4"/>
        </w:rPr>
        <w:t xml:space="preserve"> </w:t>
      </w:r>
      <w:r>
        <w:t>existing</w:t>
      </w:r>
      <w:r w:rsidRPr="00CD74E7">
        <w:rPr>
          <w:spacing w:val="-1"/>
        </w:rPr>
        <w:t xml:space="preserve"> </w:t>
      </w:r>
      <w:r>
        <w:t>internal</w:t>
      </w:r>
      <w:r w:rsidRPr="00CD74E7">
        <w:rPr>
          <w:spacing w:val="-2"/>
        </w:rPr>
        <w:t xml:space="preserve"> </w:t>
      </w:r>
      <w:r>
        <w:t>or</w:t>
      </w:r>
      <w:r w:rsidRPr="00CD74E7">
        <w:rPr>
          <w:spacing w:val="-3"/>
        </w:rPr>
        <w:t xml:space="preserve"> </w:t>
      </w:r>
      <w:r>
        <w:t>contracted</w:t>
      </w:r>
      <w:r w:rsidRPr="00CD74E7">
        <w:rPr>
          <w:spacing w:val="-1"/>
        </w:rPr>
        <w:t xml:space="preserve"> </w:t>
      </w:r>
      <w:r>
        <w:t>services</w:t>
      </w:r>
      <w:r w:rsidRPr="00CD74E7">
        <w:rPr>
          <w:spacing w:val="-4"/>
        </w:rPr>
        <w:t xml:space="preserve"> </w:t>
      </w:r>
      <w:r>
        <w:t>or</w:t>
      </w:r>
      <w:r w:rsidRPr="00CD74E7">
        <w:rPr>
          <w:spacing w:val="-3"/>
        </w:rPr>
        <w:t xml:space="preserve"> </w:t>
      </w:r>
      <w:r>
        <w:t>in</w:t>
      </w:r>
      <w:r w:rsidRPr="00CD74E7">
        <w:rPr>
          <w:spacing w:val="-3"/>
        </w:rPr>
        <w:t xml:space="preserve"> </w:t>
      </w:r>
      <w:r>
        <w:t>the</w:t>
      </w:r>
      <w:r w:rsidRPr="00CD74E7">
        <w:rPr>
          <w:spacing w:val="-1"/>
        </w:rPr>
        <w:t xml:space="preserve"> </w:t>
      </w:r>
      <w:r>
        <w:t>case</w:t>
      </w:r>
      <w:r w:rsidRPr="00CD74E7">
        <w:rPr>
          <w:spacing w:val="-3"/>
        </w:rPr>
        <w:t xml:space="preserve"> </w:t>
      </w:r>
      <w:r>
        <w:t>of recruitment the use of ONR staff as opposed to contracted support)</w:t>
      </w:r>
      <w:r w:rsidR="00CD74E7">
        <w:t>;</w:t>
      </w:r>
      <w:r w:rsidR="0052153E">
        <w:t xml:space="preserve"> and</w:t>
      </w:r>
      <w:r w:rsidR="00CD74E7">
        <w:t>,</w:t>
      </w:r>
    </w:p>
    <w:p w14:paraId="52E85FD8" w14:textId="214E6D6A" w:rsidR="00984B97" w:rsidRDefault="00984B97" w:rsidP="00271D35">
      <w:pPr>
        <w:pStyle w:val="abclist"/>
        <w:numPr>
          <w:ilvl w:val="0"/>
          <w:numId w:val="14"/>
        </w:numPr>
        <w:ind w:left="1276"/>
      </w:pPr>
      <w:r>
        <w:t>ONR</w:t>
      </w:r>
      <w:r w:rsidRPr="00CD74E7">
        <w:rPr>
          <w:spacing w:val="-4"/>
        </w:rPr>
        <w:t xml:space="preserve"> </w:t>
      </w:r>
      <w:r>
        <w:t>Finance</w:t>
      </w:r>
      <w:r w:rsidRPr="00CD74E7">
        <w:rPr>
          <w:spacing w:val="-5"/>
        </w:rPr>
        <w:t xml:space="preserve"> </w:t>
      </w:r>
      <w:r w:rsidR="0052153E">
        <w:t>D</w:t>
      </w:r>
      <w:r>
        <w:t>irectorate</w:t>
      </w:r>
      <w:r w:rsidRPr="00CD74E7">
        <w:rPr>
          <w:spacing w:val="-3"/>
        </w:rPr>
        <w:t xml:space="preserve"> </w:t>
      </w:r>
      <w:r>
        <w:t>is</w:t>
      </w:r>
      <w:r w:rsidRPr="00CD74E7">
        <w:rPr>
          <w:spacing w:val="-4"/>
        </w:rPr>
        <w:t xml:space="preserve"> </w:t>
      </w:r>
      <w:r>
        <w:t>consulted</w:t>
      </w:r>
      <w:r w:rsidRPr="00CD74E7">
        <w:rPr>
          <w:spacing w:val="-3"/>
        </w:rPr>
        <w:t xml:space="preserve"> </w:t>
      </w:r>
      <w:r>
        <w:t>where</w:t>
      </w:r>
      <w:r w:rsidRPr="00CD74E7">
        <w:rPr>
          <w:spacing w:val="-3"/>
        </w:rPr>
        <w:t xml:space="preserve"> there is consideration or concern that the </w:t>
      </w:r>
      <w:r>
        <w:t>expenditure</w:t>
      </w:r>
      <w:r w:rsidRPr="00CD74E7">
        <w:rPr>
          <w:spacing w:val="-3"/>
        </w:rPr>
        <w:t xml:space="preserve"> </w:t>
      </w:r>
      <w:r>
        <w:t>could</w:t>
      </w:r>
      <w:r w:rsidRPr="00CD74E7">
        <w:rPr>
          <w:spacing w:val="-5"/>
        </w:rPr>
        <w:t xml:space="preserve"> </w:t>
      </w:r>
      <w:r>
        <w:t>be</w:t>
      </w:r>
      <w:r w:rsidRPr="00CD74E7">
        <w:rPr>
          <w:spacing w:val="-3"/>
        </w:rPr>
        <w:t xml:space="preserve"> </w:t>
      </w:r>
      <w:r>
        <w:t>seen</w:t>
      </w:r>
      <w:r w:rsidRPr="00CD74E7">
        <w:rPr>
          <w:spacing w:val="-3"/>
        </w:rPr>
        <w:t xml:space="preserve"> </w:t>
      </w:r>
      <w:r>
        <w:t>to</w:t>
      </w:r>
      <w:r w:rsidRPr="00CD74E7">
        <w:rPr>
          <w:spacing w:val="-3"/>
        </w:rPr>
        <w:t xml:space="preserve"> </w:t>
      </w:r>
      <w:r>
        <w:t>be novel, contentious, or repercussive</w:t>
      </w:r>
      <w:r w:rsidR="0079468F">
        <w:t xml:space="preserve"> </w:t>
      </w:r>
      <w:r>
        <w:t>(</w:t>
      </w:r>
      <w:r w:rsidR="0079468F">
        <w:t xml:space="preserve">refer to </w:t>
      </w:r>
      <w:sdt>
        <w:sdtPr>
          <w:id w:val="1282308160"/>
          <w:citation/>
        </w:sdtPr>
        <w:sdtEndPr/>
        <w:sdtContent>
          <w:r w:rsidR="0079468F">
            <w:fldChar w:fldCharType="begin"/>
          </w:r>
          <w:r w:rsidR="0079468F">
            <w:instrText xml:space="preserve"> CITATION HMG226 \l 2057 </w:instrText>
          </w:r>
          <w:r w:rsidR="0079468F">
            <w:fldChar w:fldCharType="separate"/>
          </w:r>
          <w:r w:rsidR="0079468F" w:rsidRPr="0079468F">
            <w:rPr>
              <w:noProof/>
            </w:rPr>
            <w:t>[3]</w:t>
          </w:r>
          <w:r w:rsidR="0079468F">
            <w:fldChar w:fldCharType="end"/>
          </w:r>
        </w:sdtContent>
      </w:sdt>
      <w:r>
        <w:t>).</w:t>
      </w:r>
    </w:p>
    <w:p w14:paraId="36850387" w14:textId="77777777" w:rsidR="005E327D" w:rsidRDefault="005E327D" w:rsidP="00005294">
      <w:pPr>
        <w:pStyle w:val="Heading2"/>
      </w:pPr>
      <w:bookmarkStart w:id="26" w:name="_Toc198804131"/>
      <w:r>
        <w:lastRenderedPageBreak/>
        <w:t>Reallocating</w:t>
      </w:r>
      <w:r>
        <w:rPr>
          <w:spacing w:val="-7"/>
        </w:rPr>
        <w:t xml:space="preserve"> </w:t>
      </w:r>
      <w:r>
        <w:rPr>
          <w:spacing w:val="-2"/>
        </w:rPr>
        <w:t>funds</w:t>
      </w:r>
      <w:bookmarkEnd w:id="26"/>
    </w:p>
    <w:p w14:paraId="04212484" w14:textId="71C1DF94" w:rsidR="005E327D" w:rsidRPr="007A6D49" w:rsidRDefault="005E327D" w:rsidP="00B40DF1">
      <w:pPr>
        <w:pStyle w:val="ListParagraph"/>
      </w:pPr>
      <w:r w:rsidRPr="00C96988">
        <w:t xml:space="preserve">There is flexibility within budget for </w:t>
      </w:r>
      <w:r w:rsidR="00835D70">
        <w:t>d</w:t>
      </w:r>
      <w:r w:rsidRPr="00C96988">
        <w:t>irectors to re-allocate funds, if necessary, across cost centres or to re-allocate balance of funds.</w:t>
      </w:r>
      <w:r w:rsidRPr="00C96988">
        <w:rPr>
          <w:spacing w:val="40"/>
        </w:rPr>
        <w:t xml:space="preserve"> </w:t>
      </w:r>
      <w:r w:rsidRPr="00C96988">
        <w:t xml:space="preserve">In all cases, any re-allocation must be approved by the </w:t>
      </w:r>
      <w:r w:rsidR="00973F03">
        <w:t>FD</w:t>
      </w:r>
      <w:r w:rsidR="008020C4">
        <w:t xml:space="preserve"> and </w:t>
      </w:r>
      <w:r w:rsidRPr="00C96988">
        <w:t>Budget Holder</w:t>
      </w:r>
      <w:r w:rsidR="008020C4">
        <w:t xml:space="preserve">. </w:t>
      </w:r>
      <w:r w:rsidRPr="00C96988">
        <w:t xml:space="preserve">The Finance Directorate will then </w:t>
      </w:r>
      <w:r w:rsidR="00322EC4">
        <w:t>implement</w:t>
      </w:r>
      <w:r w:rsidR="00322EC4" w:rsidRPr="00C96988">
        <w:t xml:space="preserve"> </w:t>
      </w:r>
      <w:r w:rsidRPr="00C96988">
        <w:t xml:space="preserve">the </w:t>
      </w:r>
      <w:r w:rsidRPr="00CE32D5">
        <w:t>adjustment</w:t>
      </w:r>
      <w:r w:rsidR="00FE38F4">
        <w:t xml:space="preserve"> </w:t>
      </w:r>
      <w:r w:rsidR="008020C4">
        <w:t>and restate budget holder responsibilities</w:t>
      </w:r>
      <w:r w:rsidRPr="00CE32D5">
        <w:t>.</w:t>
      </w:r>
      <w:r w:rsidR="00CE32D5" w:rsidRPr="00CE32D5">
        <w:t xml:space="preserve"> </w:t>
      </w:r>
      <w:r w:rsidRPr="00CE32D5">
        <w:t>It</w:t>
      </w:r>
      <w:r w:rsidRPr="00CE32D5">
        <w:rPr>
          <w:spacing w:val="-2"/>
        </w:rPr>
        <w:t xml:space="preserve"> </w:t>
      </w:r>
      <w:r w:rsidRPr="00CE32D5">
        <w:t>is</w:t>
      </w:r>
      <w:r w:rsidRPr="00C96988">
        <w:rPr>
          <w:spacing w:val="-3"/>
        </w:rPr>
        <w:t xml:space="preserve"> </w:t>
      </w:r>
      <w:r w:rsidRPr="00C96988">
        <w:t>the</w:t>
      </w:r>
      <w:r w:rsidRPr="00C96988">
        <w:rPr>
          <w:spacing w:val="-2"/>
        </w:rPr>
        <w:t xml:space="preserve"> </w:t>
      </w:r>
      <w:r w:rsidRPr="00C96988">
        <w:t>responsibility</w:t>
      </w:r>
      <w:r w:rsidRPr="00C96988">
        <w:rPr>
          <w:spacing w:val="-3"/>
        </w:rPr>
        <w:t xml:space="preserve"> </w:t>
      </w:r>
      <w:r w:rsidRPr="00C96988">
        <w:t>of</w:t>
      </w:r>
      <w:r w:rsidRPr="00C96988">
        <w:rPr>
          <w:spacing w:val="-2"/>
        </w:rPr>
        <w:t xml:space="preserve"> </w:t>
      </w:r>
      <w:r w:rsidR="008A3B7E">
        <w:t>b</w:t>
      </w:r>
      <w:r w:rsidRPr="00C96988">
        <w:t>udget</w:t>
      </w:r>
      <w:r w:rsidRPr="00C96988">
        <w:rPr>
          <w:spacing w:val="-5"/>
        </w:rPr>
        <w:t xml:space="preserve"> </w:t>
      </w:r>
      <w:r w:rsidR="008A3B7E">
        <w:t>h</w:t>
      </w:r>
      <w:r w:rsidRPr="00C96988">
        <w:t>olders</w:t>
      </w:r>
      <w:r w:rsidRPr="00C96988">
        <w:rPr>
          <w:spacing w:val="-3"/>
        </w:rPr>
        <w:t xml:space="preserve"> </w:t>
      </w:r>
      <w:r w:rsidRPr="00C96988">
        <w:t>to</w:t>
      </w:r>
      <w:r w:rsidRPr="00C96988">
        <w:rPr>
          <w:spacing w:val="-4"/>
        </w:rPr>
        <w:t xml:space="preserve"> </w:t>
      </w:r>
      <w:r w:rsidRPr="00C96988">
        <w:t>manage</w:t>
      </w:r>
      <w:r w:rsidRPr="00C96988">
        <w:rPr>
          <w:spacing w:val="-2"/>
        </w:rPr>
        <w:t xml:space="preserve"> </w:t>
      </w:r>
      <w:r w:rsidRPr="00C96988">
        <w:t>their</w:t>
      </w:r>
      <w:r w:rsidRPr="00C96988">
        <w:rPr>
          <w:spacing w:val="-4"/>
        </w:rPr>
        <w:t xml:space="preserve"> </w:t>
      </w:r>
      <w:r w:rsidRPr="00C96988">
        <w:t>expenditure</w:t>
      </w:r>
      <w:r w:rsidRPr="00C96988">
        <w:rPr>
          <w:spacing w:val="-4"/>
        </w:rPr>
        <w:t xml:space="preserve"> </w:t>
      </w:r>
      <w:r w:rsidRPr="00C96988">
        <w:t>budgets</w:t>
      </w:r>
      <w:r w:rsidRPr="00C96988">
        <w:rPr>
          <w:spacing w:val="-3"/>
        </w:rPr>
        <w:t xml:space="preserve"> </w:t>
      </w:r>
      <w:r w:rsidRPr="00C96988">
        <w:t>within</w:t>
      </w:r>
      <w:r w:rsidRPr="00C96988">
        <w:rPr>
          <w:spacing w:val="-2"/>
        </w:rPr>
        <w:t xml:space="preserve"> </w:t>
      </w:r>
      <w:r w:rsidRPr="00C96988">
        <w:t>the agreed delegations.</w:t>
      </w:r>
      <w:r w:rsidRPr="00C96988">
        <w:rPr>
          <w:spacing w:val="40"/>
        </w:rPr>
        <w:t xml:space="preserve"> </w:t>
      </w:r>
      <w:r w:rsidRPr="00C96988">
        <w:t xml:space="preserve">They are accountable for all expenditure within their budget allocation as confirmed in their </w:t>
      </w:r>
      <w:r w:rsidR="00344D9A">
        <w:t>l</w:t>
      </w:r>
      <w:r w:rsidRPr="00C96988">
        <w:t xml:space="preserve">etter of </w:t>
      </w:r>
      <w:r w:rsidR="00344D9A">
        <w:t>d</w:t>
      </w:r>
      <w:r w:rsidRPr="00C96988">
        <w:t xml:space="preserve">elegation or this </w:t>
      </w:r>
      <w:r w:rsidR="00835D70">
        <w:t>s</w:t>
      </w:r>
      <w:r w:rsidRPr="00C96988">
        <w:t>cheme. They should not exceed that allocation without prior approval from the FD</w:t>
      </w:r>
      <w:r w:rsidR="00641572">
        <w:t xml:space="preserve"> </w:t>
      </w:r>
      <w:r w:rsidRPr="007A6D49">
        <w:t>(</w:t>
      </w:r>
      <w:r w:rsidR="006767A8">
        <w:t>refer to</w:t>
      </w:r>
      <w:r w:rsidRPr="007A6D49">
        <w:t xml:space="preserve"> Appendix 3, D3).</w:t>
      </w:r>
    </w:p>
    <w:p w14:paraId="5C5A62E3" w14:textId="284430BA" w:rsidR="005E327D" w:rsidRDefault="005E327D" w:rsidP="00B40DF1">
      <w:pPr>
        <w:pStyle w:val="ListParagraph"/>
      </w:pPr>
      <w:r>
        <w:t>Any material financial pressures or opportunities (</w:t>
      </w:r>
      <w:r w:rsidR="004324FC">
        <w:t xml:space="preserve">greater than </w:t>
      </w:r>
      <w:r>
        <w:t>£100</w:t>
      </w:r>
      <w:r w:rsidR="008020C4">
        <w:t>k</w:t>
      </w:r>
      <w:r>
        <w:t>) that are forecast or identified</w:t>
      </w:r>
      <w:r>
        <w:rPr>
          <w:spacing w:val="-2"/>
        </w:rPr>
        <w:t xml:space="preserve"> </w:t>
      </w:r>
      <w:r>
        <w:t>in</w:t>
      </w:r>
      <w:r>
        <w:rPr>
          <w:spacing w:val="-2"/>
        </w:rPr>
        <w:t xml:space="preserve"> </w:t>
      </w:r>
      <w:r>
        <w:t>the</w:t>
      </w:r>
      <w:r>
        <w:rPr>
          <w:spacing w:val="-2"/>
        </w:rPr>
        <w:t xml:space="preserve"> </w:t>
      </w:r>
      <w:r>
        <w:t>course</w:t>
      </w:r>
      <w:r>
        <w:rPr>
          <w:spacing w:val="-4"/>
        </w:rPr>
        <w:t xml:space="preserve"> </w:t>
      </w:r>
      <w:r>
        <w:t>of</w:t>
      </w:r>
      <w:r>
        <w:rPr>
          <w:spacing w:val="-3"/>
        </w:rPr>
        <w:t xml:space="preserve"> </w:t>
      </w:r>
      <w:r>
        <w:t>the</w:t>
      </w:r>
      <w:r>
        <w:rPr>
          <w:spacing w:val="-2"/>
        </w:rPr>
        <w:t xml:space="preserve"> </w:t>
      </w:r>
      <w:r>
        <w:t>financial</w:t>
      </w:r>
      <w:r>
        <w:rPr>
          <w:spacing w:val="-3"/>
        </w:rPr>
        <w:t xml:space="preserve"> </w:t>
      </w:r>
      <w:r>
        <w:t>year</w:t>
      </w:r>
      <w:r>
        <w:rPr>
          <w:spacing w:val="-6"/>
        </w:rPr>
        <w:t xml:space="preserve"> </w:t>
      </w:r>
      <w:r>
        <w:t>must</w:t>
      </w:r>
      <w:r>
        <w:rPr>
          <w:spacing w:val="-2"/>
        </w:rPr>
        <w:t xml:space="preserve"> </w:t>
      </w:r>
      <w:r>
        <w:t>be</w:t>
      </w:r>
      <w:r>
        <w:rPr>
          <w:spacing w:val="-2"/>
        </w:rPr>
        <w:t xml:space="preserve"> </w:t>
      </w:r>
      <w:r>
        <w:t>reported</w:t>
      </w:r>
      <w:r>
        <w:rPr>
          <w:spacing w:val="-4"/>
        </w:rPr>
        <w:t xml:space="preserve"> </w:t>
      </w:r>
      <w:r>
        <w:t>to</w:t>
      </w:r>
      <w:r>
        <w:rPr>
          <w:spacing w:val="-2"/>
        </w:rPr>
        <w:t xml:space="preserve"> </w:t>
      </w:r>
      <w:r w:rsidR="004324FC">
        <w:rPr>
          <w:spacing w:val="-2"/>
        </w:rPr>
        <w:t xml:space="preserve">the </w:t>
      </w:r>
      <w:r w:rsidR="004324FC">
        <w:t>F</w:t>
      </w:r>
      <w:r>
        <w:t>inance</w:t>
      </w:r>
      <w:r w:rsidR="004324FC">
        <w:t xml:space="preserve"> Directorate</w:t>
      </w:r>
      <w:r>
        <w:rPr>
          <w:spacing w:val="-2"/>
        </w:rPr>
        <w:t xml:space="preserve"> </w:t>
      </w:r>
      <w:r>
        <w:t>in</w:t>
      </w:r>
      <w:r>
        <w:rPr>
          <w:spacing w:val="-4"/>
        </w:rPr>
        <w:t xml:space="preserve"> </w:t>
      </w:r>
      <w:r>
        <w:t>the</w:t>
      </w:r>
      <w:r>
        <w:rPr>
          <w:spacing w:val="-4"/>
        </w:rPr>
        <w:t xml:space="preserve"> </w:t>
      </w:r>
      <w:r>
        <w:t xml:space="preserve">first instance for inclusion in reports to </w:t>
      </w:r>
      <w:r w:rsidR="00E517D6">
        <w:t xml:space="preserve">ONR </w:t>
      </w:r>
      <w:r w:rsidR="002814B8">
        <w:t>Senior Leadership Tea</w:t>
      </w:r>
      <w:r w:rsidR="00E517D6">
        <w:t>m (SLT)</w:t>
      </w:r>
      <w:r w:rsidR="00CE32D5">
        <w:t xml:space="preserve">; </w:t>
      </w:r>
      <w:r>
        <w:t>ONR Directors</w:t>
      </w:r>
      <w:r w:rsidR="00CE32D5">
        <w:t>;</w:t>
      </w:r>
      <w:r>
        <w:t xml:space="preserve"> and </w:t>
      </w:r>
      <w:r w:rsidR="0083099B">
        <w:t xml:space="preserve">ONR </w:t>
      </w:r>
      <w:r>
        <w:t>Board</w:t>
      </w:r>
      <w:bookmarkStart w:id="27" w:name="_bookmark19"/>
      <w:bookmarkEnd w:id="27"/>
      <w:r>
        <w:t>.</w:t>
      </w:r>
      <w:r w:rsidR="0066450D">
        <w:t xml:space="preserve"> </w:t>
      </w:r>
      <w:r w:rsidR="007052BE">
        <w:br/>
      </w:r>
      <w:r w:rsidR="008020C4">
        <w:t xml:space="preserve">All </w:t>
      </w:r>
      <w:r w:rsidR="00E94603">
        <w:t xml:space="preserve">such </w:t>
      </w:r>
      <w:r w:rsidR="008020C4">
        <w:t xml:space="preserve">variances to budget must be explained. </w:t>
      </w:r>
    </w:p>
    <w:p w14:paraId="13820107" w14:textId="08017938" w:rsidR="005E327D" w:rsidRDefault="005E327D" w:rsidP="00005294">
      <w:pPr>
        <w:pStyle w:val="Heading2"/>
        <w:rPr>
          <w:spacing w:val="-2"/>
        </w:rPr>
      </w:pPr>
      <w:bookmarkStart w:id="28" w:name="_Toc198804132"/>
      <w:r>
        <w:t>Approval</w:t>
      </w:r>
      <w:r>
        <w:rPr>
          <w:spacing w:val="-3"/>
        </w:rPr>
        <w:t xml:space="preserve"> </w:t>
      </w:r>
      <w:r>
        <w:t>to</w:t>
      </w:r>
      <w:r>
        <w:rPr>
          <w:spacing w:val="-3"/>
        </w:rPr>
        <w:t xml:space="preserve"> </w:t>
      </w:r>
      <w:r>
        <w:t>procure</w:t>
      </w:r>
      <w:r>
        <w:rPr>
          <w:spacing w:val="-4"/>
        </w:rPr>
        <w:t xml:space="preserve"> </w:t>
      </w:r>
      <w:r>
        <w:t>goods</w:t>
      </w:r>
      <w:r>
        <w:rPr>
          <w:spacing w:val="-2"/>
        </w:rPr>
        <w:t xml:space="preserve"> </w:t>
      </w:r>
      <w:r>
        <w:t>and</w:t>
      </w:r>
      <w:r>
        <w:rPr>
          <w:spacing w:val="-3"/>
        </w:rPr>
        <w:t xml:space="preserve"> </w:t>
      </w:r>
      <w:r>
        <w:rPr>
          <w:spacing w:val="-2"/>
        </w:rPr>
        <w:t>services</w:t>
      </w:r>
      <w:bookmarkEnd w:id="28"/>
    </w:p>
    <w:p w14:paraId="177C2B79" w14:textId="50FAF453" w:rsidR="005E327D" w:rsidRDefault="005E327D" w:rsidP="00B40DF1">
      <w:pPr>
        <w:pStyle w:val="ListParagraph"/>
      </w:pPr>
      <w:r>
        <w:t>The</w:t>
      </w:r>
      <w:r>
        <w:rPr>
          <w:spacing w:val="-2"/>
        </w:rPr>
        <w:t xml:space="preserve"> </w:t>
      </w:r>
      <w:r>
        <w:t>authority</w:t>
      </w:r>
      <w:r>
        <w:rPr>
          <w:spacing w:val="-3"/>
        </w:rPr>
        <w:t xml:space="preserve"> </w:t>
      </w:r>
      <w:r>
        <w:t>to</w:t>
      </w:r>
      <w:r>
        <w:rPr>
          <w:spacing w:val="-2"/>
        </w:rPr>
        <w:t xml:space="preserve"> </w:t>
      </w:r>
      <w:r>
        <w:t>commit</w:t>
      </w:r>
      <w:r>
        <w:rPr>
          <w:spacing w:val="-2"/>
        </w:rPr>
        <w:t xml:space="preserve"> </w:t>
      </w:r>
      <w:r>
        <w:t>resources</w:t>
      </w:r>
      <w:r>
        <w:rPr>
          <w:spacing w:val="-5"/>
        </w:rPr>
        <w:t xml:space="preserve"> </w:t>
      </w:r>
      <w:r>
        <w:t>does</w:t>
      </w:r>
      <w:r>
        <w:rPr>
          <w:spacing w:val="-3"/>
        </w:rPr>
        <w:t xml:space="preserve"> </w:t>
      </w:r>
      <w:r>
        <w:t>not</w:t>
      </w:r>
      <w:r>
        <w:rPr>
          <w:spacing w:val="-2"/>
        </w:rPr>
        <w:t xml:space="preserve"> </w:t>
      </w:r>
      <w:r>
        <w:t>include</w:t>
      </w:r>
      <w:r>
        <w:rPr>
          <w:spacing w:val="-2"/>
        </w:rPr>
        <w:t xml:space="preserve"> </w:t>
      </w:r>
      <w:r>
        <w:t>the</w:t>
      </w:r>
      <w:r>
        <w:rPr>
          <w:spacing w:val="-4"/>
        </w:rPr>
        <w:t xml:space="preserve"> </w:t>
      </w:r>
      <w:r>
        <w:t>authority</w:t>
      </w:r>
      <w:r>
        <w:rPr>
          <w:spacing w:val="-3"/>
        </w:rPr>
        <w:t xml:space="preserve"> </w:t>
      </w:r>
      <w:r>
        <w:t>to</w:t>
      </w:r>
      <w:r>
        <w:rPr>
          <w:spacing w:val="-2"/>
        </w:rPr>
        <w:t xml:space="preserve"> </w:t>
      </w:r>
      <w:r>
        <w:t>let</w:t>
      </w:r>
      <w:r>
        <w:rPr>
          <w:spacing w:val="-3"/>
        </w:rPr>
        <w:t xml:space="preserve"> </w:t>
      </w:r>
      <w:r>
        <w:t>contracts</w:t>
      </w:r>
      <w:r>
        <w:rPr>
          <w:spacing w:val="-3"/>
        </w:rPr>
        <w:t xml:space="preserve"> </w:t>
      </w:r>
      <w:r>
        <w:t>for</w:t>
      </w:r>
      <w:r>
        <w:rPr>
          <w:spacing w:val="-4"/>
        </w:rPr>
        <w:t xml:space="preserve"> </w:t>
      </w:r>
      <w:r>
        <w:t xml:space="preserve">the procurement of goods and services. Authorisation levels to commence procurement exercises are shown in </w:t>
      </w:r>
      <w:r w:rsidR="006767A8">
        <w:fldChar w:fldCharType="begin"/>
      </w:r>
      <w:r w:rsidR="006767A8">
        <w:instrText xml:space="preserve"> REF _Ref146289230 \h </w:instrText>
      </w:r>
      <w:r w:rsidR="006767A8">
        <w:fldChar w:fldCharType="separate"/>
      </w:r>
      <w:r w:rsidR="004C0F38">
        <w:t xml:space="preserve">Table </w:t>
      </w:r>
      <w:r w:rsidR="004C0F38">
        <w:rPr>
          <w:noProof/>
        </w:rPr>
        <w:t>2</w:t>
      </w:r>
      <w:r w:rsidR="006767A8">
        <w:fldChar w:fldCharType="end"/>
      </w:r>
      <w:r>
        <w:t>.</w:t>
      </w:r>
    </w:p>
    <w:p w14:paraId="39B89D2B" w14:textId="69D1E516" w:rsidR="005E327D" w:rsidRDefault="005E327D" w:rsidP="00B40DF1">
      <w:pPr>
        <w:pStyle w:val="ListParagraph"/>
      </w:pPr>
      <w:r>
        <w:t>The authorisation levels have been decided in the context of grade and job role and aligned with the delegated financial</w:t>
      </w:r>
      <w:r>
        <w:rPr>
          <w:spacing w:val="-2"/>
        </w:rPr>
        <w:t xml:space="preserve"> </w:t>
      </w:r>
      <w:r>
        <w:t>authorities</w:t>
      </w:r>
      <w:r>
        <w:rPr>
          <w:spacing w:val="-1"/>
        </w:rPr>
        <w:t xml:space="preserve"> </w:t>
      </w:r>
      <w:r>
        <w:t xml:space="preserve">described in </w:t>
      </w:r>
      <w:r w:rsidR="007052BE">
        <w:br/>
      </w:r>
      <w:r w:rsidR="006767A8">
        <w:fldChar w:fldCharType="begin"/>
      </w:r>
      <w:r w:rsidR="006767A8">
        <w:instrText xml:space="preserve"> REF _Ref146288872 \h </w:instrText>
      </w:r>
      <w:r w:rsidR="006767A8">
        <w:fldChar w:fldCharType="separate"/>
      </w:r>
      <w:r w:rsidR="004C0F38">
        <w:t xml:space="preserve">Table </w:t>
      </w:r>
      <w:r w:rsidR="004C0F38">
        <w:rPr>
          <w:noProof/>
        </w:rPr>
        <w:t>1</w:t>
      </w:r>
      <w:r w:rsidR="006767A8">
        <w:fldChar w:fldCharType="end"/>
      </w:r>
      <w:r w:rsidR="006767A8">
        <w:t xml:space="preserve"> </w:t>
      </w:r>
      <w:r>
        <w:t>to enable effective and</w:t>
      </w:r>
      <w:r>
        <w:rPr>
          <w:spacing w:val="-4"/>
        </w:rPr>
        <w:t xml:space="preserve"> </w:t>
      </w:r>
      <w:r>
        <w:t>efficient</w:t>
      </w:r>
      <w:r>
        <w:rPr>
          <w:spacing w:val="-2"/>
        </w:rPr>
        <w:t xml:space="preserve"> </w:t>
      </w:r>
      <w:r>
        <w:t>business</w:t>
      </w:r>
      <w:r>
        <w:rPr>
          <w:spacing w:val="-5"/>
        </w:rPr>
        <w:t xml:space="preserve"> </w:t>
      </w:r>
      <w:r>
        <w:t>delivery,</w:t>
      </w:r>
      <w:r>
        <w:rPr>
          <w:spacing w:val="-2"/>
        </w:rPr>
        <w:t xml:space="preserve"> </w:t>
      </w:r>
      <w:r>
        <w:t>whilst</w:t>
      </w:r>
      <w:r>
        <w:rPr>
          <w:spacing w:val="-2"/>
        </w:rPr>
        <w:t xml:space="preserve"> </w:t>
      </w:r>
      <w:r>
        <w:t>ensuring</w:t>
      </w:r>
      <w:r>
        <w:rPr>
          <w:spacing w:val="-2"/>
        </w:rPr>
        <w:t xml:space="preserve"> </w:t>
      </w:r>
      <w:r>
        <w:t>financial</w:t>
      </w:r>
      <w:r>
        <w:rPr>
          <w:spacing w:val="-3"/>
        </w:rPr>
        <w:t xml:space="preserve"> </w:t>
      </w:r>
      <w:r>
        <w:t>decisions</w:t>
      </w:r>
      <w:r>
        <w:rPr>
          <w:spacing w:val="-5"/>
        </w:rPr>
        <w:t xml:space="preserve"> </w:t>
      </w:r>
      <w:r>
        <w:t>are</w:t>
      </w:r>
      <w:r>
        <w:rPr>
          <w:spacing w:val="-2"/>
        </w:rPr>
        <w:t xml:space="preserve"> </w:t>
      </w:r>
      <w:r>
        <w:t>made</w:t>
      </w:r>
      <w:r>
        <w:rPr>
          <w:spacing w:val="-4"/>
        </w:rPr>
        <w:t xml:space="preserve"> </w:t>
      </w:r>
      <w:r>
        <w:t>in</w:t>
      </w:r>
      <w:r>
        <w:rPr>
          <w:spacing w:val="-2"/>
        </w:rPr>
        <w:t xml:space="preserve"> </w:t>
      </w:r>
      <w:r>
        <w:t>line</w:t>
      </w:r>
      <w:r>
        <w:rPr>
          <w:spacing w:val="-4"/>
        </w:rPr>
        <w:t xml:space="preserve"> </w:t>
      </w:r>
      <w:r>
        <w:t>with individual responsibilities and accountabilities.</w:t>
      </w:r>
    </w:p>
    <w:p w14:paraId="460C8C68" w14:textId="77777777" w:rsidR="005E327D" w:rsidRDefault="005E327D" w:rsidP="00005294">
      <w:pPr>
        <w:pStyle w:val="Heading2"/>
      </w:pPr>
      <w:bookmarkStart w:id="29" w:name="_bookmark20"/>
      <w:bookmarkStart w:id="30" w:name="_Toc198804133"/>
      <w:bookmarkEnd w:id="29"/>
      <w:r>
        <w:t>Procurement</w:t>
      </w:r>
      <w:r>
        <w:rPr>
          <w:spacing w:val="-4"/>
        </w:rPr>
        <w:t xml:space="preserve"> </w:t>
      </w:r>
      <w:r>
        <w:t>policy</w:t>
      </w:r>
      <w:r>
        <w:rPr>
          <w:spacing w:val="-5"/>
        </w:rPr>
        <w:t xml:space="preserve"> </w:t>
      </w:r>
      <w:r>
        <w:t>and</w:t>
      </w:r>
      <w:r>
        <w:rPr>
          <w:spacing w:val="-5"/>
        </w:rPr>
        <w:t xml:space="preserve"> </w:t>
      </w:r>
      <w:r>
        <w:rPr>
          <w:spacing w:val="-2"/>
        </w:rPr>
        <w:t>principles</w:t>
      </w:r>
      <w:bookmarkEnd w:id="30"/>
    </w:p>
    <w:p w14:paraId="71651C77" w14:textId="42171B45" w:rsidR="005E327D" w:rsidRDefault="005E327D" w:rsidP="00B40DF1">
      <w:pPr>
        <w:pStyle w:val="ListParagraph"/>
      </w:pPr>
      <w:r>
        <w:t xml:space="preserve">In accordance with </w:t>
      </w:r>
      <w:r w:rsidR="007052BE">
        <w:t>‘</w:t>
      </w:r>
      <w:hyperlink r:id="rId30" w:history="1">
        <w:r w:rsidRPr="00961513">
          <w:rPr>
            <w:rStyle w:val="Hyperlink"/>
          </w:rPr>
          <w:t>Managing Public Money</w:t>
        </w:r>
      </w:hyperlink>
      <w:r w:rsidR="007052BE">
        <w:t>’</w:t>
      </w:r>
      <w:r w:rsidR="006767A8">
        <w:t xml:space="preserve"> </w:t>
      </w:r>
      <w:sdt>
        <w:sdtPr>
          <w:id w:val="1619804297"/>
          <w:citation/>
        </w:sdtPr>
        <w:sdtEndPr/>
        <w:sdtContent>
          <w:r w:rsidR="006767A8">
            <w:fldChar w:fldCharType="begin"/>
          </w:r>
          <w:r w:rsidR="006767A8">
            <w:instrText xml:space="preserve"> CITATION HMG226 \l 2057 </w:instrText>
          </w:r>
          <w:r w:rsidR="006767A8">
            <w:fldChar w:fldCharType="separate"/>
          </w:r>
          <w:r w:rsidR="006767A8" w:rsidRPr="006767A8">
            <w:rPr>
              <w:noProof/>
            </w:rPr>
            <w:t>[3]</w:t>
          </w:r>
          <w:r w:rsidR="006767A8">
            <w:fldChar w:fldCharType="end"/>
          </w:r>
        </w:sdtContent>
      </w:sdt>
      <w:hyperlink w:anchor="_bookmark22" w:history="1"/>
      <w:r w:rsidR="006767A8">
        <w:rPr>
          <w:spacing w:val="33"/>
          <w:position w:val="8"/>
          <w:sz w:val="16"/>
        </w:rPr>
        <w:t xml:space="preserve"> </w:t>
      </w:r>
      <w:r>
        <w:t>and internationally and nationally agreed legal frameworks, the fundamental principle of procurement policy and procedures is that all purchases of goods and services must be based on a value for money case unless</w:t>
      </w:r>
      <w:r>
        <w:rPr>
          <w:spacing w:val="-4"/>
        </w:rPr>
        <w:t xml:space="preserve"> </w:t>
      </w:r>
      <w:r>
        <w:t>there</w:t>
      </w:r>
      <w:r>
        <w:rPr>
          <w:spacing w:val="-5"/>
        </w:rPr>
        <w:t xml:space="preserve"> </w:t>
      </w:r>
      <w:r>
        <w:t>are</w:t>
      </w:r>
      <w:r>
        <w:rPr>
          <w:spacing w:val="-3"/>
        </w:rPr>
        <w:t xml:space="preserve"> </w:t>
      </w:r>
      <w:r>
        <w:t>compelling</w:t>
      </w:r>
      <w:r>
        <w:rPr>
          <w:spacing w:val="-3"/>
        </w:rPr>
        <w:t xml:space="preserve"> </w:t>
      </w:r>
      <w:r>
        <w:t>reasons</w:t>
      </w:r>
      <w:r>
        <w:rPr>
          <w:spacing w:val="-4"/>
        </w:rPr>
        <w:t xml:space="preserve"> </w:t>
      </w:r>
      <w:r>
        <w:t>to</w:t>
      </w:r>
      <w:r>
        <w:rPr>
          <w:spacing w:val="-3"/>
        </w:rPr>
        <w:t xml:space="preserve"> </w:t>
      </w:r>
      <w:r>
        <w:t>the</w:t>
      </w:r>
      <w:r>
        <w:rPr>
          <w:spacing w:val="-3"/>
        </w:rPr>
        <w:t xml:space="preserve"> </w:t>
      </w:r>
      <w:r>
        <w:t>contrary,</w:t>
      </w:r>
      <w:r>
        <w:rPr>
          <w:spacing w:val="-5"/>
        </w:rPr>
        <w:t xml:space="preserve"> </w:t>
      </w:r>
      <w:r>
        <w:t>achieved</w:t>
      </w:r>
      <w:r>
        <w:rPr>
          <w:spacing w:val="-3"/>
        </w:rPr>
        <w:t xml:space="preserve"> </w:t>
      </w:r>
      <w:r>
        <w:t>through</w:t>
      </w:r>
      <w:r>
        <w:rPr>
          <w:spacing w:val="-3"/>
        </w:rPr>
        <w:t xml:space="preserve"> </w:t>
      </w:r>
      <w:r>
        <w:t>competition.</w:t>
      </w:r>
      <w:r>
        <w:rPr>
          <w:spacing w:val="-4"/>
        </w:rPr>
        <w:t xml:space="preserve"> </w:t>
      </w:r>
      <w:r>
        <w:t xml:space="preserve">Full details can be found in ONR’s </w:t>
      </w:r>
      <w:hyperlink r:id="rId31" w:history="1">
        <w:r w:rsidRPr="00961513">
          <w:rPr>
            <w:rStyle w:val="Hyperlink"/>
          </w:rPr>
          <w:t>Commercial Governance Framework</w:t>
        </w:r>
      </w:hyperlink>
      <w:r w:rsidR="006767A8">
        <w:t xml:space="preserve"> </w:t>
      </w:r>
      <w:sdt>
        <w:sdtPr>
          <w:id w:val="-574825745"/>
          <w:citation/>
        </w:sdtPr>
        <w:sdtEndPr/>
        <w:sdtContent>
          <w:r w:rsidR="006767A8">
            <w:fldChar w:fldCharType="begin"/>
          </w:r>
          <w:r w:rsidR="005252B2">
            <w:instrText xml:space="preserve">CITATION ONR216 \l 2057 </w:instrText>
          </w:r>
          <w:r w:rsidR="006767A8">
            <w:fldChar w:fldCharType="separate"/>
          </w:r>
          <w:r w:rsidR="005252B2" w:rsidRPr="005252B2">
            <w:rPr>
              <w:noProof/>
            </w:rPr>
            <w:t>[2]</w:t>
          </w:r>
          <w:r w:rsidR="006767A8">
            <w:fldChar w:fldCharType="end"/>
          </w:r>
        </w:sdtContent>
      </w:sdt>
      <w:r>
        <w:t>.</w:t>
      </w:r>
    </w:p>
    <w:p w14:paraId="3593237F" w14:textId="77777777" w:rsidR="006767A8" w:rsidRDefault="006767A8" w:rsidP="003A3B07">
      <w:pPr>
        <w:tabs>
          <w:tab w:val="left" w:pos="2895"/>
        </w:tabs>
        <w:sectPr w:rsidR="006767A8" w:rsidSect="001335A1">
          <w:pgSz w:w="11906" w:h="16838" w:code="9"/>
          <w:pgMar w:top="1440" w:right="1440" w:bottom="1440" w:left="1440" w:header="397" w:footer="397" w:gutter="0"/>
          <w:cols w:space="312"/>
          <w:docGrid w:linePitch="360"/>
        </w:sectPr>
      </w:pPr>
    </w:p>
    <w:p w14:paraId="6DCF2F3B" w14:textId="56D6690B" w:rsidR="00412A75" w:rsidRDefault="00412A75" w:rsidP="001335A1">
      <w:pPr>
        <w:pStyle w:val="Caption"/>
      </w:pPr>
      <w:bookmarkStart w:id="31" w:name="_Ref146289230"/>
      <w:r>
        <w:lastRenderedPageBreak/>
        <w:t xml:space="preserve">Table </w:t>
      </w:r>
      <w:r w:rsidR="009B5E26">
        <w:fldChar w:fldCharType="begin"/>
      </w:r>
      <w:r w:rsidR="009B5E26">
        <w:instrText xml:space="preserve"> SEQ Table \* ARABIC </w:instrText>
      </w:r>
      <w:r w:rsidR="009B5E26">
        <w:fldChar w:fldCharType="separate"/>
      </w:r>
      <w:r w:rsidR="004C0F38">
        <w:rPr>
          <w:noProof/>
        </w:rPr>
        <w:t>2</w:t>
      </w:r>
      <w:r w:rsidR="009B5E26">
        <w:rPr>
          <w:noProof/>
        </w:rPr>
        <w:fldChar w:fldCharType="end"/>
      </w:r>
      <w:bookmarkEnd w:id="31"/>
      <w:r>
        <w:t xml:space="preserve"> - Procurement and contract award authorities</w:t>
      </w:r>
    </w:p>
    <w:tbl>
      <w:tblPr>
        <w:tblStyle w:val="ONRTable1"/>
        <w:tblW w:w="5000" w:type="pct"/>
        <w:tblInd w:w="0" w:type="dxa"/>
        <w:tblLook w:val="04A0" w:firstRow="1" w:lastRow="0" w:firstColumn="1" w:lastColumn="0" w:noHBand="0" w:noVBand="1"/>
      </w:tblPr>
      <w:tblGrid>
        <w:gridCol w:w="1985"/>
        <w:gridCol w:w="2552"/>
        <w:gridCol w:w="3545"/>
        <w:gridCol w:w="3400"/>
        <w:gridCol w:w="2476"/>
      </w:tblGrid>
      <w:tr w:rsidR="003C316E" w:rsidRPr="006767A8" w14:paraId="4903AD0E" w14:textId="7D12605F" w:rsidTr="003C316E">
        <w:trPr>
          <w:cnfStyle w:val="100000000000" w:firstRow="1" w:lastRow="0" w:firstColumn="0" w:lastColumn="0" w:oddVBand="0" w:evenVBand="0" w:oddHBand="0" w:evenHBand="0" w:firstRowFirstColumn="0" w:firstRowLastColumn="0" w:lastRowFirstColumn="0" w:lastRowLastColumn="0"/>
        </w:trPr>
        <w:tc>
          <w:tcPr>
            <w:tcW w:w="711" w:type="pct"/>
          </w:tcPr>
          <w:p w14:paraId="5CAA07F5" w14:textId="7B7DE6C6" w:rsidR="00412A75" w:rsidRPr="006767A8" w:rsidRDefault="00412A75" w:rsidP="003C316E">
            <w:pPr>
              <w:pStyle w:val="TableText"/>
              <w:keepNext/>
              <w:rPr>
                <w:b w:val="0"/>
                <w:bCs/>
                <w:szCs w:val="24"/>
              </w:rPr>
            </w:pPr>
            <w:r w:rsidRPr="006767A8">
              <w:rPr>
                <w:b w:val="0"/>
                <w:bCs/>
                <w:spacing w:val="-2"/>
                <w:szCs w:val="24"/>
              </w:rPr>
              <w:t>Order</w:t>
            </w:r>
            <w:r w:rsidR="007052BE">
              <w:rPr>
                <w:b w:val="0"/>
                <w:bCs/>
                <w:spacing w:val="-2"/>
                <w:szCs w:val="24"/>
              </w:rPr>
              <w:t xml:space="preserve"> </w:t>
            </w:r>
            <w:r w:rsidRPr="006767A8">
              <w:rPr>
                <w:b w:val="0"/>
                <w:bCs/>
                <w:spacing w:val="-2"/>
                <w:szCs w:val="24"/>
              </w:rPr>
              <w:t>/</w:t>
            </w:r>
            <w:r w:rsidR="006767A8">
              <w:rPr>
                <w:b w:val="0"/>
                <w:bCs/>
                <w:spacing w:val="-2"/>
                <w:szCs w:val="24"/>
              </w:rPr>
              <w:t xml:space="preserve"> </w:t>
            </w:r>
            <w:r w:rsidRPr="006767A8">
              <w:rPr>
                <w:b w:val="0"/>
                <w:bCs/>
                <w:spacing w:val="-2"/>
                <w:szCs w:val="24"/>
              </w:rPr>
              <w:t xml:space="preserve">Contract </w:t>
            </w:r>
            <w:r w:rsidR="007052BE">
              <w:rPr>
                <w:b w:val="0"/>
                <w:bCs/>
                <w:spacing w:val="-2"/>
                <w:szCs w:val="24"/>
              </w:rPr>
              <w:t>v</w:t>
            </w:r>
            <w:r w:rsidRPr="006767A8">
              <w:rPr>
                <w:b w:val="0"/>
                <w:bCs/>
                <w:szCs w:val="24"/>
              </w:rPr>
              <w:t>alue</w:t>
            </w:r>
            <w:r w:rsidRPr="006767A8">
              <w:rPr>
                <w:b w:val="0"/>
                <w:bCs/>
                <w:spacing w:val="-14"/>
                <w:szCs w:val="24"/>
              </w:rPr>
              <w:t xml:space="preserve"> </w:t>
            </w:r>
            <w:r w:rsidRPr="006767A8">
              <w:rPr>
                <w:b w:val="0"/>
                <w:bCs/>
                <w:szCs w:val="24"/>
              </w:rPr>
              <w:t>(</w:t>
            </w:r>
            <w:r w:rsidR="006767A8">
              <w:rPr>
                <w:b w:val="0"/>
                <w:bCs/>
                <w:szCs w:val="24"/>
              </w:rPr>
              <w:t>inc.</w:t>
            </w:r>
            <w:r w:rsidRPr="006767A8">
              <w:rPr>
                <w:b w:val="0"/>
                <w:bCs/>
                <w:spacing w:val="-14"/>
                <w:szCs w:val="24"/>
              </w:rPr>
              <w:t xml:space="preserve"> </w:t>
            </w:r>
            <w:r w:rsidRPr="006767A8">
              <w:rPr>
                <w:b w:val="0"/>
                <w:bCs/>
                <w:szCs w:val="24"/>
              </w:rPr>
              <w:t>VAT)</w:t>
            </w:r>
          </w:p>
        </w:tc>
        <w:tc>
          <w:tcPr>
            <w:tcW w:w="914" w:type="pct"/>
          </w:tcPr>
          <w:p w14:paraId="02002B35" w14:textId="4FF610CA" w:rsidR="00412A75" w:rsidRPr="006767A8" w:rsidRDefault="00412A75" w:rsidP="003C316E">
            <w:pPr>
              <w:pStyle w:val="TableText"/>
              <w:keepNext/>
              <w:rPr>
                <w:b w:val="0"/>
                <w:bCs/>
                <w:szCs w:val="24"/>
              </w:rPr>
            </w:pPr>
            <w:r w:rsidRPr="006767A8">
              <w:rPr>
                <w:b w:val="0"/>
                <w:bCs/>
                <w:szCs w:val="24"/>
              </w:rPr>
              <w:t xml:space="preserve">Form of </w:t>
            </w:r>
            <w:r w:rsidR="007052BE">
              <w:rPr>
                <w:b w:val="0"/>
                <w:bCs/>
                <w:szCs w:val="24"/>
              </w:rPr>
              <w:t>a</w:t>
            </w:r>
            <w:r w:rsidRPr="006767A8">
              <w:rPr>
                <w:b w:val="0"/>
                <w:bCs/>
                <w:spacing w:val="-2"/>
                <w:szCs w:val="24"/>
              </w:rPr>
              <w:t>pproval</w:t>
            </w:r>
          </w:p>
        </w:tc>
        <w:tc>
          <w:tcPr>
            <w:tcW w:w="1270" w:type="pct"/>
          </w:tcPr>
          <w:p w14:paraId="5B8644A1" w14:textId="4148517B" w:rsidR="00412A75" w:rsidRPr="006767A8" w:rsidRDefault="00412A75" w:rsidP="003C316E">
            <w:pPr>
              <w:pStyle w:val="TableText"/>
              <w:keepNext/>
              <w:rPr>
                <w:b w:val="0"/>
                <w:bCs/>
                <w:szCs w:val="24"/>
              </w:rPr>
            </w:pPr>
            <w:r w:rsidRPr="006767A8">
              <w:rPr>
                <w:b w:val="0"/>
                <w:bCs/>
                <w:szCs w:val="24"/>
              </w:rPr>
              <w:t>Form</w:t>
            </w:r>
            <w:r w:rsidRPr="006767A8">
              <w:rPr>
                <w:b w:val="0"/>
                <w:bCs/>
                <w:spacing w:val="-14"/>
                <w:szCs w:val="24"/>
              </w:rPr>
              <w:t xml:space="preserve"> </w:t>
            </w:r>
            <w:r w:rsidRPr="006767A8">
              <w:rPr>
                <w:b w:val="0"/>
                <w:bCs/>
                <w:szCs w:val="24"/>
              </w:rPr>
              <w:t>of</w:t>
            </w:r>
            <w:r w:rsidRPr="006767A8">
              <w:rPr>
                <w:b w:val="0"/>
                <w:bCs/>
                <w:spacing w:val="-14"/>
                <w:szCs w:val="24"/>
              </w:rPr>
              <w:t xml:space="preserve"> </w:t>
            </w:r>
            <w:r w:rsidRPr="006767A8">
              <w:rPr>
                <w:b w:val="0"/>
                <w:bCs/>
                <w:szCs w:val="24"/>
              </w:rPr>
              <w:t xml:space="preserve">procurement </w:t>
            </w:r>
            <w:r w:rsidRPr="006767A8">
              <w:rPr>
                <w:b w:val="0"/>
                <w:bCs/>
                <w:spacing w:val="-2"/>
                <w:szCs w:val="24"/>
              </w:rPr>
              <w:t>competition</w:t>
            </w:r>
          </w:p>
        </w:tc>
        <w:tc>
          <w:tcPr>
            <w:tcW w:w="1218" w:type="pct"/>
          </w:tcPr>
          <w:p w14:paraId="4FCB2619" w14:textId="446A37B6" w:rsidR="00412A75" w:rsidRPr="006767A8" w:rsidRDefault="00412A75" w:rsidP="003C316E">
            <w:pPr>
              <w:pStyle w:val="TableText"/>
              <w:keepNext/>
              <w:rPr>
                <w:b w:val="0"/>
                <w:bCs/>
                <w:szCs w:val="24"/>
              </w:rPr>
            </w:pPr>
            <w:r w:rsidRPr="006767A8">
              <w:rPr>
                <w:b w:val="0"/>
                <w:bCs/>
                <w:szCs w:val="24"/>
              </w:rPr>
              <w:t>Budget</w:t>
            </w:r>
            <w:r w:rsidRPr="006767A8">
              <w:rPr>
                <w:b w:val="0"/>
                <w:bCs/>
                <w:spacing w:val="-8"/>
                <w:szCs w:val="24"/>
              </w:rPr>
              <w:t xml:space="preserve"> </w:t>
            </w:r>
            <w:r w:rsidR="007052BE">
              <w:rPr>
                <w:b w:val="0"/>
                <w:bCs/>
                <w:spacing w:val="-8"/>
                <w:szCs w:val="24"/>
              </w:rPr>
              <w:t>a</w:t>
            </w:r>
            <w:r w:rsidRPr="006767A8">
              <w:rPr>
                <w:b w:val="0"/>
                <w:bCs/>
                <w:spacing w:val="-2"/>
                <w:szCs w:val="24"/>
              </w:rPr>
              <w:t>pproval*</w:t>
            </w:r>
          </w:p>
        </w:tc>
        <w:tc>
          <w:tcPr>
            <w:tcW w:w="887" w:type="pct"/>
          </w:tcPr>
          <w:p w14:paraId="45082990" w14:textId="0DFFA478" w:rsidR="00412A75" w:rsidRPr="006767A8" w:rsidRDefault="00412A75" w:rsidP="003C316E">
            <w:pPr>
              <w:pStyle w:val="TableText"/>
              <w:keepNext/>
              <w:rPr>
                <w:b w:val="0"/>
                <w:bCs/>
                <w:szCs w:val="24"/>
              </w:rPr>
            </w:pPr>
            <w:r w:rsidRPr="006767A8">
              <w:rPr>
                <w:b w:val="0"/>
                <w:bCs/>
                <w:szCs w:val="24"/>
              </w:rPr>
              <w:t>Contract</w:t>
            </w:r>
            <w:r w:rsidRPr="006767A8">
              <w:rPr>
                <w:b w:val="0"/>
                <w:bCs/>
                <w:spacing w:val="-14"/>
                <w:szCs w:val="24"/>
              </w:rPr>
              <w:t xml:space="preserve"> </w:t>
            </w:r>
            <w:r w:rsidRPr="006767A8">
              <w:rPr>
                <w:b w:val="0"/>
                <w:bCs/>
                <w:szCs w:val="24"/>
              </w:rPr>
              <w:t>sign-</w:t>
            </w:r>
            <w:r w:rsidRPr="006767A8">
              <w:rPr>
                <w:b w:val="0"/>
                <w:bCs/>
                <w:spacing w:val="-4"/>
                <w:szCs w:val="24"/>
              </w:rPr>
              <w:t>off</w:t>
            </w:r>
          </w:p>
        </w:tc>
      </w:tr>
      <w:tr w:rsidR="003C316E" w:rsidRPr="006767A8" w14:paraId="0FCF4E41" w14:textId="652F6415" w:rsidTr="003C316E">
        <w:tc>
          <w:tcPr>
            <w:tcW w:w="711" w:type="pct"/>
          </w:tcPr>
          <w:p w14:paraId="2D12D764" w14:textId="4FC47DA7" w:rsidR="00412A75" w:rsidRPr="006767A8" w:rsidRDefault="00412A75" w:rsidP="003C316E">
            <w:pPr>
              <w:pStyle w:val="TableText"/>
              <w:rPr>
                <w:szCs w:val="24"/>
              </w:rPr>
            </w:pPr>
            <w:r w:rsidRPr="006767A8">
              <w:rPr>
                <w:szCs w:val="24"/>
              </w:rPr>
              <w:t>Up</w:t>
            </w:r>
            <w:r w:rsidRPr="006767A8">
              <w:rPr>
                <w:spacing w:val="-4"/>
                <w:szCs w:val="24"/>
              </w:rPr>
              <w:t xml:space="preserve"> </w:t>
            </w:r>
            <w:r w:rsidRPr="006767A8">
              <w:rPr>
                <w:szCs w:val="24"/>
              </w:rPr>
              <w:t>to</w:t>
            </w:r>
            <w:r w:rsidRPr="006767A8">
              <w:rPr>
                <w:spacing w:val="-2"/>
                <w:szCs w:val="24"/>
              </w:rPr>
              <w:t xml:space="preserve"> £5,000</w:t>
            </w:r>
          </w:p>
        </w:tc>
        <w:tc>
          <w:tcPr>
            <w:tcW w:w="914" w:type="pct"/>
          </w:tcPr>
          <w:p w14:paraId="46DDE0FC" w14:textId="401555F2" w:rsidR="00412A75" w:rsidRPr="006767A8" w:rsidRDefault="00412A75" w:rsidP="003C316E">
            <w:pPr>
              <w:pStyle w:val="TableText"/>
              <w:rPr>
                <w:szCs w:val="24"/>
              </w:rPr>
            </w:pPr>
            <w:r w:rsidRPr="006767A8">
              <w:rPr>
                <w:spacing w:val="-4"/>
                <w:szCs w:val="24"/>
              </w:rPr>
              <w:t>Email</w:t>
            </w:r>
          </w:p>
        </w:tc>
        <w:tc>
          <w:tcPr>
            <w:tcW w:w="1270" w:type="pct"/>
          </w:tcPr>
          <w:p w14:paraId="490CEC3A" w14:textId="0D8EFC6F" w:rsidR="00412A75" w:rsidRPr="006767A8" w:rsidRDefault="00412A75" w:rsidP="003C316E">
            <w:pPr>
              <w:pStyle w:val="TableText"/>
              <w:rPr>
                <w:szCs w:val="24"/>
              </w:rPr>
            </w:pPr>
            <w:r w:rsidRPr="006767A8">
              <w:rPr>
                <w:szCs w:val="24"/>
              </w:rPr>
              <w:t>Direct</w:t>
            </w:r>
            <w:r w:rsidRPr="006767A8">
              <w:rPr>
                <w:spacing w:val="-14"/>
                <w:szCs w:val="24"/>
              </w:rPr>
              <w:t xml:space="preserve"> </w:t>
            </w:r>
            <w:r w:rsidRPr="006767A8">
              <w:rPr>
                <w:szCs w:val="24"/>
              </w:rPr>
              <w:t>Award</w:t>
            </w:r>
            <w:r w:rsidRPr="006767A8">
              <w:rPr>
                <w:spacing w:val="-14"/>
                <w:szCs w:val="24"/>
              </w:rPr>
              <w:t xml:space="preserve"> </w:t>
            </w:r>
            <w:r w:rsidRPr="006767A8">
              <w:rPr>
                <w:szCs w:val="24"/>
              </w:rPr>
              <w:t xml:space="preserve">(one </w:t>
            </w:r>
            <w:r w:rsidRPr="006767A8">
              <w:rPr>
                <w:spacing w:val="-2"/>
                <w:szCs w:val="24"/>
              </w:rPr>
              <w:t>quotation)</w:t>
            </w:r>
          </w:p>
        </w:tc>
        <w:tc>
          <w:tcPr>
            <w:tcW w:w="1218" w:type="pct"/>
          </w:tcPr>
          <w:p w14:paraId="614AE96F" w14:textId="4176E7CB" w:rsidR="00412A75" w:rsidRPr="006767A8" w:rsidRDefault="00412A75" w:rsidP="003C316E">
            <w:pPr>
              <w:pStyle w:val="TableText"/>
              <w:rPr>
                <w:szCs w:val="24"/>
              </w:rPr>
            </w:pPr>
            <w:r w:rsidRPr="006767A8">
              <w:rPr>
                <w:szCs w:val="24"/>
              </w:rPr>
              <w:t>B3</w:t>
            </w:r>
            <w:r w:rsidRPr="006767A8">
              <w:rPr>
                <w:spacing w:val="-12"/>
                <w:szCs w:val="24"/>
              </w:rPr>
              <w:t xml:space="preserve"> </w:t>
            </w:r>
            <w:r w:rsidRPr="006767A8">
              <w:rPr>
                <w:szCs w:val="24"/>
              </w:rPr>
              <w:t>or</w:t>
            </w:r>
            <w:r w:rsidRPr="006767A8">
              <w:rPr>
                <w:spacing w:val="-10"/>
                <w:szCs w:val="24"/>
              </w:rPr>
              <w:t xml:space="preserve"> </w:t>
            </w:r>
            <w:r w:rsidRPr="006767A8">
              <w:rPr>
                <w:szCs w:val="24"/>
              </w:rPr>
              <w:t>above</w:t>
            </w:r>
          </w:p>
        </w:tc>
        <w:tc>
          <w:tcPr>
            <w:tcW w:w="887" w:type="pct"/>
          </w:tcPr>
          <w:p w14:paraId="661F739C" w14:textId="09A73CCD" w:rsidR="00412A75" w:rsidRPr="006767A8" w:rsidRDefault="00412A75" w:rsidP="003C316E">
            <w:pPr>
              <w:pStyle w:val="TableText"/>
              <w:rPr>
                <w:szCs w:val="24"/>
              </w:rPr>
            </w:pPr>
            <w:r w:rsidRPr="006767A8">
              <w:rPr>
                <w:szCs w:val="24"/>
              </w:rPr>
              <w:t xml:space="preserve">Head of </w:t>
            </w:r>
            <w:r w:rsidRPr="006767A8">
              <w:rPr>
                <w:spacing w:val="-2"/>
                <w:szCs w:val="24"/>
              </w:rPr>
              <w:t xml:space="preserve">Commercial </w:t>
            </w:r>
            <w:r w:rsidRPr="006767A8">
              <w:rPr>
                <w:rStyle w:val="ui-provider"/>
                <w:szCs w:val="24"/>
              </w:rPr>
              <w:t>and Procurement</w:t>
            </w:r>
          </w:p>
        </w:tc>
      </w:tr>
      <w:tr w:rsidR="003C316E" w:rsidRPr="006767A8" w14:paraId="1E39A7EC" w14:textId="5FA31CC8" w:rsidTr="003C316E">
        <w:tc>
          <w:tcPr>
            <w:tcW w:w="711" w:type="pct"/>
          </w:tcPr>
          <w:p w14:paraId="1EF9DDA5" w14:textId="6FD44715" w:rsidR="00412A75" w:rsidRPr="006767A8" w:rsidRDefault="00412A75" w:rsidP="003C316E">
            <w:pPr>
              <w:pStyle w:val="TableText"/>
              <w:rPr>
                <w:szCs w:val="24"/>
              </w:rPr>
            </w:pPr>
            <w:r w:rsidRPr="006767A8">
              <w:rPr>
                <w:szCs w:val="24"/>
              </w:rPr>
              <w:t>£5,001</w:t>
            </w:r>
            <w:r w:rsidRPr="006767A8">
              <w:rPr>
                <w:spacing w:val="-5"/>
                <w:szCs w:val="24"/>
              </w:rPr>
              <w:t xml:space="preserve"> </w:t>
            </w:r>
            <w:r w:rsidRPr="006767A8">
              <w:rPr>
                <w:szCs w:val="24"/>
              </w:rPr>
              <w:t>to</w:t>
            </w:r>
            <w:r w:rsidRPr="006767A8">
              <w:rPr>
                <w:spacing w:val="-5"/>
                <w:szCs w:val="24"/>
              </w:rPr>
              <w:t xml:space="preserve"> </w:t>
            </w:r>
            <w:r w:rsidRPr="006767A8">
              <w:rPr>
                <w:spacing w:val="-2"/>
                <w:szCs w:val="24"/>
              </w:rPr>
              <w:t>£15,000</w:t>
            </w:r>
          </w:p>
        </w:tc>
        <w:tc>
          <w:tcPr>
            <w:tcW w:w="914" w:type="pct"/>
          </w:tcPr>
          <w:p w14:paraId="72B8C819" w14:textId="7E8C4924" w:rsidR="00412A75" w:rsidRPr="006767A8" w:rsidRDefault="00412A75" w:rsidP="003C316E">
            <w:pPr>
              <w:pStyle w:val="TableText"/>
              <w:rPr>
                <w:szCs w:val="24"/>
              </w:rPr>
            </w:pPr>
            <w:r w:rsidRPr="006767A8">
              <w:rPr>
                <w:szCs w:val="24"/>
              </w:rPr>
              <w:t>New Financial Justification</w:t>
            </w:r>
            <w:r w:rsidR="00773F4E">
              <w:rPr>
                <w:szCs w:val="24"/>
              </w:rPr>
              <w:t xml:space="preserve"> </w:t>
            </w:r>
            <w:r w:rsidRPr="006767A8">
              <w:rPr>
                <w:szCs w:val="24"/>
              </w:rPr>
              <w:t>/ Budget</w:t>
            </w:r>
            <w:r w:rsidRPr="006767A8">
              <w:rPr>
                <w:spacing w:val="-14"/>
                <w:szCs w:val="24"/>
              </w:rPr>
              <w:t xml:space="preserve"> </w:t>
            </w:r>
            <w:r w:rsidRPr="006767A8">
              <w:rPr>
                <w:szCs w:val="24"/>
              </w:rPr>
              <w:t xml:space="preserve">Approval </w:t>
            </w:r>
            <w:r w:rsidRPr="006767A8">
              <w:rPr>
                <w:spacing w:val="-2"/>
                <w:szCs w:val="24"/>
              </w:rPr>
              <w:t>Template</w:t>
            </w:r>
          </w:p>
        </w:tc>
        <w:tc>
          <w:tcPr>
            <w:tcW w:w="1270" w:type="pct"/>
          </w:tcPr>
          <w:p w14:paraId="4ADD1349" w14:textId="741844B2" w:rsidR="00412A75" w:rsidRPr="006767A8" w:rsidRDefault="00412A75" w:rsidP="003C316E">
            <w:pPr>
              <w:pStyle w:val="TableText"/>
              <w:rPr>
                <w:szCs w:val="24"/>
              </w:rPr>
            </w:pPr>
            <w:r w:rsidRPr="006767A8">
              <w:rPr>
                <w:szCs w:val="24"/>
              </w:rPr>
              <w:t xml:space="preserve">Request for Quote (RFQ) (minimum of </w:t>
            </w:r>
            <w:r w:rsidR="003C316E">
              <w:rPr>
                <w:szCs w:val="24"/>
              </w:rPr>
              <w:t>three</w:t>
            </w:r>
            <w:r w:rsidRPr="006767A8">
              <w:rPr>
                <w:szCs w:val="24"/>
              </w:rPr>
              <w:t xml:space="preserve"> quotes</w:t>
            </w:r>
            <w:r w:rsidRPr="006767A8">
              <w:rPr>
                <w:spacing w:val="-14"/>
                <w:szCs w:val="24"/>
              </w:rPr>
              <w:t xml:space="preserve"> </w:t>
            </w:r>
            <w:r w:rsidRPr="006767A8">
              <w:rPr>
                <w:szCs w:val="24"/>
              </w:rPr>
              <w:t>from</w:t>
            </w:r>
            <w:r w:rsidRPr="006767A8">
              <w:rPr>
                <w:spacing w:val="-14"/>
                <w:szCs w:val="24"/>
              </w:rPr>
              <w:t xml:space="preserve"> </w:t>
            </w:r>
            <w:r w:rsidRPr="006767A8">
              <w:rPr>
                <w:szCs w:val="24"/>
              </w:rPr>
              <w:t>suppliers)</w:t>
            </w:r>
            <w:r w:rsidR="003C316E">
              <w:rPr>
                <w:szCs w:val="24"/>
              </w:rPr>
              <w:t>.</w:t>
            </w:r>
          </w:p>
        </w:tc>
        <w:tc>
          <w:tcPr>
            <w:tcW w:w="1218" w:type="pct"/>
          </w:tcPr>
          <w:p w14:paraId="5DE77B5A" w14:textId="6C88744D" w:rsidR="00412A75" w:rsidRPr="006767A8" w:rsidRDefault="00412A75" w:rsidP="003C316E">
            <w:pPr>
              <w:pStyle w:val="TableText"/>
              <w:rPr>
                <w:szCs w:val="24"/>
              </w:rPr>
            </w:pPr>
            <w:r w:rsidRPr="006767A8">
              <w:rPr>
                <w:szCs w:val="24"/>
              </w:rPr>
              <w:t>B2</w:t>
            </w:r>
            <w:r w:rsidRPr="006767A8">
              <w:rPr>
                <w:spacing w:val="-12"/>
                <w:szCs w:val="24"/>
              </w:rPr>
              <w:t xml:space="preserve"> </w:t>
            </w:r>
            <w:r w:rsidRPr="006767A8">
              <w:rPr>
                <w:szCs w:val="24"/>
              </w:rPr>
              <w:t>or</w:t>
            </w:r>
            <w:r w:rsidRPr="006767A8">
              <w:rPr>
                <w:spacing w:val="-10"/>
                <w:szCs w:val="24"/>
              </w:rPr>
              <w:t xml:space="preserve"> </w:t>
            </w:r>
            <w:r w:rsidRPr="006767A8">
              <w:rPr>
                <w:szCs w:val="24"/>
              </w:rPr>
              <w:t>above</w:t>
            </w:r>
          </w:p>
        </w:tc>
        <w:tc>
          <w:tcPr>
            <w:tcW w:w="887" w:type="pct"/>
          </w:tcPr>
          <w:p w14:paraId="0F942131" w14:textId="49E2B19F" w:rsidR="00412A75" w:rsidRPr="006767A8" w:rsidRDefault="00412A75" w:rsidP="003C316E">
            <w:pPr>
              <w:pStyle w:val="TableText"/>
              <w:rPr>
                <w:szCs w:val="24"/>
              </w:rPr>
            </w:pPr>
            <w:r w:rsidRPr="006767A8">
              <w:rPr>
                <w:szCs w:val="24"/>
              </w:rPr>
              <w:t xml:space="preserve">Head of </w:t>
            </w:r>
            <w:r w:rsidRPr="006767A8">
              <w:rPr>
                <w:spacing w:val="-2"/>
                <w:szCs w:val="24"/>
              </w:rPr>
              <w:t>Commercial and Procurement</w:t>
            </w:r>
          </w:p>
        </w:tc>
      </w:tr>
      <w:tr w:rsidR="003C316E" w:rsidRPr="006767A8" w14:paraId="263C6B7B" w14:textId="40CA03EE" w:rsidTr="003C316E">
        <w:tc>
          <w:tcPr>
            <w:tcW w:w="711" w:type="pct"/>
          </w:tcPr>
          <w:p w14:paraId="24EBB864" w14:textId="3DF3214F" w:rsidR="00412A75" w:rsidRPr="006767A8" w:rsidRDefault="00412A75" w:rsidP="003C316E">
            <w:pPr>
              <w:pStyle w:val="TableParagraph"/>
              <w:spacing w:before="60" w:after="60" w:line="252" w:lineRule="auto"/>
              <w:ind w:left="0"/>
              <w:rPr>
                <w:sz w:val="24"/>
                <w:szCs w:val="24"/>
              </w:rPr>
            </w:pPr>
            <w:r w:rsidRPr="006767A8">
              <w:rPr>
                <w:sz w:val="24"/>
                <w:szCs w:val="24"/>
              </w:rPr>
              <w:t>£15,001</w:t>
            </w:r>
            <w:r w:rsidRPr="006767A8">
              <w:rPr>
                <w:spacing w:val="-10"/>
                <w:sz w:val="24"/>
                <w:szCs w:val="24"/>
              </w:rPr>
              <w:t xml:space="preserve"> </w:t>
            </w:r>
            <w:r w:rsidRPr="006767A8">
              <w:rPr>
                <w:spacing w:val="-5"/>
                <w:sz w:val="24"/>
                <w:szCs w:val="24"/>
              </w:rPr>
              <w:t>to</w:t>
            </w:r>
            <w:r w:rsidR="003C316E">
              <w:rPr>
                <w:spacing w:val="-5"/>
                <w:sz w:val="24"/>
                <w:szCs w:val="24"/>
              </w:rPr>
              <w:t xml:space="preserve"> </w:t>
            </w:r>
            <w:r w:rsidRPr="006767A8">
              <w:rPr>
                <w:spacing w:val="-2"/>
                <w:sz w:val="24"/>
                <w:szCs w:val="24"/>
              </w:rPr>
              <w:t>£30,000</w:t>
            </w:r>
          </w:p>
        </w:tc>
        <w:tc>
          <w:tcPr>
            <w:tcW w:w="914" w:type="pct"/>
          </w:tcPr>
          <w:p w14:paraId="020D9BE4" w14:textId="42E8F859" w:rsidR="00412A75" w:rsidRPr="006767A8" w:rsidRDefault="00412A75" w:rsidP="003C316E">
            <w:pPr>
              <w:pStyle w:val="TableText"/>
              <w:rPr>
                <w:szCs w:val="24"/>
              </w:rPr>
            </w:pPr>
            <w:r w:rsidRPr="006767A8">
              <w:rPr>
                <w:szCs w:val="24"/>
              </w:rPr>
              <w:t>New Financial Justification</w:t>
            </w:r>
            <w:r w:rsidR="00773F4E">
              <w:rPr>
                <w:szCs w:val="24"/>
              </w:rPr>
              <w:t xml:space="preserve"> </w:t>
            </w:r>
            <w:r w:rsidRPr="006767A8">
              <w:rPr>
                <w:szCs w:val="24"/>
              </w:rPr>
              <w:t>/ Budget</w:t>
            </w:r>
            <w:r w:rsidRPr="006767A8">
              <w:rPr>
                <w:spacing w:val="-14"/>
                <w:szCs w:val="24"/>
              </w:rPr>
              <w:t xml:space="preserve"> </w:t>
            </w:r>
            <w:r w:rsidRPr="006767A8">
              <w:rPr>
                <w:szCs w:val="24"/>
              </w:rPr>
              <w:t xml:space="preserve">Approval </w:t>
            </w:r>
            <w:r w:rsidRPr="006767A8">
              <w:rPr>
                <w:spacing w:val="-2"/>
                <w:szCs w:val="24"/>
              </w:rPr>
              <w:t>Template</w:t>
            </w:r>
          </w:p>
        </w:tc>
        <w:tc>
          <w:tcPr>
            <w:tcW w:w="1270" w:type="pct"/>
          </w:tcPr>
          <w:p w14:paraId="7ACD04C1" w14:textId="44EB5510" w:rsidR="00412A75" w:rsidRPr="006767A8" w:rsidRDefault="00412A75" w:rsidP="003A3B07">
            <w:pPr>
              <w:pStyle w:val="TableParagraph"/>
              <w:spacing w:before="60" w:after="60" w:line="252" w:lineRule="auto"/>
              <w:ind w:left="0" w:right="64"/>
              <w:rPr>
                <w:sz w:val="24"/>
                <w:szCs w:val="24"/>
              </w:rPr>
            </w:pPr>
            <w:r w:rsidRPr="006767A8">
              <w:rPr>
                <w:sz w:val="24"/>
                <w:szCs w:val="24"/>
              </w:rPr>
              <w:t>A competition within an appropriate</w:t>
            </w:r>
            <w:r w:rsidRPr="006767A8">
              <w:rPr>
                <w:spacing w:val="-14"/>
                <w:sz w:val="24"/>
                <w:szCs w:val="24"/>
              </w:rPr>
              <w:t xml:space="preserve"> </w:t>
            </w:r>
            <w:r w:rsidR="0026108A" w:rsidRPr="006767A8">
              <w:rPr>
                <w:sz w:val="24"/>
                <w:szCs w:val="24"/>
              </w:rPr>
              <w:t>g</w:t>
            </w:r>
            <w:r w:rsidRPr="006767A8">
              <w:rPr>
                <w:sz w:val="24"/>
                <w:szCs w:val="24"/>
              </w:rPr>
              <w:t>overnment framework or a Limited Tender (minimum of three proposals from</w:t>
            </w:r>
            <w:r w:rsidR="003C316E">
              <w:rPr>
                <w:sz w:val="24"/>
                <w:szCs w:val="24"/>
              </w:rPr>
              <w:t xml:space="preserve"> </w:t>
            </w:r>
            <w:r w:rsidRPr="006767A8">
              <w:rPr>
                <w:spacing w:val="-2"/>
                <w:sz w:val="24"/>
                <w:szCs w:val="24"/>
              </w:rPr>
              <w:t>suppliers)</w:t>
            </w:r>
            <w:r w:rsidR="003C316E">
              <w:rPr>
                <w:spacing w:val="-2"/>
                <w:sz w:val="24"/>
                <w:szCs w:val="24"/>
              </w:rPr>
              <w:t>.</w:t>
            </w:r>
          </w:p>
        </w:tc>
        <w:tc>
          <w:tcPr>
            <w:tcW w:w="1218" w:type="pct"/>
          </w:tcPr>
          <w:p w14:paraId="42FF3F31" w14:textId="44F693FD" w:rsidR="00412A75" w:rsidRPr="006767A8" w:rsidRDefault="00412A75" w:rsidP="003C316E">
            <w:pPr>
              <w:pStyle w:val="TableText"/>
              <w:rPr>
                <w:szCs w:val="24"/>
              </w:rPr>
            </w:pPr>
            <w:r w:rsidRPr="006767A8">
              <w:rPr>
                <w:szCs w:val="24"/>
              </w:rPr>
              <w:t xml:space="preserve">B2 or above  </w:t>
            </w:r>
          </w:p>
        </w:tc>
        <w:tc>
          <w:tcPr>
            <w:tcW w:w="887" w:type="pct"/>
          </w:tcPr>
          <w:p w14:paraId="2105A4F8" w14:textId="2DFC8C45" w:rsidR="00A224EC" w:rsidRPr="006767A8" w:rsidRDefault="00A224EC" w:rsidP="008020C4">
            <w:pPr>
              <w:pStyle w:val="TableText"/>
              <w:rPr>
                <w:szCs w:val="24"/>
              </w:rPr>
            </w:pPr>
            <w:r w:rsidRPr="00284E08">
              <w:t xml:space="preserve">Head of </w:t>
            </w:r>
            <w:r w:rsidRPr="00284E08">
              <w:rPr>
                <w:spacing w:val="-2"/>
              </w:rPr>
              <w:t>Commercial and Procurement</w:t>
            </w:r>
          </w:p>
        </w:tc>
      </w:tr>
      <w:tr w:rsidR="003C316E" w:rsidRPr="006767A8" w14:paraId="754EF50D" w14:textId="709679F5" w:rsidTr="003C316E">
        <w:tc>
          <w:tcPr>
            <w:tcW w:w="711" w:type="pct"/>
          </w:tcPr>
          <w:p w14:paraId="76F421D3" w14:textId="56002FE5" w:rsidR="00412A75" w:rsidRPr="006767A8" w:rsidRDefault="00412A75" w:rsidP="003C316E">
            <w:pPr>
              <w:pStyle w:val="TableParagraph"/>
              <w:spacing w:before="60" w:after="60" w:line="252" w:lineRule="auto"/>
              <w:ind w:left="0"/>
              <w:rPr>
                <w:sz w:val="24"/>
                <w:szCs w:val="24"/>
              </w:rPr>
            </w:pPr>
            <w:r w:rsidRPr="006767A8">
              <w:rPr>
                <w:sz w:val="24"/>
                <w:szCs w:val="24"/>
              </w:rPr>
              <w:t>£30,001</w:t>
            </w:r>
            <w:r w:rsidRPr="006767A8">
              <w:rPr>
                <w:spacing w:val="-10"/>
                <w:sz w:val="24"/>
                <w:szCs w:val="24"/>
              </w:rPr>
              <w:t xml:space="preserve"> </w:t>
            </w:r>
            <w:r w:rsidRPr="006767A8">
              <w:rPr>
                <w:spacing w:val="-5"/>
                <w:sz w:val="24"/>
                <w:szCs w:val="24"/>
              </w:rPr>
              <w:t>to</w:t>
            </w:r>
            <w:r w:rsidR="003C316E">
              <w:rPr>
                <w:spacing w:val="-5"/>
                <w:sz w:val="24"/>
                <w:szCs w:val="24"/>
              </w:rPr>
              <w:t xml:space="preserve"> </w:t>
            </w:r>
            <w:r w:rsidRPr="006767A8">
              <w:rPr>
                <w:spacing w:val="-2"/>
                <w:sz w:val="24"/>
                <w:szCs w:val="24"/>
              </w:rPr>
              <w:t>£189,330</w:t>
            </w:r>
          </w:p>
        </w:tc>
        <w:tc>
          <w:tcPr>
            <w:tcW w:w="914" w:type="pct"/>
          </w:tcPr>
          <w:p w14:paraId="0EC29B2F" w14:textId="643E3E4D" w:rsidR="00412A75" w:rsidRPr="006767A8" w:rsidRDefault="00412A75" w:rsidP="003C316E">
            <w:pPr>
              <w:pStyle w:val="TableText"/>
              <w:rPr>
                <w:szCs w:val="24"/>
              </w:rPr>
            </w:pPr>
            <w:r w:rsidRPr="006767A8">
              <w:rPr>
                <w:szCs w:val="24"/>
              </w:rPr>
              <w:t>New Financial Justification</w:t>
            </w:r>
            <w:r w:rsidR="00773F4E">
              <w:rPr>
                <w:szCs w:val="24"/>
              </w:rPr>
              <w:t xml:space="preserve"> </w:t>
            </w:r>
            <w:r w:rsidRPr="006767A8">
              <w:rPr>
                <w:szCs w:val="24"/>
              </w:rPr>
              <w:t>/ Budget</w:t>
            </w:r>
            <w:r w:rsidRPr="006767A8">
              <w:rPr>
                <w:spacing w:val="-14"/>
                <w:szCs w:val="24"/>
              </w:rPr>
              <w:t xml:space="preserve"> </w:t>
            </w:r>
            <w:r w:rsidRPr="006767A8">
              <w:rPr>
                <w:szCs w:val="24"/>
              </w:rPr>
              <w:t xml:space="preserve">Approval </w:t>
            </w:r>
            <w:r w:rsidRPr="006767A8">
              <w:rPr>
                <w:spacing w:val="-2"/>
                <w:szCs w:val="24"/>
              </w:rPr>
              <w:t>Template</w:t>
            </w:r>
          </w:p>
        </w:tc>
        <w:tc>
          <w:tcPr>
            <w:tcW w:w="1270" w:type="pct"/>
          </w:tcPr>
          <w:p w14:paraId="7D7E6754" w14:textId="7895DC70" w:rsidR="00412A75" w:rsidRPr="006767A8" w:rsidRDefault="00412A75" w:rsidP="003A3B07">
            <w:pPr>
              <w:pStyle w:val="TableText"/>
              <w:rPr>
                <w:szCs w:val="24"/>
              </w:rPr>
            </w:pPr>
            <w:r w:rsidRPr="006767A8">
              <w:rPr>
                <w:szCs w:val="24"/>
              </w:rPr>
              <w:t>Open tender: a competition within an appropriate</w:t>
            </w:r>
            <w:r w:rsidRPr="006767A8">
              <w:rPr>
                <w:spacing w:val="-14"/>
                <w:szCs w:val="24"/>
              </w:rPr>
              <w:t xml:space="preserve"> </w:t>
            </w:r>
            <w:r w:rsidR="00A42C7E" w:rsidRPr="006767A8">
              <w:rPr>
                <w:szCs w:val="24"/>
              </w:rPr>
              <w:t>g</w:t>
            </w:r>
            <w:r w:rsidRPr="006767A8">
              <w:rPr>
                <w:szCs w:val="24"/>
              </w:rPr>
              <w:t>overnment framework</w:t>
            </w:r>
            <w:r w:rsidRPr="006767A8">
              <w:rPr>
                <w:spacing w:val="-3"/>
                <w:szCs w:val="24"/>
              </w:rPr>
              <w:t xml:space="preserve"> </w:t>
            </w:r>
            <w:r w:rsidRPr="006767A8">
              <w:rPr>
                <w:szCs w:val="24"/>
              </w:rPr>
              <w:t>or</w:t>
            </w:r>
            <w:r w:rsidRPr="006767A8">
              <w:rPr>
                <w:spacing w:val="-3"/>
                <w:szCs w:val="24"/>
              </w:rPr>
              <w:t xml:space="preserve"> </w:t>
            </w:r>
            <w:r w:rsidRPr="006767A8">
              <w:rPr>
                <w:szCs w:val="24"/>
              </w:rPr>
              <w:t>publish</w:t>
            </w:r>
            <w:r w:rsidRPr="006767A8">
              <w:rPr>
                <w:spacing w:val="-2"/>
                <w:szCs w:val="24"/>
              </w:rPr>
              <w:t xml:space="preserve"> </w:t>
            </w:r>
            <w:r w:rsidRPr="006767A8">
              <w:rPr>
                <w:szCs w:val="24"/>
              </w:rPr>
              <w:t>on Contracts Finder</w:t>
            </w:r>
            <w:r w:rsidR="003C316E">
              <w:rPr>
                <w:szCs w:val="24"/>
              </w:rPr>
              <w:t>.</w:t>
            </w:r>
          </w:p>
        </w:tc>
        <w:tc>
          <w:tcPr>
            <w:tcW w:w="1218" w:type="pct"/>
          </w:tcPr>
          <w:p w14:paraId="7B9EA0EA" w14:textId="42FFE82B" w:rsidR="00412A75" w:rsidRPr="006767A8" w:rsidRDefault="00412A75" w:rsidP="003C316E">
            <w:pPr>
              <w:pStyle w:val="TableText"/>
              <w:rPr>
                <w:szCs w:val="24"/>
              </w:rPr>
            </w:pPr>
            <w:r w:rsidRPr="006767A8">
              <w:rPr>
                <w:szCs w:val="24"/>
              </w:rPr>
              <w:t>Up</w:t>
            </w:r>
            <w:r w:rsidRPr="006767A8">
              <w:rPr>
                <w:spacing w:val="-12"/>
                <w:szCs w:val="24"/>
              </w:rPr>
              <w:t xml:space="preserve"> </w:t>
            </w:r>
            <w:r w:rsidRPr="006767A8">
              <w:rPr>
                <w:szCs w:val="24"/>
              </w:rPr>
              <w:t>to</w:t>
            </w:r>
            <w:r w:rsidRPr="006767A8">
              <w:rPr>
                <w:spacing w:val="-10"/>
                <w:szCs w:val="24"/>
              </w:rPr>
              <w:t xml:space="preserve"> </w:t>
            </w:r>
            <w:r w:rsidRPr="006767A8">
              <w:rPr>
                <w:szCs w:val="24"/>
              </w:rPr>
              <w:t>£250k - Head</w:t>
            </w:r>
            <w:r w:rsidR="008E1724">
              <w:rPr>
                <w:szCs w:val="24"/>
              </w:rPr>
              <w:t>s</w:t>
            </w:r>
            <w:r w:rsidRPr="006767A8">
              <w:rPr>
                <w:szCs w:val="24"/>
              </w:rPr>
              <w:t xml:space="preserve"> of Function </w:t>
            </w:r>
            <w:r w:rsidR="008E1724">
              <w:rPr>
                <w:szCs w:val="24"/>
              </w:rPr>
              <w:t xml:space="preserve">/ Regulation </w:t>
            </w:r>
            <w:r w:rsidR="007052BE">
              <w:rPr>
                <w:szCs w:val="24"/>
              </w:rPr>
              <w:t>/ Profession</w:t>
            </w:r>
            <w:r w:rsidR="00B67683">
              <w:rPr>
                <w:szCs w:val="24"/>
              </w:rPr>
              <w:t>*</w:t>
            </w:r>
          </w:p>
        </w:tc>
        <w:tc>
          <w:tcPr>
            <w:tcW w:w="887" w:type="pct"/>
          </w:tcPr>
          <w:p w14:paraId="10F75E3C" w14:textId="77777777" w:rsidR="00412A75" w:rsidRDefault="00412A75" w:rsidP="003C316E">
            <w:pPr>
              <w:pStyle w:val="TableText"/>
              <w:rPr>
                <w:szCs w:val="24"/>
              </w:rPr>
            </w:pPr>
            <w:r w:rsidRPr="006767A8">
              <w:rPr>
                <w:szCs w:val="24"/>
              </w:rPr>
              <w:t>FD</w:t>
            </w:r>
          </w:p>
          <w:p w14:paraId="57D1B13A" w14:textId="438F719C" w:rsidR="0000227F" w:rsidRPr="006767A8" w:rsidRDefault="0000227F" w:rsidP="003C316E">
            <w:pPr>
              <w:pStyle w:val="TableText"/>
              <w:rPr>
                <w:szCs w:val="24"/>
              </w:rPr>
            </w:pPr>
            <w:r w:rsidRPr="00284E08">
              <w:rPr>
                <w:spacing w:val="-2"/>
                <w:szCs w:val="24"/>
              </w:rPr>
              <w:t>Up to 100k – Head of Finan</w:t>
            </w:r>
            <w:r w:rsidR="008020C4" w:rsidRPr="00284E08">
              <w:rPr>
                <w:spacing w:val="-2"/>
                <w:szCs w:val="24"/>
              </w:rPr>
              <w:t xml:space="preserve">cial Operations and Head of Finance </w:t>
            </w:r>
          </w:p>
        </w:tc>
      </w:tr>
      <w:tr w:rsidR="003C316E" w:rsidRPr="006767A8" w14:paraId="69C54050" w14:textId="2288D66A" w:rsidTr="003C316E">
        <w:tc>
          <w:tcPr>
            <w:tcW w:w="711" w:type="pct"/>
            <w:vMerge w:val="restart"/>
          </w:tcPr>
          <w:p w14:paraId="711BF785" w14:textId="77701FBC" w:rsidR="00524C22" w:rsidRPr="006767A8" w:rsidRDefault="00524C22" w:rsidP="003C316E">
            <w:pPr>
              <w:pStyle w:val="TableText"/>
              <w:rPr>
                <w:szCs w:val="24"/>
              </w:rPr>
            </w:pPr>
            <w:r w:rsidRPr="006767A8">
              <w:rPr>
                <w:szCs w:val="24"/>
              </w:rPr>
              <w:t>Above</w:t>
            </w:r>
            <w:r w:rsidRPr="006767A8">
              <w:rPr>
                <w:spacing w:val="-14"/>
                <w:szCs w:val="24"/>
              </w:rPr>
              <w:t xml:space="preserve"> </w:t>
            </w:r>
            <w:r w:rsidRPr="006767A8">
              <w:rPr>
                <w:szCs w:val="24"/>
              </w:rPr>
              <w:t xml:space="preserve">£189,330 </w:t>
            </w:r>
            <w:r w:rsidRPr="006767A8">
              <w:rPr>
                <w:spacing w:val="-2"/>
                <w:szCs w:val="24"/>
              </w:rPr>
              <w:t>(Public Procurement Threshold)</w:t>
            </w:r>
          </w:p>
        </w:tc>
        <w:tc>
          <w:tcPr>
            <w:tcW w:w="914" w:type="pct"/>
            <w:vMerge w:val="restart"/>
          </w:tcPr>
          <w:p w14:paraId="58F396A3" w14:textId="5C592DC8" w:rsidR="00524C22" w:rsidRPr="006767A8" w:rsidRDefault="00524C22" w:rsidP="003C316E">
            <w:pPr>
              <w:pStyle w:val="TableText"/>
              <w:rPr>
                <w:szCs w:val="24"/>
              </w:rPr>
            </w:pPr>
            <w:r w:rsidRPr="006767A8">
              <w:rPr>
                <w:szCs w:val="24"/>
              </w:rPr>
              <w:t>New Financial Justification</w:t>
            </w:r>
            <w:r w:rsidR="00773F4E">
              <w:rPr>
                <w:szCs w:val="24"/>
              </w:rPr>
              <w:t xml:space="preserve"> </w:t>
            </w:r>
            <w:r w:rsidRPr="006767A8">
              <w:rPr>
                <w:szCs w:val="24"/>
              </w:rPr>
              <w:t>/ Budget</w:t>
            </w:r>
            <w:r w:rsidRPr="006767A8">
              <w:rPr>
                <w:spacing w:val="-14"/>
                <w:szCs w:val="24"/>
              </w:rPr>
              <w:t xml:space="preserve"> </w:t>
            </w:r>
            <w:r w:rsidRPr="006767A8">
              <w:rPr>
                <w:szCs w:val="24"/>
              </w:rPr>
              <w:t xml:space="preserve">Approval </w:t>
            </w:r>
            <w:r w:rsidRPr="006767A8">
              <w:rPr>
                <w:spacing w:val="-2"/>
                <w:szCs w:val="24"/>
              </w:rPr>
              <w:t>Template</w:t>
            </w:r>
          </w:p>
        </w:tc>
        <w:tc>
          <w:tcPr>
            <w:tcW w:w="1270" w:type="pct"/>
            <w:vMerge w:val="restart"/>
          </w:tcPr>
          <w:p w14:paraId="1F35B09D" w14:textId="225EC675" w:rsidR="00524C22" w:rsidRPr="006767A8" w:rsidRDefault="00524C22" w:rsidP="003A3B07">
            <w:pPr>
              <w:pStyle w:val="TableParagraph"/>
              <w:spacing w:before="60" w:after="60" w:line="252" w:lineRule="auto"/>
              <w:ind w:left="0" w:right="73"/>
              <w:rPr>
                <w:sz w:val="24"/>
                <w:szCs w:val="24"/>
              </w:rPr>
            </w:pPr>
            <w:r w:rsidRPr="006767A8">
              <w:rPr>
                <w:sz w:val="24"/>
                <w:szCs w:val="24"/>
              </w:rPr>
              <w:t>Open tender: a competition within an appropriate</w:t>
            </w:r>
            <w:r w:rsidRPr="006767A8">
              <w:rPr>
                <w:spacing w:val="-14"/>
                <w:sz w:val="24"/>
                <w:szCs w:val="24"/>
              </w:rPr>
              <w:t xml:space="preserve"> </w:t>
            </w:r>
            <w:r w:rsidR="00675012" w:rsidRPr="006767A8">
              <w:rPr>
                <w:sz w:val="24"/>
                <w:szCs w:val="24"/>
              </w:rPr>
              <w:t>g</w:t>
            </w:r>
            <w:r w:rsidRPr="006767A8">
              <w:rPr>
                <w:sz w:val="24"/>
                <w:szCs w:val="24"/>
              </w:rPr>
              <w:t>overnment framework</w:t>
            </w:r>
            <w:r w:rsidRPr="006767A8">
              <w:rPr>
                <w:spacing w:val="-3"/>
                <w:sz w:val="24"/>
                <w:szCs w:val="24"/>
              </w:rPr>
              <w:t xml:space="preserve"> </w:t>
            </w:r>
            <w:r w:rsidRPr="006767A8">
              <w:rPr>
                <w:sz w:val="24"/>
                <w:szCs w:val="24"/>
              </w:rPr>
              <w:t>or</w:t>
            </w:r>
            <w:r w:rsidRPr="006767A8">
              <w:rPr>
                <w:spacing w:val="-3"/>
                <w:sz w:val="24"/>
                <w:szCs w:val="24"/>
              </w:rPr>
              <w:t xml:space="preserve"> </w:t>
            </w:r>
            <w:r w:rsidRPr="006767A8">
              <w:rPr>
                <w:sz w:val="24"/>
                <w:szCs w:val="24"/>
              </w:rPr>
              <w:t>publish</w:t>
            </w:r>
            <w:r w:rsidRPr="006767A8">
              <w:rPr>
                <w:spacing w:val="-2"/>
                <w:sz w:val="24"/>
                <w:szCs w:val="24"/>
              </w:rPr>
              <w:t xml:space="preserve"> </w:t>
            </w:r>
            <w:r w:rsidRPr="006767A8">
              <w:rPr>
                <w:sz w:val="24"/>
                <w:szCs w:val="24"/>
              </w:rPr>
              <w:t>on FTS (Find a Tender)</w:t>
            </w:r>
            <w:r w:rsidR="003C316E">
              <w:rPr>
                <w:sz w:val="24"/>
                <w:szCs w:val="24"/>
              </w:rPr>
              <w:t>.</w:t>
            </w:r>
          </w:p>
        </w:tc>
        <w:tc>
          <w:tcPr>
            <w:tcW w:w="1218" w:type="pct"/>
          </w:tcPr>
          <w:p w14:paraId="27B46DD9" w14:textId="6E7A8A51" w:rsidR="00524C22" w:rsidRPr="006767A8" w:rsidRDefault="00524C22" w:rsidP="003C316E">
            <w:pPr>
              <w:pStyle w:val="TableParagraph"/>
              <w:spacing w:before="60" w:after="60" w:line="252" w:lineRule="auto"/>
              <w:ind w:left="0" w:right="73"/>
              <w:rPr>
                <w:sz w:val="24"/>
                <w:szCs w:val="24"/>
              </w:rPr>
            </w:pPr>
            <w:r w:rsidRPr="006767A8">
              <w:rPr>
                <w:sz w:val="24"/>
                <w:szCs w:val="24"/>
              </w:rPr>
              <w:t>Up</w:t>
            </w:r>
            <w:r w:rsidRPr="006767A8">
              <w:rPr>
                <w:spacing w:val="-12"/>
                <w:sz w:val="24"/>
                <w:szCs w:val="24"/>
              </w:rPr>
              <w:t xml:space="preserve"> </w:t>
            </w:r>
            <w:r w:rsidRPr="006767A8">
              <w:rPr>
                <w:sz w:val="24"/>
                <w:szCs w:val="24"/>
              </w:rPr>
              <w:t>to</w:t>
            </w:r>
            <w:r w:rsidRPr="006767A8">
              <w:rPr>
                <w:spacing w:val="-10"/>
                <w:sz w:val="24"/>
                <w:szCs w:val="24"/>
              </w:rPr>
              <w:t xml:space="preserve"> </w:t>
            </w:r>
            <w:r w:rsidRPr="006767A8">
              <w:rPr>
                <w:sz w:val="24"/>
                <w:szCs w:val="24"/>
              </w:rPr>
              <w:t xml:space="preserve">£250k - </w:t>
            </w:r>
            <w:r w:rsidR="008E1724" w:rsidRPr="008E1724">
              <w:rPr>
                <w:sz w:val="24"/>
                <w:szCs w:val="24"/>
              </w:rPr>
              <w:t>Heads of Function / Regulation / Profession</w:t>
            </w:r>
            <w:r w:rsidR="00B67683">
              <w:rPr>
                <w:sz w:val="24"/>
                <w:szCs w:val="24"/>
              </w:rPr>
              <w:t>*</w:t>
            </w:r>
          </w:p>
        </w:tc>
        <w:tc>
          <w:tcPr>
            <w:tcW w:w="887" w:type="pct"/>
          </w:tcPr>
          <w:p w14:paraId="769659E6" w14:textId="2E636CD6" w:rsidR="00524C22" w:rsidRPr="006767A8" w:rsidRDefault="00524C22" w:rsidP="003C316E">
            <w:pPr>
              <w:pStyle w:val="TableParagraph"/>
              <w:spacing w:before="60" w:after="60" w:line="252" w:lineRule="auto"/>
              <w:ind w:left="0" w:right="73"/>
              <w:rPr>
                <w:sz w:val="24"/>
                <w:szCs w:val="24"/>
              </w:rPr>
            </w:pPr>
            <w:r w:rsidRPr="006767A8">
              <w:rPr>
                <w:spacing w:val="-2"/>
                <w:sz w:val="24"/>
                <w:szCs w:val="24"/>
              </w:rPr>
              <w:t>FD</w:t>
            </w:r>
          </w:p>
        </w:tc>
      </w:tr>
      <w:tr w:rsidR="003C316E" w:rsidRPr="006767A8" w14:paraId="3887D005" w14:textId="77777777" w:rsidTr="003C316E">
        <w:tc>
          <w:tcPr>
            <w:tcW w:w="711" w:type="pct"/>
            <w:vMerge/>
          </w:tcPr>
          <w:p w14:paraId="76D85A1F" w14:textId="77777777" w:rsidR="00524C22" w:rsidRPr="006767A8" w:rsidRDefault="00524C22" w:rsidP="003C316E">
            <w:pPr>
              <w:pStyle w:val="TableText"/>
              <w:rPr>
                <w:szCs w:val="24"/>
              </w:rPr>
            </w:pPr>
          </w:p>
        </w:tc>
        <w:tc>
          <w:tcPr>
            <w:tcW w:w="914" w:type="pct"/>
            <w:vMerge/>
          </w:tcPr>
          <w:p w14:paraId="65064840" w14:textId="77777777" w:rsidR="00524C22" w:rsidRPr="006767A8" w:rsidRDefault="00524C22" w:rsidP="003C316E">
            <w:pPr>
              <w:pStyle w:val="TableText"/>
              <w:rPr>
                <w:szCs w:val="24"/>
              </w:rPr>
            </w:pPr>
          </w:p>
        </w:tc>
        <w:tc>
          <w:tcPr>
            <w:tcW w:w="1270" w:type="pct"/>
            <w:vMerge/>
          </w:tcPr>
          <w:p w14:paraId="3D0EBC28" w14:textId="77777777" w:rsidR="00524C22" w:rsidRPr="006767A8" w:rsidRDefault="00524C22" w:rsidP="003C316E">
            <w:pPr>
              <w:pStyle w:val="TableParagraph"/>
              <w:spacing w:before="60" w:after="60" w:line="252" w:lineRule="auto"/>
              <w:ind w:right="73"/>
              <w:rPr>
                <w:sz w:val="24"/>
                <w:szCs w:val="24"/>
              </w:rPr>
            </w:pPr>
          </w:p>
        </w:tc>
        <w:tc>
          <w:tcPr>
            <w:tcW w:w="1218" w:type="pct"/>
          </w:tcPr>
          <w:p w14:paraId="79551C80" w14:textId="375310BB" w:rsidR="00524C22" w:rsidRPr="006767A8" w:rsidRDefault="00524C22" w:rsidP="003C316E">
            <w:pPr>
              <w:pStyle w:val="TableParagraph"/>
              <w:spacing w:before="60" w:after="60" w:line="252" w:lineRule="auto"/>
              <w:ind w:left="0" w:right="73"/>
              <w:rPr>
                <w:sz w:val="24"/>
                <w:szCs w:val="24"/>
              </w:rPr>
            </w:pPr>
            <w:r w:rsidRPr="006767A8">
              <w:rPr>
                <w:sz w:val="24"/>
                <w:szCs w:val="24"/>
              </w:rPr>
              <w:t>Up</w:t>
            </w:r>
            <w:r w:rsidRPr="006767A8">
              <w:rPr>
                <w:spacing w:val="-4"/>
                <w:sz w:val="24"/>
                <w:szCs w:val="24"/>
              </w:rPr>
              <w:t xml:space="preserve"> </w:t>
            </w:r>
            <w:r w:rsidRPr="006767A8">
              <w:rPr>
                <w:sz w:val="24"/>
                <w:szCs w:val="24"/>
              </w:rPr>
              <w:t>to</w:t>
            </w:r>
            <w:r w:rsidRPr="006767A8">
              <w:rPr>
                <w:spacing w:val="-2"/>
                <w:sz w:val="24"/>
                <w:szCs w:val="24"/>
              </w:rPr>
              <w:t xml:space="preserve"> </w:t>
            </w:r>
            <w:r w:rsidRPr="006767A8">
              <w:rPr>
                <w:sz w:val="24"/>
                <w:szCs w:val="24"/>
              </w:rPr>
              <w:t>£1m</w:t>
            </w:r>
            <w:r w:rsidRPr="006767A8">
              <w:rPr>
                <w:spacing w:val="50"/>
                <w:sz w:val="24"/>
                <w:szCs w:val="24"/>
              </w:rPr>
              <w:t xml:space="preserve"> </w:t>
            </w:r>
            <w:r w:rsidRPr="006767A8">
              <w:rPr>
                <w:sz w:val="24"/>
                <w:szCs w:val="24"/>
              </w:rPr>
              <w:t>ONR Directors</w:t>
            </w:r>
          </w:p>
        </w:tc>
        <w:tc>
          <w:tcPr>
            <w:tcW w:w="887" w:type="pct"/>
          </w:tcPr>
          <w:p w14:paraId="51334FC3" w14:textId="08B59840" w:rsidR="00524C22" w:rsidRPr="006767A8" w:rsidRDefault="00524C22" w:rsidP="003C316E">
            <w:pPr>
              <w:pStyle w:val="TableParagraph"/>
              <w:spacing w:before="60" w:after="60" w:line="252" w:lineRule="auto"/>
              <w:ind w:left="0" w:right="73"/>
              <w:rPr>
                <w:sz w:val="24"/>
                <w:szCs w:val="24"/>
              </w:rPr>
            </w:pPr>
            <w:r w:rsidRPr="006767A8">
              <w:rPr>
                <w:spacing w:val="-2"/>
                <w:sz w:val="24"/>
                <w:szCs w:val="24"/>
              </w:rPr>
              <w:t>FD</w:t>
            </w:r>
          </w:p>
        </w:tc>
      </w:tr>
    </w:tbl>
    <w:p w14:paraId="4B19C3DC" w14:textId="3ABAED9B" w:rsidR="00412A75" w:rsidRDefault="00412A75" w:rsidP="003C316E">
      <w:pPr>
        <w:spacing w:before="120"/>
        <w:rPr>
          <w:sz w:val="20"/>
        </w:rPr>
      </w:pPr>
      <w:r>
        <w:rPr>
          <w:sz w:val="20"/>
        </w:rPr>
        <w:t>*</w:t>
      </w:r>
      <w:r w:rsidR="00722BE5" w:rsidRPr="00722BE5">
        <w:t xml:space="preserve"> </w:t>
      </w:r>
      <w:r w:rsidR="00722BE5" w:rsidRPr="00722BE5">
        <w:rPr>
          <w:sz w:val="20"/>
        </w:rPr>
        <w:t xml:space="preserve">Within their specified business area and for items within budget for that business area, as agreed with the budget holder. </w:t>
      </w:r>
    </w:p>
    <w:p w14:paraId="556C94D2" w14:textId="77777777" w:rsidR="003C316E" w:rsidRDefault="003C316E" w:rsidP="003C316E">
      <w:pPr>
        <w:pStyle w:val="Heading1"/>
        <w:spacing w:before="120" w:after="240"/>
        <w:rPr>
          <w:b/>
        </w:rPr>
        <w:sectPr w:rsidR="003C316E" w:rsidSect="003C316E">
          <w:pgSz w:w="16838" w:h="11906" w:orient="landscape" w:code="9"/>
          <w:pgMar w:top="1440" w:right="1440" w:bottom="1440" w:left="1440" w:header="397" w:footer="397" w:gutter="0"/>
          <w:cols w:space="312"/>
          <w:docGrid w:linePitch="360"/>
        </w:sectPr>
      </w:pPr>
    </w:p>
    <w:p w14:paraId="660E528F" w14:textId="17248CE7" w:rsidR="00412A75" w:rsidRPr="00412A75" w:rsidRDefault="00412A75" w:rsidP="00657DDF">
      <w:pPr>
        <w:pStyle w:val="Heading1"/>
      </w:pPr>
      <w:bookmarkStart w:id="32" w:name="_Part_3:_Corporate"/>
      <w:bookmarkStart w:id="33" w:name="_Toc198804134"/>
      <w:bookmarkEnd w:id="32"/>
      <w:r>
        <w:rPr>
          <w:b/>
        </w:rPr>
        <w:lastRenderedPageBreak/>
        <w:t>Part</w:t>
      </w:r>
      <w:r>
        <w:rPr>
          <w:b/>
          <w:spacing w:val="-6"/>
        </w:rPr>
        <w:t xml:space="preserve"> </w:t>
      </w:r>
      <w:r>
        <w:rPr>
          <w:b/>
        </w:rPr>
        <w:t>3</w:t>
      </w:r>
      <w:r>
        <w:t>:</w:t>
      </w:r>
      <w:r>
        <w:rPr>
          <w:spacing w:val="-4"/>
        </w:rPr>
        <w:t xml:space="preserve"> </w:t>
      </w:r>
      <w:r>
        <w:t>Corporate</w:t>
      </w:r>
      <w:r>
        <w:rPr>
          <w:spacing w:val="-5"/>
        </w:rPr>
        <w:t xml:space="preserve"> </w:t>
      </w:r>
      <w:r>
        <w:t>responsibility</w:t>
      </w:r>
      <w:r>
        <w:rPr>
          <w:spacing w:val="-4"/>
        </w:rPr>
        <w:t xml:space="preserve"> </w:t>
      </w:r>
      <w:r>
        <w:rPr>
          <w:spacing w:val="-2"/>
        </w:rPr>
        <w:t>delegations</w:t>
      </w:r>
      <w:bookmarkEnd w:id="33"/>
    </w:p>
    <w:p w14:paraId="0341909F" w14:textId="2EDBF2D4" w:rsidR="00412A75" w:rsidRDefault="00412A75" w:rsidP="00B40DF1">
      <w:pPr>
        <w:pStyle w:val="ListParagraph"/>
        <w:rPr>
          <w:bCs/>
        </w:rPr>
      </w:pPr>
      <w:r>
        <w:t>Those</w:t>
      </w:r>
      <w:r>
        <w:rPr>
          <w:spacing w:val="-2"/>
        </w:rPr>
        <w:t xml:space="preserve"> </w:t>
      </w:r>
      <w:r>
        <w:t>who</w:t>
      </w:r>
      <w:r>
        <w:rPr>
          <w:spacing w:val="-2"/>
        </w:rPr>
        <w:t xml:space="preserve"> </w:t>
      </w:r>
      <w:r>
        <w:t>have</w:t>
      </w:r>
      <w:r>
        <w:rPr>
          <w:spacing w:val="-4"/>
        </w:rPr>
        <w:t xml:space="preserve"> </w:t>
      </w:r>
      <w:r>
        <w:t>delegated</w:t>
      </w:r>
      <w:r>
        <w:rPr>
          <w:spacing w:val="-4"/>
        </w:rPr>
        <w:t xml:space="preserve"> </w:t>
      </w:r>
      <w:r>
        <w:t>responsibilities</w:t>
      </w:r>
      <w:r>
        <w:rPr>
          <w:spacing w:val="-3"/>
        </w:rPr>
        <w:t xml:space="preserve"> </w:t>
      </w:r>
      <w:r>
        <w:t>from</w:t>
      </w:r>
      <w:r>
        <w:rPr>
          <w:spacing w:val="-1"/>
        </w:rPr>
        <w:t xml:space="preserve"> </w:t>
      </w:r>
      <w:r>
        <w:t>the</w:t>
      </w:r>
      <w:r>
        <w:rPr>
          <w:spacing w:val="-2"/>
        </w:rPr>
        <w:t xml:space="preserve"> </w:t>
      </w:r>
      <w:r>
        <w:t>CE/CNI</w:t>
      </w:r>
      <w:r>
        <w:rPr>
          <w:spacing w:val="-5"/>
        </w:rPr>
        <w:t xml:space="preserve"> </w:t>
      </w:r>
      <w:r>
        <w:t>may</w:t>
      </w:r>
      <w:r>
        <w:rPr>
          <w:spacing w:val="-5"/>
        </w:rPr>
        <w:t xml:space="preserve"> </w:t>
      </w:r>
      <w:r>
        <w:t>sub</w:t>
      </w:r>
      <w:r>
        <w:rPr>
          <w:spacing w:val="-4"/>
        </w:rPr>
        <w:t xml:space="preserve"> </w:t>
      </w:r>
      <w:r>
        <w:t>delegate</w:t>
      </w:r>
      <w:r>
        <w:rPr>
          <w:spacing w:val="-4"/>
        </w:rPr>
        <w:t xml:space="preserve"> </w:t>
      </w:r>
      <w:r>
        <w:t xml:space="preserve">those responsibilities as considered appropriate, in accordance with the principles of delegation and the delegated authorities set out in </w:t>
      </w:r>
      <w:hyperlink w:anchor="_Appendix_3:_Corporate" w:history="1">
        <w:r w:rsidRPr="00CB62D0">
          <w:rPr>
            <w:rStyle w:val="Hyperlink"/>
            <w:b/>
          </w:rPr>
          <w:t>Appendix 3</w:t>
        </w:r>
      </w:hyperlink>
      <w:r w:rsidRPr="00716BCA">
        <w:rPr>
          <w:b/>
        </w:rPr>
        <w:t>.</w:t>
      </w:r>
      <w:r w:rsidR="005E31B1" w:rsidRPr="00716BCA">
        <w:rPr>
          <w:b/>
        </w:rPr>
        <w:t xml:space="preserve"> </w:t>
      </w:r>
      <w:r w:rsidR="007D2848" w:rsidRPr="00716BCA">
        <w:rPr>
          <w:bCs/>
        </w:rPr>
        <w:t>These must be recorded with the Finance Directorate for control purposes.</w:t>
      </w:r>
    </w:p>
    <w:p w14:paraId="2D985C2C" w14:textId="77777777" w:rsidR="00CB62D0" w:rsidRPr="008020C4" w:rsidRDefault="00CB62D0" w:rsidP="00CB62D0">
      <w:pPr>
        <w:pStyle w:val="ListParagraph"/>
        <w:numPr>
          <w:ilvl w:val="0"/>
          <w:numId w:val="0"/>
        </w:numPr>
        <w:ind w:left="851"/>
        <w:rPr>
          <w:bCs/>
        </w:rPr>
      </w:pPr>
    </w:p>
    <w:p w14:paraId="011010E9" w14:textId="413081E1" w:rsidR="00412A75" w:rsidRPr="00412A75" w:rsidRDefault="00412A75" w:rsidP="00657DDF">
      <w:pPr>
        <w:pStyle w:val="Heading1"/>
      </w:pPr>
      <w:bookmarkStart w:id="34" w:name="_Part_4:_Regulatory"/>
      <w:bookmarkStart w:id="35" w:name="_Toc198804135"/>
      <w:bookmarkEnd w:id="34"/>
      <w:r w:rsidRPr="008020C4">
        <w:rPr>
          <w:b/>
        </w:rPr>
        <w:t>Pa</w:t>
      </w:r>
      <w:r>
        <w:rPr>
          <w:b/>
        </w:rPr>
        <w:t>rt 4</w:t>
      </w:r>
      <w:r>
        <w:t xml:space="preserve">: Regulatory </w:t>
      </w:r>
      <w:r w:rsidR="00807A4D">
        <w:t>r</w:t>
      </w:r>
      <w:r>
        <w:t>esponsibilities authorised</w:t>
      </w:r>
      <w:r>
        <w:rPr>
          <w:spacing w:val="-9"/>
        </w:rPr>
        <w:t xml:space="preserve"> </w:t>
      </w:r>
      <w:r>
        <w:t>by</w:t>
      </w:r>
      <w:r>
        <w:rPr>
          <w:spacing w:val="-10"/>
        </w:rPr>
        <w:t xml:space="preserve"> </w:t>
      </w:r>
      <w:r>
        <w:t>the</w:t>
      </w:r>
      <w:r>
        <w:rPr>
          <w:spacing w:val="-10"/>
        </w:rPr>
        <w:t xml:space="preserve"> </w:t>
      </w:r>
      <w:r w:rsidR="00F65E86">
        <w:t>C</w:t>
      </w:r>
      <w:r>
        <w:t>hief</w:t>
      </w:r>
      <w:r>
        <w:rPr>
          <w:spacing w:val="-9"/>
        </w:rPr>
        <w:t xml:space="preserve"> </w:t>
      </w:r>
      <w:r w:rsidR="00F65E86">
        <w:t>E</w:t>
      </w:r>
      <w:r>
        <w:t>xecutive/</w:t>
      </w:r>
      <w:r w:rsidR="00F65E86">
        <w:t>C</w:t>
      </w:r>
      <w:r>
        <w:t xml:space="preserve">hief </w:t>
      </w:r>
      <w:r w:rsidR="00F65E86">
        <w:t>N</w:t>
      </w:r>
      <w:r>
        <w:t xml:space="preserve">uclear </w:t>
      </w:r>
      <w:r w:rsidR="00F65E86">
        <w:t>I</w:t>
      </w:r>
      <w:r>
        <w:t>nspector</w:t>
      </w:r>
      <w:bookmarkEnd w:id="35"/>
    </w:p>
    <w:p w14:paraId="563DB848" w14:textId="63FBB63D" w:rsidR="00412A75" w:rsidRDefault="00412A75" w:rsidP="00B40DF1">
      <w:pPr>
        <w:pStyle w:val="ListParagraph"/>
      </w:pPr>
      <w:r>
        <w:t>The CE/CNI is the authoritative organisational and regulatory head of ONR. The CE/CNI can delegate the exercise of regulatory functions to warranted nuclear inspectors within the provisions of the relevant legislation and in accordance with Schedule</w:t>
      </w:r>
      <w:r>
        <w:rPr>
          <w:spacing w:val="-3"/>
        </w:rPr>
        <w:t xml:space="preserve"> </w:t>
      </w:r>
      <w:r>
        <w:t>7</w:t>
      </w:r>
      <w:r>
        <w:rPr>
          <w:spacing w:val="-1"/>
        </w:rPr>
        <w:t xml:space="preserve"> </w:t>
      </w:r>
      <w:r>
        <w:t>of</w:t>
      </w:r>
      <w:r>
        <w:rPr>
          <w:spacing w:val="-4"/>
        </w:rPr>
        <w:t xml:space="preserve"> </w:t>
      </w:r>
      <w:r>
        <w:t>the</w:t>
      </w:r>
      <w:r>
        <w:rPr>
          <w:spacing w:val="-1"/>
        </w:rPr>
        <w:t xml:space="preserve"> </w:t>
      </w:r>
      <w:r>
        <w:t>Energy</w:t>
      </w:r>
      <w:r>
        <w:rPr>
          <w:spacing w:val="-2"/>
        </w:rPr>
        <w:t xml:space="preserve"> </w:t>
      </w:r>
      <w:r>
        <w:t>Act</w:t>
      </w:r>
      <w:r>
        <w:rPr>
          <w:spacing w:val="-4"/>
        </w:rPr>
        <w:t xml:space="preserve"> </w:t>
      </w:r>
      <w:r>
        <w:t>2013,</w:t>
      </w:r>
      <w:r>
        <w:rPr>
          <w:spacing w:val="-2"/>
        </w:rPr>
        <w:t xml:space="preserve"> </w:t>
      </w:r>
      <w:r>
        <w:t>which</w:t>
      </w:r>
      <w:r>
        <w:rPr>
          <w:spacing w:val="-1"/>
        </w:rPr>
        <w:t xml:space="preserve"> </w:t>
      </w:r>
      <w:r>
        <w:t>permits</w:t>
      </w:r>
      <w:r>
        <w:rPr>
          <w:spacing w:val="-2"/>
        </w:rPr>
        <w:t xml:space="preserve"> </w:t>
      </w:r>
      <w:r>
        <w:t>ONR</w:t>
      </w:r>
      <w:r>
        <w:rPr>
          <w:spacing w:val="-2"/>
        </w:rPr>
        <w:t xml:space="preserve"> </w:t>
      </w:r>
      <w:r>
        <w:t>to</w:t>
      </w:r>
      <w:r>
        <w:rPr>
          <w:spacing w:val="-3"/>
        </w:rPr>
        <w:t xml:space="preserve"> </w:t>
      </w:r>
      <w:r>
        <w:t>authorise</w:t>
      </w:r>
      <w:r>
        <w:rPr>
          <w:spacing w:val="-3"/>
        </w:rPr>
        <w:t xml:space="preserve"> </w:t>
      </w:r>
      <w:r>
        <w:t>its</w:t>
      </w:r>
      <w:r>
        <w:rPr>
          <w:spacing w:val="-2"/>
        </w:rPr>
        <w:t xml:space="preserve"> </w:t>
      </w:r>
      <w:r>
        <w:t>staff,</w:t>
      </w:r>
      <w:r>
        <w:rPr>
          <w:spacing w:val="-4"/>
        </w:rPr>
        <w:t xml:space="preserve"> </w:t>
      </w:r>
      <w:r>
        <w:t>members, inspectors</w:t>
      </w:r>
      <w:r>
        <w:rPr>
          <w:spacing w:val="-2"/>
        </w:rPr>
        <w:t xml:space="preserve"> </w:t>
      </w:r>
      <w:r>
        <w:t>to</w:t>
      </w:r>
      <w:r>
        <w:rPr>
          <w:spacing w:val="-3"/>
        </w:rPr>
        <w:t xml:space="preserve"> </w:t>
      </w:r>
      <w:r>
        <w:t>do,</w:t>
      </w:r>
      <w:r>
        <w:rPr>
          <w:spacing w:val="-4"/>
        </w:rPr>
        <w:t xml:space="preserve"> </w:t>
      </w:r>
      <w:r>
        <w:t>on</w:t>
      </w:r>
      <w:r>
        <w:rPr>
          <w:spacing w:val="-1"/>
        </w:rPr>
        <w:t xml:space="preserve"> </w:t>
      </w:r>
      <w:r>
        <w:t>its</w:t>
      </w:r>
      <w:r>
        <w:rPr>
          <w:spacing w:val="-4"/>
        </w:rPr>
        <w:t xml:space="preserve"> </w:t>
      </w:r>
      <w:r>
        <w:t>behalf,</w:t>
      </w:r>
      <w:r>
        <w:rPr>
          <w:spacing w:val="-4"/>
        </w:rPr>
        <w:t xml:space="preserve"> </w:t>
      </w:r>
      <w:r>
        <w:t>anything</w:t>
      </w:r>
      <w:r>
        <w:rPr>
          <w:spacing w:val="-1"/>
        </w:rPr>
        <w:t xml:space="preserve"> </w:t>
      </w:r>
      <w:r>
        <w:t>required</w:t>
      </w:r>
      <w:r>
        <w:rPr>
          <w:spacing w:val="-1"/>
        </w:rPr>
        <w:t xml:space="preserve"> </w:t>
      </w:r>
      <w:r>
        <w:t>to</w:t>
      </w:r>
      <w:r>
        <w:rPr>
          <w:spacing w:val="-1"/>
        </w:rPr>
        <w:t xml:space="preserve"> </w:t>
      </w:r>
      <w:r>
        <w:t>be</w:t>
      </w:r>
      <w:r>
        <w:rPr>
          <w:spacing w:val="-1"/>
        </w:rPr>
        <w:t xml:space="preserve"> </w:t>
      </w:r>
      <w:r>
        <w:t>done</w:t>
      </w:r>
      <w:r>
        <w:rPr>
          <w:spacing w:val="-3"/>
        </w:rPr>
        <w:t xml:space="preserve"> </w:t>
      </w:r>
      <w:r>
        <w:t>by</w:t>
      </w:r>
      <w:r>
        <w:rPr>
          <w:spacing w:val="-2"/>
        </w:rPr>
        <w:t xml:space="preserve"> </w:t>
      </w:r>
      <w:r>
        <w:t>the</w:t>
      </w:r>
      <w:r>
        <w:rPr>
          <w:spacing w:val="-1"/>
        </w:rPr>
        <w:t xml:space="preserve"> </w:t>
      </w:r>
      <w:r>
        <w:t>ONR.</w:t>
      </w:r>
      <w:r>
        <w:rPr>
          <w:spacing w:val="40"/>
        </w:rPr>
        <w:t xml:space="preserve"> </w:t>
      </w:r>
      <w:r>
        <w:t>However,</w:t>
      </w:r>
      <w:r>
        <w:rPr>
          <w:spacing w:val="-1"/>
        </w:rPr>
        <w:t xml:space="preserve"> </w:t>
      </w:r>
      <w:r>
        <w:t>the exercise of regulatory functions can only be delegated to members of ONR staff or inspectors appointed by ONR under section 19 of the Health and Safety at Work Act 1974.</w:t>
      </w:r>
      <w:r>
        <w:rPr>
          <w:spacing w:val="40"/>
        </w:rPr>
        <w:t xml:space="preserve"> </w:t>
      </w:r>
      <w:r>
        <w:t>This therefore allows the CE/CNI to delegate such functions to executive members of ONR and other members of suitably qualified ONR staff but not to non-executive members of ONR.</w:t>
      </w:r>
    </w:p>
    <w:p w14:paraId="64C160C6" w14:textId="5883232E" w:rsidR="00140E1C" w:rsidRPr="0042439D" w:rsidRDefault="00412A75" w:rsidP="000F3FF0">
      <w:pPr>
        <w:pStyle w:val="ListParagraph"/>
      </w:pPr>
      <w:hyperlink w:anchor="_Appendix_5:_Regulatory" w:history="1">
        <w:r w:rsidRPr="00CB62D0">
          <w:rPr>
            <w:rStyle w:val="Hyperlink"/>
            <w:b/>
          </w:rPr>
          <w:t>Appendix</w:t>
        </w:r>
        <w:r w:rsidR="000F3FF0">
          <w:rPr>
            <w:rStyle w:val="Hyperlink"/>
            <w:b/>
          </w:rPr>
          <w:t xml:space="preserve"> </w:t>
        </w:r>
        <w:r w:rsidRPr="00CB62D0">
          <w:rPr>
            <w:rStyle w:val="Hyperlink"/>
            <w:b/>
          </w:rPr>
          <w:t>5</w:t>
        </w:r>
      </w:hyperlink>
      <w:r w:rsidRPr="0060278C">
        <w:rPr>
          <w:b/>
          <w:spacing w:val="36"/>
        </w:rPr>
        <w:t xml:space="preserve"> </w:t>
      </w:r>
      <w:r w:rsidRPr="0060278C">
        <w:t>details</w:t>
      </w:r>
      <w:r w:rsidRPr="0060278C">
        <w:rPr>
          <w:spacing w:val="34"/>
        </w:rPr>
        <w:t xml:space="preserve"> </w:t>
      </w:r>
      <w:r w:rsidRPr="0060278C">
        <w:t>the</w:t>
      </w:r>
      <w:r w:rsidRPr="0060278C">
        <w:rPr>
          <w:spacing w:val="37"/>
        </w:rPr>
        <w:t xml:space="preserve"> </w:t>
      </w:r>
      <w:r w:rsidRPr="0060278C">
        <w:t>regulatory</w:t>
      </w:r>
      <w:r w:rsidRPr="0060278C">
        <w:rPr>
          <w:spacing w:val="34"/>
        </w:rPr>
        <w:t xml:space="preserve"> </w:t>
      </w:r>
      <w:r w:rsidRPr="0060278C">
        <w:t>responsibilities</w:t>
      </w:r>
      <w:r w:rsidRPr="0060278C">
        <w:rPr>
          <w:spacing w:val="34"/>
        </w:rPr>
        <w:t xml:space="preserve"> </w:t>
      </w:r>
      <w:r w:rsidRPr="0060278C">
        <w:t>delegated</w:t>
      </w:r>
      <w:r w:rsidRPr="0060278C">
        <w:rPr>
          <w:spacing w:val="37"/>
        </w:rPr>
        <w:t xml:space="preserve"> </w:t>
      </w:r>
      <w:r w:rsidRPr="0060278C">
        <w:t>to</w:t>
      </w:r>
      <w:r w:rsidRPr="0060278C">
        <w:rPr>
          <w:spacing w:val="37"/>
        </w:rPr>
        <w:t xml:space="preserve"> </w:t>
      </w:r>
      <w:r w:rsidRPr="0060278C">
        <w:t>staff</w:t>
      </w:r>
      <w:r w:rsidRPr="0060278C">
        <w:rPr>
          <w:spacing w:val="34"/>
        </w:rPr>
        <w:t xml:space="preserve"> </w:t>
      </w:r>
      <w:r w:rsidRPr="0060278C">
        <w:t>by</w:t>
      </w:r>
      <w:r w:rsidRPr="0060278C">
        <w:rPr>
          <w:spacing w:val="34"/>
        </w:rPr>
        <w:t xml:space="preserve"> </w:t>
      </w:r>
      <w:r w:rsidRPr="0060278C">
        <w:t>the</w:t>
      </w:r>
      <w:r w:rsidRPr="0060278C">
        <w:rPr>
          <w:spacing w:val="37"/>
        </w:rPr>
        <w:t xml:space="preserve"> </w:t>
      </w:r>
      <w:r w:rsidRPr="0060278C">
        <w:t xml:space="preserve">CE/CNI. Those who have delegated responsibilities from the CE/CNI may sub delegate those responsibilities as considered appropriate, in accordance with the principles of </w:t>
      </w:r>
      <w:r w:rsidRPr="0060278C">
        <w:rPr>
          <w:spacing w:val="-2"/>
        </w:rPr>
        <w:t>delegation</w:t>
      </w:r>
      <w:r w:rsidR="003E3A48">
        <w:rPr>
          <w:spacing w:val="-2"/>
        </w:rPr>
        <w:t>.</w:t>
      </w:r>
    </w:p>
    <w:p w14:paraId="44C18AE0" w14:textId="77777777" w:rsidR="0042439D" w:rsidRPr="0042439D" w:rsidRDefault="0042439D" w:rsidP="0042439D"/>
    <w:p w14:paraId="4FB9741D" w14:textId="77777777" w:rsidR="00B65153" w:rsidRDefault="00B65153" w:rsidP="00657DDF">
      <w:pPr>
        <w:pStyle w:val="Heading1"/>
        <w:rPr>
          <w:b/>
          <w:bCs/>
        </w:rPr>
        <w:sectPr w:rsidR="00B65153" w:rsidSect="003C316E">
          <w:pgSz w:w="11906" w:h="16838" w:code="9"/>
          <w:pgMar w:top="1440" w:right="1440" w:bottom="1440" w:left="1440" w:header="397" w:footer="397" w:gutter="0"/>
          <w:cols w:space="312"/>
          <w:docGrid w:linePitch="360"/>
        </w:sectPr>
      </w:pPr>
    </w:p>
    <w:p w14:paraId="1B038B42" w14:textId="1280DD42" w:rsidR="00B82646" w:rsidRPr="002653BE" w:rsidRDefault="009E0E52" w:rsidP="00657DDF">
      <w:pPr>
        <w:pStyle w:val="Heading1"/>
      </w:pPr>
      <w:bookmarkStart w:id="36" w:name="_Appendix_1:_Matters"/>
      <w:bookmarkStart w:id="37" w:name="_Toc198804136"/>
      <w:bookmarkStart w:id="38" w:name="_Hlk195194333"/>
      <w:bookmarkEnd w:id="36"/>
      <w:r w:rsidRPr="002653BE">
        <w:rPr>
          <w:b/>
          <w:bCs/>
        </w:rPr>
        <w:lastRenderedPageBreak/>
        <w:t xml:space="preserve">Appendix </w:t>
      </w:r>
      <w:r w:rsidR="002653BE" w:rsidRPr="002653BE">
        <w:rPr>
          <w:b/>
          <w:bCs/>
        </w:rPr>
        <w:t>1</w:t>
      </w:r>
      <w:r w:rsidR="002653BE">
        <w:rPr>
          <w:b/>
          <w:bCs/>
        </w:rPr>
        <w:t xml:space="preserve">: </w:t>
      </w:r>
      <w:r w:rsidR="0060278C" w:rsidRPr="002653BE">
        <w:t>Matters reserved to the ONR Board</w:t>
      </w:r>
      <w:bookmarkEnd w:id="37"/>
    </w:p>
    <w:bookmarkEnd w:id="38"/>
    <w:p w14:paraId="79CD1117" w14:textId="20B38B17" w:rsidR="00FF5DB5" w:rsidRDefault="00FF5DB5" w:rsidP="001335A1">
      <w:pPr>
        <w:pStyle w:val="Caption"/>
      </w:pPr>
      <w:r>
        <w:t xml:space="preserve">Table </w:t>
      </w:r>
      <w:r w:rsidR="009B5E26">
        <w:fldChar w:fldCharType="begin"/>
      </w:r>
      <w:r w:rsidR="009B5E26">
        <w:instrText xml:space="preserve"> SEQ Table \* ARABIC </w:instrText>
      </w:r>
      <w:r w:rsidR="009B5E26">
        <w:fldChar w:fldCharType="separate"/>
      </w:r>
      <w:r w:rsidR="004C0F38">
        <w:rPr>
          <w:noProof/>
        </w:rPr>
        <w:t>3</w:t>
      </w:r>
      <w:r w:rsidR="009B5E26">
        <w:rPr>
          <w:noProof/>
        </w:rPr>
        <w:fldChar w:fldCharType="end"/>
      </w:r>
      <w:r>
        <w:t xml:space="preserve"> - Matters reserved to the ONR Board</w:t>
      </w:r>
    </w:p>
    <w:tbl>
      <w:tblPr>
        <w:tblStyle w:val="ONRTable1"/>
        <w:tblW w:w="5000" w:type="pct"/>
        <w:tblInd w:w="5" w:type="dxa"/>
        <w:tblLook w:val="04A0" w:firstRow="1" w:lastRow="0" w:firstColumn="1" w:lastColumn="0" w:noHBand="0" w:noVBand="1"/>
      </w:tblPr>
      <w:tblGrid>
        <w:gridCol w:w="915"/>
        <w:gridCol w:w="2667"/>
        <w:gridCol w:w="1687"/>
        <w:gridCol w:w="3757"/>
      </w:tblGrid>
      <w:tr w:rsidR="002B5016" w:rsidRPr="00B65153" w14:paraId="53302794" w14:textId="77777777" w:rsidTr="002B5016">
        <w:trPr>
          <w:cnfStyle w:val="100000000000" w:firstRow="1" w:lastRow="0" w:firstColumn="0" w:lastColumn="0" w:oddVBand="0" w:evenVBand="0" w:oddHBand="0" w:evenHBand="0" w:firstRowFirstColumn="0" w:firstRowLastColumn="0" w:lastRowFirstColumn="0" w:lastRowLastColumn="0"/>
          <w:cantSplit/>
          <w:tblHeader/>
        </w:trPr>
        <w:tc>
          <w:tcPr>
            <w:tcW w:w="557" w:type="pct"/>
          </w:tcPr>
          <w:p w14:paraId="625FC937" w14:textId="1D4EE3A7" w:rsidR="00E95DB4" w:rsidRPr="00B65153" w:rsidRDefault="00E95DB4" w:rsidP="002B5016">
            <w:pPr>
              <w:pStyle w:val="TableText"/>
              <w:keepNext/>
              <w:rPr>
                <w:rFonts w:asciiTheme="minorHAnsi" w:hAnsiTheme="minorHAnsi" w:cstheme="minorHAnsi"/>
                <w:b w:val="0"/>
                <w:bCs/>
                <w:szCs w:val="24"/>
              </w:rPr>
            </w:pPr>
            <w:r w:rsidRPr="00B65153">
              <w:rPr>
                <w:rFonts w:asciiTheme="minorHAnsi" w:hAnsiTheme="minorHAnsi" w:cstheme="minorHAnsi"/>
                <w:b w:val="0"/>
                <w:bCs/>
                <w:w w:val="99"/>
                <w:szCs w:val="24"/>
              </w:rPr>
              <w:t>A</w:t>
            </w:r>
          </w:p>
        </w:tc>
        <w:tc>
          <w:tcPr>
            <w:tcW w:w="1527" w:type="pct"/>
          </w:tcPr>
          <w:p w14:paraId="0FB739BF" w14:textId="768047FE" w:rsidR="00E95DB4" w:rsidRPr="00B65153" w:rsidRDefault="00E95DB4" w:rsidP="002B5016">
            <w:pPr>
              <w:pStyle w:val="TableText"/>
              <w:keepNext/>
              <w:rPr>
                <w:rFonts w:asciiTheme="minorHAnsi" w:hAnsiTheme="minorHAnsi" w:cstheme="minorHAnsi"/>
                <w:b w:val="0"/>
                <w:bCs/>
                <w:szCs w:val="24"/>
              </w:rPr>
            </w:pPr>
            <w:r w:rsidRPr="00B65153">
              <w:rPr>
                <w:rFonts w:asciiTheme="minorHAnsi" w:hAnsiTheme="minorHAnsi" w:cstheme="minorHAnsi"/>
                <w:b w:val="0"/>
                <w:bCs/>
                <w:spacing w:val="-2"/>
                <w:szCs w:val="24"/>
              </w:rPr>
              <w:t>Function</w:t>
            </w:r>
          </w:p>
        </w:tc>
        <w:tc>
          <w:tcPr>
            <w:tcW w:w="785" w:type="pct"/>
          </w:tcPr>
          <w:p w14:paraId="032F040C" w14:textId="3256E2AC" w:rsidR="00E95DB4" w:rsidRPr="00B65153" w:rsidRDefault="00E95DB4" w:rsidP="002B5016">
            <w:pPr>
              <w:pStyle w:val="TableText"/>
              <w:keepNext/>
              <w:rPr>
                <w:rFonts w:asciiTheme="minorHAnsi" w:hAnsiTheme="minorHAnsi" w:cstheme="minorHAnsi"/>
                <w:b w:val="0"/>
                <w:bCs/>
                <w:szCs w:val="24"/>
              </w:rPr>
            </w:pPr>
            <w:r w:rsidRPr="00B65153">
              <w:rPr>
                <w:rFonts w:asciiTheme="minorHAnsi" w:hAnsiTheme="minorHAnsi" w:cstheme="minorHAnsi"/>
                <w:b w:val="0"/>
                <w:bCs/>
                <w:spacing w:val="-2"/>
                <w:szCs w:val="24"/>
              </w:rPr>
              <w:t>Frequency</w:t>
            </w:r>
          </w:p>
        </w:tc>
        <w:tc>
          <w:tcPr>
            <w:tcW w:w="2131" w:type="pct"/>
          </w:tcPr>
          <w:p w14:paraId="3DBAE18E" w14:textId="4A429CA7" w:rsidR="00E95DB4" w:rsidRPr="00B65153" w:rsidRDefault="00E95DB4" w:rsidP="002B5016">
            <w:pPr>
              <w:pStyle w:val="TableText"/>
              <w:keepNext/>
              <w:rPr>
                <w:rFonts w:asciiTheme="minorHAnsi" w:hAnsiTheme="minorHAnsi" w:cstheme="minorHAnsi"/>
                <w:b w:val="0"/>
                <w:bCs/>
                <w:szCs w:val="24"/>
              </w:rPr>
            </w:pPr>
            <w:r w:rsidRPr="00B65153">
              <w:rPr>
                <w:rFonts w:asciiTheme="minorHAnsi" w:hAnsiTheme="minorHAnsi" w:cstheme="minorHAnsi"/>
                <w:b w:val="0"/>
                <w:bCs/>
                <w:spacing w:val="-2"/>
                <w:szCs w:val="24"/>
              </w:rPr>
              <w:t>Comments</w:t>
            </w:r>
          </w:p>
        </w:tc>
      </w:tr>
      <w:tr w:rsidR="00E95DB4" w:rsidRPr="00B65153" w14:paraId="15B0B73E" w14:textId="77777777" w:rsidTr="002B5016">
        <w:trPr>
          <w:cantSplit/>
        </w:trPr>
        <w:tc>
          <w:tcPr>
            <w:tcW w:w="557" w:type="pct"/>
          </w:tcPr>
          <w:p w14:paraId="796B3599" w14:textId="78808709"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pacing w:val="-5"/>
                <w:szCs w:val="24"/>
              </w:rPr>
              <w:t>A1</w:t>
            </w:r>
          </w:p>
        </w:tc>
        <w:tc>
          <w:tcPr>
            <w:tcW w:w="1527" w:type="pct"/>
          </w:tcPr>
          <w:p w14:paraId="20F430CF" w14:textId="75C95256"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Appointment</w:t>
            </w:r>
            <w:r w:rsidRPr="00B65153">
              <w:rPr>
                <w:rFonts w:asciiTheme="minorHAnsi" w:hAnsiTheme="minorHAnsi" w:cstheme="minorHAnsi"/>
                <w:spacing w:val="-8"/>
                <w:szCs w:val="24"/>
              </w:rPr>
              <w:t xml:space="preserve"> </w:t>
            </w:r>
            <w:r w:rsidRPr="00B65153">
              <w:rPr>
                <w:rFonts w:asciiTheme="minorHAnsi" w:hAnsiTheme="minorHAnsi" w:cstheme="minorHAnsi"/>
                <w:szCs w:val="24"/>
              </w:rPr>
              <w:t>of</w:t>
            </w:r>
            <w:r w:rsidRPr="00B65153">
              <w:rPr>
                <w:rFonts w:asciiTheme="minorHAnsi" w:hAnsiTheme="minorHAnsi" w:cstheme="minorHAnsi"/>
                <w:spacing w:val="-7"/>
                <w:szCs w:val="24"/>
              </w:rPr>
              <w:t xml:space="preserve"> </w:t>
            </w:r>
            <w:r w:rsidRPr="00B65153">
              <w:rPr>
                <w:rFonts w:asciiTheme="minorHAnsi" w:hAnsiTheme="minorHAnsi" w:cstheme="minorHAnsi"/>
                <w:spacing w:val="-5"/>
                <w:szCs w:val="24"/>
              </w:rPr>
              <w:t>CE</w:t>
            </w:r>
          </w:p>
        </w:tc>
        <w:tc>
          <w:tcPr>
            <w:tcW w:w="785" w:type="pct"/>
          </w:tcPr>
          <w:p w14:paraId="53014359" w14:textId="23037DE0"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As</w:t>
            </w:r>
            <w:r w:rsidRPr="00B65153">
              <w:rPr>
                <w:rFonts w:asciiTheme="minorHAnsi" w:hAnsiTheme="minorHAnsi" w:cstheme="minorHAnsi"/>
                <w:spacing w:val="-7"/>
                <w:szCs w:val="24"/>
              </w:rPr>
              <w:t xml:space="preserve"> </w:t>
            </w:r>
            <w:r w:rsidR="003C5A06" w:rsidRPr="00B65153">
              <w:rPr>
                <w:rFonts w:asciiTheme="minorHAnsi" w:hAnsiTheme="minorHAnsi" w:cstheme="minorHAnsi"/>
                <w:spacing w:val="-7"/>
                <w:szCs w:val="24"/>
              </w:rPr>
              <w:t>required</w:t>
            </w:r>
          </w:p>
        </w:tc>
        <w:tc>
          <w:tcPr>
            <w:tcW w:w="2131" w:type="pct"/>
          </w:tcPr>
          <w:p w14:paraId="14DB8B49" w14:textId="77777777" w:rsidR="00E95DB4" w:rsidRPr="00B65153" w:rsidRDefault="00E95DB4" w:rsidP="002B5016">
            <w:pPr>
              <w:pStyle w:val="TableParagraph"/>
              <w:spacing w:before="60" w:after="60" w:line="252" w:lineRule="auto"/>
              <w:ind w:left="0" w:right="178"/>
              <w:rPr>
                <w:rFonts w:asciiTheme="minorHAnsi" w:hAnsiTheme="minorHAnsi" w:cstheme="minorHAnsi"/>
                <w:sz w:val="24"/>
                <w:szCs w:val="24"/>
              </w:rPr>
            </w:pPr>
            <w:r w:rsidRPr="00B65153">
              <w:rPr>
                <w:rFonts w:asciiTheme="minorHAnsi" w:hAnsiTheme="minorHAnsi" w:cstheme="minorHAnsi"/>
                <w:sz w:val="24"/>
                <w:szCs w:val="24"/>
              </w:rPr>
              <w:t>Subject</w:t>
            </w:r>
            <w:r w:rsidRPr="00B65153">
              <w:rPr>
                <w:rFonts w:asciiTheme="minorHAnsi" w:hAnsiTheme="minorHAnsi" w:cstheme="minorHAnsi"/>
                <w:spacing w:val="-10"/>
                <w:sz w:val="24"/>
                <w:szCs w:val="24"/>
              </w:rPr>
              <w:t xml:space="preserve"> </w:t>
            </w:r>
            <w:r w:rsidRPr="00B65153">
              <w:rPr>
                <w:rFonts w:asciiTheme="minorHAnsi" w:hAnsiTheme="minorHAnsi" w:cstheme="minorHAnsi"/>
                <w:sz w:val="24"/>
                <w:szCs w:val="24"/>
              </w:rPr>
              <w:t>to</w:t>
            </w:r>
            <w:r w:rsidRPr="00B65153">
              <w:rPr>
                <w:rFonts w:asciiTheme="minorHAnsi" w:hAnsiTheme="minorHAnsi" w:cstheme="minorHAnsi"/>
                <w:spacing w:val="-10"/>
                <w:sz w:val="24"/>
                <w:szCs w:val="24"/>
              </w:rPr>
              <w:t xml:space="preserve"> </w:t>
            </w:r>
            <w:r w:rsidRPr="00B65153">
              <w:rPr>
                <w:rFonts w:asciiTheme="minorHAnsi" w:hAnsiTheme="minorHAnsi" w:cstheme="minorHAnsi"/>
                <w:sz w:val="24"/>
                <w:szCs w:val="24"/>
              </w:rPr>
              <w:t>approval</w:t>
            </w:r>
            <w:r w:rsidRPr="00B65153">
              <w:rPr>
                <w:rFonts w:asciiTheme="minorHAnsi" w:hAnsiTheme="minorHAnsi" w:cstheme="minorHAnsi"/>
                <w:spacing w:val="-9"/>
                <w:sz w:val="24"/>
                <w:szCs w:val="24"/>
              </w:rPr>
              <w:t xml:space="preserve"> </w:t>
            </w:r>
            <w:r w:rsidRPr="00B65153">
              <w:rPr>
                <w:rFonts w:asciiTheme="minorHAnsi" w:hAnsiTheme="minorHAnsi" w:cstheme="minorHAnsi"/>
                <w:sz w:val="24"/>
                <w:szCs w:val="24"/>
              </w:rPr>
              <w:t>by</w:t>
            </w:r>
            <w:r w:rsidRPr="00B65153">
              <w:rPr>
                <w:rFonts w:asciiTheme="minorHAnsi" w:hAnsiTheme="minorHAnsi" w:cstheme="minorHAnsi"/>
                <w:spacing w:val="-9"/>
                <w:sz w:val="24"/>
                <w:szCs w:val="24"/>
              </w:rPr>
              <w:t xml:space="preserve"> </w:t>
            </w:r>
            <w:r w:rsidRPr="00B65153">
              <w:rPr>
                <w:rFonts w:asciiTheme="minorHAnsi" w:hAnsiTheme="minorHAnsi" w:cstheme="minorHAnsi"/>
                <w:sz w:val="24"/>
                <w:szCs w:val="24"/>
              </w:rPr>
              <w:t>DWP Minister and in consultation with DESNZ</w:t>
            </w:r>
          </w:p>
          <w:p w14:paraId="7281987A" w14:textId="457B32A8"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CE</w:t>
            </w:r>
            <w:r w:rsidRPr="00B65153">
              <w:rPr>
                <w:rFonts w:asciiTheme="minorHAnsi" w:hAnsiTheme="minorHAnsi" w:cstheme="minorHAnsi"/>
                <w:spacing w:val="-8"/>
                <w:szCs w:val="24"/>
              </w:rPr>
              <w:t xml:space="preserve"> </w:t>
            </w:r>
            <w:r w:rsidRPr="00B65153">
              <w:rPr>
                <w:rFonts w:asciiTheme="minorHAnsi" w:hAnsiTheme="minorHAnsi" w:cstheme="minorHAnsi"/>
                <w:szCs w:val="24"/>
              </w:rPr>
              <w:t>and</w:t>
            </w:r>
            <w:r w:rsidRPr="00B65153">
              <w:rPr>
                <w:rFonts w:asciiTheme="minorHAnsi" w:hAnsiTheme="minorHAnsi" w:cstheme="minorHAnsi"/>
                <w:spacing w:val="-7"/>
                <w:szCs w:val="24"/>
              </w:rPr>
              <w:t xml:space="preserve"> </w:t>
            </w:r>
            <w:r w:rsidRPr="00B65153">
              <w:rPr>
                <w:rFonts w:asciiTheme="minorHAnsi" w:hAnsiTheme="minorHAnsi" w:cstheme="minorHAnsi"/>
                <w:szCs w:val="24"/>
              </w:rPr>
              <w:t>CNI</w:t>
            </w:r>
            <w:r w:rsidRPr="00B65153">
              <w:rPr>
                <w:rFonts w:asciiTheme="minorHAnsi" w:hAnsiTheme="minorHAnsi" w:cstheme="minorHAnsi"/>
                <w:spacing w:val="-7"/>
                <w:szCs w:val="24"/>
              </w:rPr>
              <w:t xml:space="preserve"> </w:t>
            </w:r>
            <w:r w:rsidRPr="00B65153">
              <w:rPr>
                <w:rFonts w:asciiTheme="minorHAnsi" w:hAnsiTheme="minorHAnsi" w:cstheme="minorHAnsi"/>
                <w:szCs w:val="24"/>
              </w:rPr>
              <w:t>can</w:t>
            </w:r>
            <w:r w:rsidRPr="00B65153">
              <w:rPr>
                <w:rFonts w:asciiTheme="minorHAnsi" w:hAnsiTheme="minorHAnsi" w:cstheme="minorHAnsi"/>
                <w:spacing w:val="-6"/>
                <w:szCs w:val="24"/>
              </w:rPr>
              <w:t xml:space="preserve"> </w:t>
            </w:r>
            <w:r w:rsidRPr="00B65153">
              <w:rPr>
                <w:rFonts w:asciiTheme="minorHAnsi" w:hAnsiTheme="minorHAnsi" w:cstheme="minorHAnsi"/>
                <w:szCs w:val="24"/>
              </w:rPr>
              <w:t>be</w:t>
            </w:r>
            <w:r w:rsidRPr="00B65153">
              <w:rPr>
                <w:rFonts w:asciiTheme="minorHAnsi" w:hAnsiTheme="minorHAnsi" w:cstheme="minorHAnsi"/>
                <w:spacing w:val="-6"/>
                <w:szCs w:val="24"/>
              </w:rPr>
              <w:t xml:space="preserve"> </w:t>
            </w:r>
            <w:r w:rsidRPr="00B65153">
              <w:rPr>
                <w:rFonts w:asciiTheme="minorHAnsi" w:hAnsiTheme="minorHAnsi" w:cstheme="minorHAnsi"/>
                <w:szCs w:val="24"/>
              </w:rPr>
              <w:t>a</w:t>
            </w:r>
            <w:r w:rsidRPr="00B65153">
              <w:rPr>
                <w:rFonts w:asciiTheme="minorHAnsi" w:hAnsiTheme="minorHAnsi" w:cstheme="minorHAnsi"/>
                <w:spacing w:val="-7"/>
                <w:szCs w:val="24"/>
              </w:rPr>
              <w:t xml:space="preserve"> </w:t>
            </w:r>
            <w:r w:rsidRPr="00B65153">
              <w:rPr>
                <w:rFonts w:asciiTheme="minorHAnsi" w:hAnsiTheme="minorHAnsi" w:cstheme="minorHAnsi"/>
                <w:szCs w:val="24"/>
              </w:rPr>
              <w:t xml:space="preserve">combined </w:t>
            </w:r>
            <w:r w:rsidRPr="00B65153">
              <w:rPr>
                <w:rFonts w:asciiTheme="minorHAnsi" w:hAnsiTheme="minorHAnsi" w:cstheme="minorHAnsi"/>
                <w:spacing w:val="-4"/>
                <w:szCs w:val="24"/>
              </w:rPr>
              <w:t>post</w:t>
            </w:r>
          </w:p>
        </w:tc>
      </w:tr>
      <w:tr w:rsidR="00E95DB4" w:rsidRPr="00B65153" w14:paraId="4D284588" w14:textId="77777777" w:rsidTr="002B5016">
        <w:trPr>
          <w:cantSplit/>
        </w:trPr>
        <w:tc>
          <w:tcPr>
            <w:tcW w:w="557" w:type="pct"/>
          </w:tcPr>
          <w:p w14:paraId="37727E3F" w14:textId="22532748"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pacing w:val="-5"/>
                <w:szCs w:val="24"/>
              </w:rPr>
              <w:t>A2</w:t>
            </w:r>
          </w:p>
        </w:tc>
        <w:tc>
          <w:tcPr>
            <w:tcW w:w="1527" w:type="pct"/>
          </w:tcPr>
          <w:p w14:paraId="3E61FD9F" w14:textId="6B16BD3C"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Appointment</w:t>
            </w:r>
            <w:r w:rsidRPr="00B65153">
              <w:rPr>
                <w:rFonts w:asciiTheme="minorHAnsi" w:hAnsiTheme="minorHAnsi" w:cstheme="minorHAnsi"/>
                <w:spacing w:val="-8"/>
                <w:szCs w:val="24"/>
              </w:rPr>
              <w:t xml:space="preserve"> </w:t>
            </w:r>
            <w:r w:rsidRPr="00B65153">
              <w:rPr>
                <w:rFonts w:asciiTheme="minorHAnsi" w:hAnsiTheme="minorHAnsi" w:cstheme="minorHAnsi"/>
                <w:szCs w:val="24"/>
              </w:rPr>
              <w:t>of</w:t>
            </w:r>
            <w:r w:rsidRPr="00B65153">
              <w:rPr>
                <w:rFonts w:asciiTheme="minorHAnsi" w:hAnsiTheme="minorHAnsi" w:cstheme="minorHAnsi"/>
                <w:spacing w:val="-7"/>
                <w:szCs w:val="24"/>
              </w:rPr>
              <w:t xml:space="preserve"> </w:t>
            </w:r>
            <w:r w:rsidRPr="00B65153">
              <w:rPr>
                <w:rFonts w:asciiTheme="minorHAnsi" w:hAnsiTheme="minorHAnsi" w:cstheme="minorHAnsi"/>
                <w:spacing w:val="-5"/>
                <w:szCs w:val="24"/>
              </w:rPr>
              <w:t>CNI</w:t>
            </w:r>
          </w:p>
        </w:tc>
        <w:tc>
          <w:tcPr>
            <w:tcW w:w="785" w:type="pct"/>
          </w:tcPr>
          <w:p w14:paraId="504B8238" w14:textId="62669CF5"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As</w:t>
            </w:r>
            <w:r w:rsidRPr="00B65153">
              <w:rPr>
                <w:rFonts w:asciiTheme="minorHAnsi" w:hAnsiTheme="minorHAnsi" w:cstheme="minorHAnsi"/>
                <w:spacing w:val="-4"/>
                <w:szCs w:val="24"/>
              </w:rPr>
              <w:t xml:space="preserve"> </w:t>
            </w:r>
            <w:r w:rsidRPr="00B65153">
              <w:rPr>
                <w:rFonts w:asciiTheme="minorHAnsi" w:hAnsiTheme="minorHAnsi" w:cstheme="minorHAnsi"/>
                <w:szCs w:val="24"/>
              </w:rPr>
              <w:t>in</w:t>
            </w:r>
            <w:r w:rsidRPr="00B65153">
              <w:rPr>
                <w:rFonts w:asciiTheme="minorHAnsi" w:hAnsiTheme="minorHAnsi" w:cstheme="minorHAnsi"/>
                <w:spacing w:val="-2"/>
                <w:szCs w:val="24"/>
              </w:rPr>
              <w:t xml:space="preserve"> </w:t>
            </w:r>
            <w:r w:rsidRPr="00B65153">
              <w:rPr>
                <w:rFonts w:asciiTheme="minorHAnsi" w:hAnsiTheme="minorHAnsi" w:cstheme="minorHAnsi"/>
                <w:szCs w:val="24"/>
              </w:rPr>
              <w:t>A1</w:t>
            </w:r>
            <w:r w:rsidRPr="00B65153">
              <w:rPr>
                <w:rFonts w:asciiTheme="minorHAnsi" w:hAnsiTheme="minorHAnsi" w:cstheme="minorHAnsi"/>
                <w:spacing w:val="-3"/>
                <w:szCs w:val="24"/>
              </w:rPr>
              <w:t xml:space="preserve"> </w:t>
            </w:r>
            <w:r w:rsidRPr="00B65153">
              <w:rPr>
                <w:rFonts w:asciiTheme="minorHAnsi" w:hAnsiTheme="minorHAnsi" w:cstheme="minorHAnsi"/>
                <w:spacing w:val="-2"/>
                <w:szCs w:val="24"/>
              </w:rPr>
              <w:t>above</w:t>
            </w:r>
          </w:p>
        </w:tc>
        <w:tc>
          <w:tcPr>
            <w:tcW w:w="2131" w:type="pct"/>
          </w:tcPr>
          <w:p w14:paraId="7BCF86CA" w14:textId="4AD3290C" w:rsidR="00E95DB4" w:rsidRPr="00B65153" w:rsidRDefault="00E95DB4" w:rsidP="002B5016">
            <w:pPr>
              <w:pStyle w:val="TableText"/>
              <w:rPr>
                <w:rFonts w:asciiTheme="minorHAnsi" w:hAnsiTheme="minorHAnsi" w:cstheme="minorHAnsi"/>
                <w:szCs w:val="24"/>
              </w:rPr>
            </w:pPr>
          </w:p>
        </w:tc>
      </w:tr>
      <w:tr w:rsidR="00E95DB4" w:rsidRPr="00B65153" w14:paraId="7EEB2138" w14:textId="77777777" w:rsidTr="002B5016">
        <w:trPr>
          <w:cantSplit/>
          <w:trHeight w:val="813"/>
        </w:trPr>
        <w:tc>
          <w:tcPr>
            <w:tcW w:w="557" w:type="pct"/>
          </w:tcPr>
          <w:p w14:paraId="2E3ACCEA" w14:textId="15A04E14"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pacing w:val="-5"/>
                <w:szCs w:val="24"/>
              </w:rPr>
              <w:t>A3</w:t>
            </w:r>
          </w:p>
        </w:tc>
        <w:tc>
          <w:tcPr>
            <w:tcW w:w="1527" w:type="pct"/>
          </w:tcPr>
          <w:p w14:paraId="20D4037A" w14:textId="41E01E65"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Appointment</w:t>
            </w:r>
            <w:r w:rsidRPr="00B65153">
              <w:rPr>
                <w:rFonts w:asciiTheme="minorHAnsi" w:hAnsiTheme="minorHAnsi" w:cstheme="minorHAnsi"/>
                <w:spacing w:val="-14"/>
                <w:szCs w:val="24"/>
              </w:rPr>
              <w:t xml:space="preserve"> </w:t>
            </w:r>
            <w:r w:rsidRPr="00B65153">
              <w:rPr>
                <w:rFonts w:asciiTheme="minorHAnsi" w:hAnsiTheme="minorHAnsi" w:cstheme="minorHAnsi"/>
                <w:szCs w:val="24"/>
              </w:rPr>
              <w:t>of</w:t>
            </w:r>
            <w:r w:rsidRPr="00B65153">
              <w:rPr>
                <w:rFonts w:asciiTheme="minorHAnsi" w:hAnsiTheme="minorHAnsi" w:cstheme="minorHAnsi"/>
                <w:spacing w:val="-14"/>
                <w:szCs w:val="24"/>
              </w:rPr>
              <w:t xml:space="preserve"> </w:t>
            </w:r>
            <w:r w:rsidRPr="00B65153">
              <w:rPr>
                <w:rFonts w:asciiTheme="minorHAnsi" w:hAnsiTheme="minorHAnsi" w:cstheme="minorHAnsi"/>
                <w:szCs w:val="24"/>
              </w:rPr>
              <w:t>Executive</w:t>
            </w:r>
            <w:r w:rsidRPr="00B65153">
              <w:rPr>
                <w:rFonts w:asciiTheme="minorHAnsi" w:hAnsiTheme="minorHAnsi" w:cstheme="minorHAnsi"/>
                <w:spacing w:val="-14"/>
                <w:szCs w:val="24"/>
              </w:rPr>
              <w:t xml:space="preserve"> </w:t>
            </w:r>
            <w:r w:rsidRPr="00B65153">
              <w:rPr>
                <w:rFonts w:asciiTheme="minorHAnsi" w:hAnsiTheme="minorHAnsi" w:cstheme="minorHAnsi"/>
                <w:szCs w:val="24"/>
              </w:rPr>
              <w:t xml:space="preserve">Board </w:t>
            </w:r>
            <w:r w:rsidRPr="00B65153">
              <w:rPr>
                <w:rFonts w:asciiTheme="minorHAnsi" w:hAnsiTheme="minorHAnsi" w:cstheme="minorHAnsi"/>
                <w:spacing w:val="-2"/>
                <w:szCs w:val="24"/>
              </w:rPr>
              <w:t>members</w:t>
            </w:r>
          </w:p>
        </w:tc>
        <w:tc>
          <w:tcPr>
            <w:tcW w:w="785" w:type="pct"/>
          </w:tcPr>
          <w:p w14:paraId="1BE2852D" w14:textId="7C3EE2B5"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As</w:t>
            </w:r>
            <w:r w:rsidR="00BB781E">
              <w:rPr>
                <w:rFonts w:asciiTheme="minorHAnsi" w:hAnsiTheme="minorHAnsi" w:cstheme="minorHAnsi"/>
                <w:szCs w:val="24"/>
              </w:rPr>
              <w:t xml:space="preserve"> </w:t>
            </w:r>
            <w:r w:rsidR="00DD1AD3">
              <w:rPr>
                <w:rFonts w:asciiTheme="minorHAnsi" w:hAnsiTheme="minorHAnsi" w:cstheme="minorHAnsi"/>
                <w:szCs w:val="24"/>
              </w:rPr>
              <w:t>required</w:t>
            </w:r>
          </w:p>
        </w:tc>
        <w:tc>
          <w:tcPr>
            <w:tcW w:w="2131" w:type="pct"/>
          </w:tcPr>
          <w:p w14:paraId="5C1BCCB7" w14:textId="40D849F9" w:rsidR="00E95DB4" w:rsidRPr="00B65153" w:rsidRDefault="00E95DB4" w:rsidP="002B5016">
            <w:pPr>
              <w:pStyle w:val="TableText"/>
              <w:rPr>
                <w:rFonts w:asciiTheme="minorHAnsi" w:hAnsiTheme="minorHAnsi" w:cstheme="minorHAnsi"/>
                <w:szCs w:val="24"/>
              </w:rPr>
            </w:pPr>
          </w:p>
        </w:tc>
      </w:tr>
      <w:tr w:rsidR="00E95DB4" w:rsidRPr="00B65153" w14:paraId="1E2B0347" w14:textId="77777777" w:rsidTr="002B5016">
        <w:trPr>
          <w:cantSplit/>
        </w:trPr>
        <w:tc>
          <w:tcPr>
            <w:tcW w:w="557" w:type="pct"/>
          </w:tcPr>
          <w:p w14:paraId="784F30EB" w14:textId="2E6F3A75"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pacing w:val="-5"/>
                <w:szCs w:val="24"/>
              </w:rPr>
              <w:t>A4</w:t>
            </w:r>
          </w:p>
        </w:tc>
        <w:tc>
          <w:tcPr>
            <w:tcW w:w="1527" w:type="pct"/>
          </w:tcPr>
          <w:p w14:paraId="1114A0E8" w14:textId="7C2261E8"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Approve</w:t>
            </w:r>
            <w:r w:rsidRPr="00B65153">
              <w:rPr>
                <w:rFonts w:asciiTheme="minorHAnsi" w:hAnsiTheme="minorHAnsi" w:cstheme="minorHAnsi"/>
                <w:spacing w:val="-7"/>
                <w:szCs w:val="24"/>
              </w:rPr>
              <w:t xml:space="preserve"> </w:t>
            </w:r>
            <w:r w:rsidRPr="00B65153">
              <w:rPr>
                <w:rFonts w:asciiTheme="minorHAnsi" w:hAnsiTheme="minorHAnsi" w:cstheme="minorHAnsi"/>
                <w:szCs w:val="24"/>
              </w:rPr>
              <w:t>ONR</w:t>
            </w:r>
            <w:r w:rsidRPr="00B65153">
              <w:rPr>
                <w:rFonts w:asciiTheme="minorHAnsi" w:hAnsiTheme="minorHAnsi" w:cstheme="minorHAnsi"/>
                <w:spacing w:val="-7"/>
                <w:szCs w:val="24"/>
              </w:rPr>
              <w:t xml:space="preserve"> </w:t>
            </w:r>
            <w:r w:rsidRPr="00B65153">
              <w:rPr>
                <w:rFonts w:asciiTheme="minorHAnsi" w:hAnsiTheme="minorHAnsi" w:cstheme="minorHAnsi"/>
                <w:spacing w:val="-2"/>
                <w:szCs w:val="24"/>
              </w:rPr>
              <w:t>strategy</w:t>
            </w:r>
          </w:p>
        </w:tc>
        <w:tc>
          <w:tcPr>
            <w:tcW w:w="785" w:type="pct"/>
          </w:tcPr>
          <w:p w14:paraId="5F6DAFBC" w14:textId="2ACA740A"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Every</w:t>
            </w:r>
            <w:r w:rsidRPr="00B65153">
              <w:rPr>
                <w:rFonts w:asciiTheme="minorHAnsi" w:hAnsiTheme="minorHAnsi" w:cstheme="minorHAnsi"/>
                <w:spacing w:val="-4"/>
                <w:szCs w:val="24"/>
              </w:rPr>
              <w:t xml:space="preserve"> </w:t>
            </w:r>
            <w:r w:rsidR="002B5016">
              <w:rPr>
                <w:rFonts w:asciiTheme="minorHAnsi" w:hAnsiTheme="minorHAnsi" w:cstheme="minorHAnsi"/>
                <w:spacing w:val="-4"/>
                <w:szCs w:val="24"/>
              </w:rPr>
              <w:t>five</w:t>
            </w:r>
            <w:r w:rsidRPr="00B65153">
              <w:rPr>
                <w:rFonts w:asciiTheme="minorHAnsi" w:hAnsiTheme="minorHAnsi" w:cstheme="minorHAnsi"/>
                <w:spacing w:val="-5"/>
                <w:szCs w:val="24"/>
              </w:rPr>
              <w:t xml:space="preserve"> </w:t>
            </w:r>
            <w:r w:rsidRPr="00B65153">
              <w:rPr>
                <w:rFonts w:asciiTheme="minorHAnsi" w:hAnsiTheme="minorHAnsi" w:cstheme="minorHAnsi"/>
                <w:spacing w:val="-2"/>
                <w:szCs w:val="24"/>
              </w:rPr>
              <w:t>years</w:t>
            </w:r>
          </w:p>
        </w:tc>
        <w:tc>
          <w:tcPr>
            <w:tcW w:w="2131" w:type="pct"/>
          </w:tcPr>
          <w:p w14:paraId="0DFB95C4" w14:textId="4AC51CDD"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Joint</w:t>
            </w:r>
            <w:r w:rsidRPr="00B65153">
              <w:rPr>
                <w:rFonts w:asciiTheme="minorHAnsi" w:hAnsiTheme="minorHAnsi" w:cstheme="minorHAnsi"/>
                <w:spacing w:val="-7"/>
                <w:szCs w:val="24"/>
              </w:rPr>
              <w:t xml:space="preserve"> </w:t>
            </w:r>
            <w:r w:rsidRPr="00B65153">
              <w:rPr>
                <w:rFonts w:asciiTheme="minorHAnsi" w:hAnsiTheme="minorHAnsi" w:cstheme="minorHAnsi"/>
                <w:szCs w:val="24"/>
              </w:rPr>
              <w:t>DWP/DESNZ</w:t>
            </w:r>
          </w:p>
        </w:tc>
      </w:tr>
      <w:tr w:rsidR="00E95DB4" w:rsidRPr="00B65153" w14:paraId="3AEAD6F1" w14:textId="77777777" w:rsidTr="002B5016">
        <w:trPr>
          <w:cantSplit/>
        </w:trPr>
        <w:tc>
          <w:tcPr>
            <w:tcW w:w="557" w:type="pct"/>
          </w:tcPr>
          <w:p w14:paraId="73297828" w14:textId="06F12F71"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pacing w:val="-5"/>
                <w:szCs w:val="24"/>
              </w:rPr>
              <w:t>A5</w:t>
            </w:r>
          </w:p>
        </w:tc>
        <w:tc>
          <w:tcPr>
            <w:tcW w:w="1527" w:type="pct"/>
          </w:tcPr>
          <w:p w14:paraId="18F38DAC" w14:textId="6DB5BDC4"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Approve</w:t>
            </w:r>
            <w:r w:rsidRPr="00B65153">
              <w:rPr>
                <w:rFonts w:asciiTheme="minorHAnsi" w:hAnsiTheme="minorHAnsi" w:cstheme="minorHAnsi"/>
                <w:spacing w:val="-10"/>
                <w:szCs w:val="24"/>
              </w:rPr>
              <w:t xml:space="preserve"> </w:t>
            </w:r>
            <w:r w:rsidRPr="00B65153">
              <w:rPr>
                <w:rFonts w:asciiTheme="minorHAnsi" w:hAnsiTheme="minorHAnsi" w:cstheme="minorHAnsi"/>
                <w:szCs w:val="24"/>
              </w:rPr>
              <w:t>other</w:t>
            </w:r>
            <w:r w:rsidRPr="00B65153">
              <w:rPr>
                <w:rFonts w:asciiTheme="minorHAnsi" w:hAnsiTheme="minorHAnsi" w:cstheme="minorHAnsi"/>
                <w:spacing w:val="-7"/>
                <w:szCs w:val="24"/>
              </w:rPr>
              <w:t xml:space="preserve"> </w:t>
            </w:r>
            <w:r w:rsidRPr="00B65153">
              <w:rPr>
                <w:rFonts w:asciiTheme="minorHAnsi" w:hAnsiTheme="minorHAnsi" w:cstheme="minorHAnsi"/>
                <w:spacing w:val="-2"/>
                <w:szCs w:val="24"/>
              </w:rPr>
              <w:t>strategies</w:t>
            </w:r>
          </w:p>
        </w:tc>
        <w:tc>
          <w:tcPr>
            <w:tcW w:w="785" w:type="pct"/>
          </w:tcPr>
          <w:p w14:paraId="528EABC4" w14:textId="703DFF7D" w:rsidR="00E95DB4" w:rsidRPr="00B65153" w:rsidRDefault="00E95DB4" w:rsidP="002B5016">
            <w:pPr>
              <w:pStyle w:val="TableParagraph"/>
              <w:spacing w:before="60" w:after="60" w:line="252" w:lineRule="auto"/>
              <w:ind w:left="0" w:right="73"/>
              <w:rPr>
                <w:rFonts w:asciiTheme="minorHAnsi" w:hAnsiTheme="minorHAnsi" w:cstheme="minorHAnsi"/>
                <w:sz w:val="24"/>
                <w:szCs w:val="24"/>
              </w:rPr>
            </w:pPr>
            <w:r w:rsidRPr="00B65153">
              <w:rPr>
                <w:rFonts w:asciiTheme="minorHAnsi" w:hAnsiTheme="minorHAnsi" w:cstheme="minorHAnsi"/>
                <w:sz w:val="24"/>
                <w:szCs w:val="24"/>
              </w:rPr>
              <w:t>As</w:t>
            </w:r>
            <w:r w:rsidRPr="00B65153">
              <w:rPr>
                <w:rFonts w:asciiTheme="minorHAnsi" w:hAnsiTheme="minorHAnsi" w:cstheme="minorHAnsi"/>
                <w:spacing w:val="-4"/>
                <w:sz w:val="24"/>
                <w:szCs w:val="24"/>
              </w:rPr>
              <w:t xml:space="preserve"> </w:t>
            </w:r>
            <w:r w:rsidRPr="00B65153">
              <w:rPr>
                <w:rFonts w:asciiTheme="minorHAnsi" w:hAnsiTheme="minorHAnsi" w:cstheme="minorHAnsi"/>
                <w:spacing w:val="-2"/>
                <w:sz w:val="24"/>
                <w:szCs w:val="24"/>
              </w:rPr>
              <w:t>necessary</w:t>
            </w:r>
          </w:p>
        </w:tc>
        <w:tc>
          <w:tcPr>
            <w:tcW w:w="2131" w:type="pct"/>
          </w:tcPr>
          <w:p w14:paraId="46606574" w14:textId="157F3ED9" w:rsidR="00E95DB4" w:rsidRPr="00B65153" w:rsidRDefault="00E95DB4" w:rsidP="002B5016">
            <w:pPr>
              <w:pStyle w:val="TableParagraph"/>
              <w:spacing w:before="60" w:after="60" w:line="252" w:lineRule="auto"/>
              <w:ind w:left="0" w:right="73"/>
              <w:rPr>
                <w:rFonts w:asciiTheme="minorHAnsi" w:hAnsiTheme="minorHAnsi" w:cstheme="minorHAnsi"/>
                <w:sz w:val="24"/>
                <w:szCs w:val="24"/>
              </w:rPr>
            </w:pPr>
            <w:r w:rsidRPr="00B65153">
              <w:rPr>
                <w:rFonts w:asciiTheme="minorHAnsi" w:hAnsiTheme="minorHAnsi" w:cstheme="minorHAnsi"/>
                <w:sz w:val="24"/>
                <w:szCs w:val="24"/>
              </w:rPr>
              <w:t>Dependent</w:t>
            </w:r>
            <w:r w:rsidRPr="00B65153">
              <w:rPr>
                <w:rFonts w:asciiTheme="minorHAnsi" w:hAnsiTheme="minorHAnsi" w:cstheme="minorHAnsi"/>
                <w:spacing w:val="-11"/>
                <w:sz w:val="24"/>
                <w:szCs w:val="24"/>
              </w:rPr>
              <w:t xml:space="preserve"> </w:t>
            </w:r>
            <w:r w:rsidRPr="00B65153">
              <w:rPr>
                <w:rFonts w:asciiTheme="minorHAnsi" w:hAnsiTheme="minorHAnsi" w:cstheme="minorHAnsi"/>
                <w:sz w:val="24"/>
                <w:szCs w:val="24"/>
              </w:rPr>
              <w:t>on</w:t>
            </w:r>
            <w:r w:rsidRPr="00B65153">
              <w:rPr>
                <w:rFonts w:asciiTheme="minorHAnsi" w:hAnsiTheme="minorHAnsi" w:cstheme="minorHAnsi"/>
                <w:spacing w:val="-11"/>
                <w:sz w:val="24"/>
                <w:szCs w:val="24"/>
              </w:rPr>
              <w:t xml:space="preserve"> </w:t>
            </w:r>
            <w:r w:rsidRPr="00B65153">
              <w:rPr>
                <w:rFonts w:asciiTheme="minorHAnsi" w:hAnsiTheme="minorHAnsi" w:cstheme="minorHAnsi"/>
                <w:sz w:val="24"/>
                <w:szCs w:val="24"/>
              </w:rPr>
              <w:t>nature</w:t>
            </w:r>
            <w:r w:rsidRPr="00B65153">
              <w:rPr>
                <w:rFonts w:asciiTheme="minorHAnsi" w:hAnsiTheme="minorHAnsi" w:cstheme="minorHAnsi"/>
                <w:spacing w:val="-9"/>
                <w:sz w:val="24"/>
                <w:szCs w:val="24"/>
              </w:rPr>
              <w:t xml:space="preserve"> </w:t>
            </w:r>
            <w:r w:rsidRPr="00B65153">
              <w:rPr>
                <w:rFonts w:asciiTheme="minorHAnsi" w:hAnsiTheme="minorHAnsi" w:cstheme="minorHAnsi"/>
                <w:sz w:val="24"/>
                <w:szCs w:val="24"/>
              </w:rPr>
              <w:t>and</w:t>
            </w:r>
            <w:r w:rsidRPr="00B65153">
              <w:rPr>
                <w:rFonts w:asciiTheme="minorHAnsi" w:hAnsiTheme="minorHAnsi" w:cstheme="minorHAnsi"/>
                <w:spacing w:val="-9"/>
                <w:sz w:val="24"/>
                <w:szCs w:val="24"/>
              </w:rPr>
              <w:t xml:space="preserve"> </w:t>
            </w:r>
            <w:r w:rsidRPr="00B65153">
              <w:rPr>
                <w:rFonts w:asciiTheme="minorHAnsi" w:hAnsiTheme="minorHAnsi" w:cstheme="minorHAnsi"/>
                <w:sz w:val="24"/>
                <w:szCs w:val="24"/>
              </w:rPr>
              <w:t>level of strategy</w:t>
            </w:r>
          </w:p>
        </w:tc>
      </w:tr>
      <w:tr w:rsidR="00E95DB4" w:rsidRPr="00B65153" w14:paraId="74B31927" w14:textId="77777777" w:rsidTr="002B5016">
        <w:trPr>
          <w:cantSplit/>
        </w:trPr>
        <w:tc>
          <w:tcPr>
            <w:tcW w:w="557" w:type="pct"/>
          </w:tcPr>
          <w:p w14:paraId="5E44A01C" w14:textId="4D9AB59E"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pacing w:val="-5"/>
                <w:szCs w:val="24"/>
              </w:rPr>
              <w:t>A6</w:t>
            </w:r>
          </w:p>
        </w:tc>
        <w:tc>
          <w:tcPr>
            <w:tcW w:w="1527" w:type="pct"/>
          </w:tcPr>
          <w:p w14:paraId="09BF33BB" w14:textId="43363D5F"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Approve</w:t>
            </w:r>
            <w:r w:rsidRPr="00B65153">
              <w:rPr>
                <w:rFonts w:asciiTheme="minorHAnsi" w:hAnsiTheme="minorHAnsi" w:cstheme="minorHAnsi"/>
                <w:spacing w:val="-6"/>
                <w:szCs w:val="24"/>
              </w:rPr>
              <w:t xml:space="preserve"> </w:t>
            </w:r>
            <w:r w:rsidRPr="00B65153">
              <w:rPr>
                <w:rFonts w:asciiTheme="minorHAnsi" w:hAnsiTheme="minorHAnsi" w:cstheme="minorHAnsi"/>
                <w:szCs w:val="24"/>
              </w:rPr>
              <w:t>Annual</w:t>
            </w:r>
            <w:r w:rsidRPr="00B65153">
              <w:rPr>
                <w:rFonts w:asciiTheme="minorHAnsi" w:hAnsiTheme="minorHAnsi" w:cstheme="minorHAnsi"/>
                <w:spacing w:val="-6"/>
                <w:szCs w:val="24"/>
              </w:rPr>
              <w:t xml:space="preserve"> </w:t>
            </w:r>
            <w:r w:rsidRPr="00B65153">
              <w:rPr>
                <w:rFonts w:asciiTheme="minorHAnsi" w:hAnsiTheme="minorHAnsi" w:cstheme="minorHAnsi"/>
                <w:szCs w:val="24"/>
              </w:rPr>
              <w:t>Plan</w:t>
            </w:r>
            <w:r w:rsidRPr="00B65153">
              <w:rPr>
                <w:rFonts w:asciiTheme="minorHAnsi" w:hAnsiTheme="minorHAnsi" w:cstheme="minorHAnsi"/>
                <w:spacing w:val="-6"/>
                <w:szCs w:val="24"/>
              </w:rPr>
              <w:t xml:space="preserve"> </w:t>
            </w:r>
            <w:r w:rsidRPr="00B65153">
              <w:rPr>
                <w:rFonts w:asciiTheme="minorHAnsi" w:hAnsiTheme="minorHAnsi" w:cstheme="minorHAnsi"/>
                <w:szCs w:val="24"/>
              </w:rPr>
              <w:t>and</w:t>
            </w:r>
            <w:r w:rsidRPr="00B65153">
              <w:rPr>
                <w:rFonts w:asciiTheme="minorHAnsi" w:hAnsiTheme="minorHAnsi" w:cstheme="minorHAnsi"/>
                <w:spacing w:val="-6"/>
                <w:szCs w:val="24"/>
              </w:rPr>
              <w:t xml:space="preserve"> </w:t>
            </w:r>
            <w:r w:rsidRPr="00B65153">
              <w:rPr>
                <w:rFonts w:asciiTheme="minorHAnsi" w:hAnsiTheme="minorHAnsi" w:cstheme="minorHAnsi"/>
                <w:spacing w:val="-2"/>
                <w:szCs w:val="24"/>
              </w:rPr>
              <w:t>budget</w:t>
            </w:r>
          </w:p>
        </w:tc>
        <w:tc>
          <w:tcPr>
            <w:tcW w:w="785" w:type="pct"/>
          </w:tcPr>
          <w:p w14:paraId="07305372" w14:textId="12DD5096" w:rsidR="00E95DB4" w:rsidRPr="00B65153" w:rsidRDefault="00E95DB4" w:rsidP="002B5016">
            <w:pPr>
              <w:pStyle w:val="TableParagraph"/>
              <w:spacing w:before="60" w:after="60" w:line="252" w:lineRule="auto"/>
              <w:ind w:left="0" w:right="73"/>
              <w:rPr>
                <w:rFonts w:asciiTheme="minorHAnsi" w:hAnsiTheme="minorHAnsi" w:cstheme="minorHAnsi"/>
                <w:sz w:val="24"/>
                <w:szCs w:val="24"/>
              </w:rPr>
            </w:pPr>
            <w:r w:rsidRPr="00B65153">
              <w:rPr>
                <w:rFonts w:asciiTheme="minorHAnsi" w:hAnsiTheme="minorHAnsi" w:cstheme="minorHAnsi"/>
                <w:spacing w:val="-2"/>
                <w:sz w:val="24"/>
                <w:szCs w:val="24"/>
              </w:rPr>
              <w:t>Annually</w:t>
            </w:r>
          </w:p>
        </w:tc>
        <w:tc>
          <w:tcPr>
            <w:tcW w:w="2131" w:type="pct"/>
          </w:tcPr>
          <w:p w14:paraId="63FDECF7" w14:textId="4F69539F" w:rsidR="00E95DB4" w:rsidRPr="00B65153" w:rsidRDefault="00E95DB4" w:rsidP="002B5016">
            <w:pPr>
              <w:pStyle w:val="TableParagraph"/>
              <w:spacing w:before="60" w:after="60" w:line="252" w:lineRule="auto"/>
              <w:ind w:left="0" w:right="73"/>
              <w:rPr>
                <w:rFonts w:asciiTheme="minorHAnsi" w:hAnsiTheme="minorHAnsi" w:cstheme="minorHAnsi"/>
                <w:sz w:val="24"/>
                <w:szCs w:val="24"/>
              </w:rPr>
            </w:pPr>
            <w:r w:rsidRPr="00B65153">
              <w:rPr>
                <w:rFonts w:asciiTheme="minorHAnsi" w:hAnsiTheme="minorHAnsi" w:cstheme="minorHAnsi"/>
                <w:sz w:val="24"/>
                <w:szCs w:val="24"/>
              </w:rPr>
              <w:t>Joint</w:t>
            </w:r>
            <w:r w:rsidRPr="00B65153">
              <w:rPr>
                <w:rFonts w:asciiTheme="minorHAnsi" w:hAnsiTheme="minorHAnsi" w:cstheme="minorHAnsi"/>
                <w:spacing w:val="-7"/>
                <w:sz w:val="24"/>
                <w:szCs w:val="24"/>
              </w:rPr>
              <w:t xml:space="preserve"> </w:t>
            </w:r>
            <w:r w:rsidRPr="00B65153">
              <w:rPr>
                <w:rFonts w:asciiTheme="minorHAnsi" w:hAnsiTheme="minorHAnsi" w:cstheme="minorHAnsi"/>
                <w:sz w:val="24"/>
                <w:szCs w:val="24"/>
              </w:rPr>
              <w:t>DWP/DESNZ</w:t>
            </w:r>
          </w:p>
        </w:tc>
      </w:tr>
      <w:tr w:rsidR="00E95DB4" w:rsidRPr="00B65153" w14:paraId="2BB35E35" w14:textId="77777777" w:rsidTr="002B5016">
        <w:trPr>
          <w:cantSplit/>
        </w:trPr>
        <w:tc>
          <w:tcPr>
            <w:tcW w:w="557" w:type="pct"/>
          </w:tcPr>
          <w:p w14:paraId="0B48FC9C" w14:textId="16B9DF65"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pacing w:val="-5"/>
                <w:szCs w:val="24"/>
              </w:rPr>
              <w:t>A7</w:t>
            </w:r>
          </w:p>
        </w:tc>
        <w:tc>
          <w:tcPr>
            <w:tcW w:w="1527" w:type="pct"/>
          </w:tcPr>
          <w:p w14:paraId="0A0FACAA" w14:textId="73BBD6FE"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Approve</w:t>
            </w:r>
            <w:r w:rsidRPr="00B65153">
              <w:rPr>
                <w:rFonts w:asciiTheme="minorHAnsi" w:hAnsiTheme="minorHAnsi" w:cstheme="minorHAnsi"/>
                <w:spacing w:val="-13"/>
                <w:szCs w:val="24"/>
              </w:rPr>
              <w:t xml:space="preserve"> </w:t>
            </w:r>
            <w:r w:rsidRPr="00B65153">
              <w:rPr>
                <w:rFonts w:asciiTheme="minorHAnsi" w:hAnsiTheme="minorHAnsi" w:cstheme="minorHAnsi"/>
                <w:szCs w:val="24"/>
              </w:rPr>
              <w:t>Annual</w:t>
            </w:r>
            <w:r w:rsidRPr="00B65153">
              <w:rPr>
                <w:rFonts w:asciiTheme="minorHAnsi" w:hAnsiTheme="minorHAnsi" w:cstheme="minorHAnsi"/>
                <w:spacing w:val="-14"/>
                <w:szCs w:val="24"/>
              </w:rPr>
              <w:t xml:space="preserve"> </w:t>
            </w:r>
            <w:r w:rsidRPr="00B65153">
              <w:rPr>
                <w:rFonts w:asciiTheme="minorHAnsi" w:hAnsiTheme="minorHAnsi" w:cstheme="minorHAnsi"/>
                <w:szCs w:val="24"/>
              </w:rPr>
              <w:t>Report</w:t>
            </w:r>
            <w:r w:rsidRPr="00B65153">
              <w:rPr>
                <w:rFonts w:asciiTheme="minorHAnsi" w:hAnsiTheme="minorHAnsi" w:cstheme="minorHAnsi"/>
                <w:spacing w:val="-12"/>
                <w:szCs w:val="24"/>
              </w:rPr>
              <w:t xml:space="preserve"> </w:t>
            </w:r>
            <w:r w:rsidRPr="00B65153">
              <w:rPr>
                <w:rFonts w:asciiTheme="minorHAnsi" w:hAnsiTheme="minorHAnsi" w:cstheme="minorHAnsi"/>
                <w:szCs w:val="24"/>
              </w:rPr>
              <w:t xml:space="preserve">and </w:t>
            </w:r>
            <w:r w:rsidRPr="00B65153">
              <w:rPr>
                <w:rFonts w:asciiTheme="minorHAnsi" w:hAnsiTheme="minorHAnsi" w:cstheme="minorHAnsi"/>
                <w:spacing w:val="-2"/>
                <w:szCs w:val="24"/>
              </w:rPr>
              <w:t>Accounts</w:t>
            </w:r>
          </w:p>
        </w:tc>
        <w:tc>
          <w:tcPr>
            <w:tcW w:w="785" w:type="pct"/>
          </w:tcPr>
          <w:p w14:paraId="165FADE2" w14:textId="0833BC0C" w:rsidR="00E95DB4" w:rsidRPr="00B65153" w:rsidRDefault="00E95DB4" w:rsidP="002B5016">
            <w:pPr>
              <w:pStyle w:val="TableParagraph"/>
              <w:spacing w:before="60" w:after="60" w:line="252" w:lineRule="auto"/>
              <w:ind w:left="0" w:right="73"/>
              <w:rPr>
                <w:rFonts w:asciiTheme="minorHAnsi" w:hAnsiTheme="minorHAnsi" w:cstheme="minorHAnsi"/>
                <w:sz w:val="24"/>
                <w:szCs w:val="24"/>
              </w:rPr>
            </w:pPr>
            <w:r w:rsidRPr="00B65153">
              <w:rPr>
                <w:rFonts w:asciiTheme="minorHAnsi" w:hAnsiTheme="minorHAnsi" w:cstheme="minorHAnsi"/>
                <w:spacing w:val="-2"/>
                <w:sz w:val="24"/>
                <w:szCs w:val="24"/>
              </w:rPr>
              <w:t>Annually</w:t>
            </w:r>
          </w:p>
        </w:tc>
        <w:tc>
          <w:tcPr>
            <w:tcW w:w="2131" w:type="pct"/>
          </w:tcPr>
          <w:p w14:paraId="6F9E6C73" w14:textId="43C1CFE2" w:rsidR="00E95DB4" w:rsidRPr="00B65153" w:rsidRDefault="00E95DB4" w:rsidP="002B5016">
            <w:pPr>
              <w:pStyle w:val="TableParagraph"/>
              <w:spacing w:before="60" w:after="60" w:line="252" w:lineRule="auto"/>
              <w:ind w:left="0" w:right="73"/>
              <w:rPr>
                <w:rFonts w:asciiTheme="minorHAnsi" w:hAnsiTheme="minorHAnsi" w:cstheme="minorHAnsi"/>
                <w:sz w:val="24"/>
                <w:szCs w:val="24"/>
              </w:rPr>
            </w:pPr>
            <w:r w:rsidRPr="00B65153">
              <w:rPr>
                <w:rFonts w:asciiTheme="minorHAnsi" w:hAnsiTheme="minorHAnsi" w:cstheme="minorHAnsi"/>
                <w:sz w:val="24"/>
                <w:szCs w:val="24"/>
              </w:rPr>
              <w:t>Certification</w:t>
            </w:r>
            <w:r w:rsidRPr="00B65153">
              <w:rPr>
                <w:rFonts w:asciiTheme="minorHAnsi" w:hAnsiTheme="minorHAnsi" w:cstheme="minorHAnsi"/>
                <w:spacing w:val="-9"/>
                <w:sz w:val="24"/>
                <w:szCs w:val="24"/>
              </w:rPr>
              <w:t xml:space="preserve"> </w:t>
            </w:r>
            <w:r w:rsidRPr="00B65153">
              <w:rPr>
                <w:rFonts w:asciiTheme="minorHAnsi" w:hAnsiTheme="minorHAnsi" w:cstheme="minorHAnsi"/>
                <w:sz w:val="24"/>
                <w:szCs w:val="24"/>
              </w:rPr>
              <w:t>of</w:t>
            </w:r>
            <w:r w:rsidRPr="00B65153">
              <w:rPr>
                <w:rFonts w:asciiTheme="minorHAnsi" w:hAnsiTheme="minorHAnsi" w:cstheme="minorHAnsi"/>
                <w:spacing w:val="-11"/>
                <w:sz w:val="24"/>
                <w:szCs w:val="24"/>
              </w:rPr>
              <w:t xml:space="preserve"> </w:t>
            </w:r>
            <w:r w:rsidRPr="00B65153">
              <w:rPr>
                <w:rFonts w:asciiTheme="minorHAnsi" w:hAnsiTheme="minorHAnsi" w:cstheme="minorHAnsi"/>
                <w:sz w:val="24"/>
                <w:szCs w:val="24"/>
              </w:rPr>
              <w:t>accounts</w:t>
            </w:r>
            <w:r w:rsidRPr="00B65153">
              <w:rPr>
                <w:rFonts w:asciiTheme="minorHAnsi" w:hAnsiTheme="minorHAnsi" w:cstheme="minorHAnsi"/>
                <w:spacing w:val="-10"/>
                <w:sz w:val="24"/>
                <w:szCs w:val="24"/>
              </w:rPr>
              <w:t xml:space="preserve"> </w:t>
            </w:r>
            <w:r w:rsidRPr="00B65153">
              <w:rPr>
                <w:rFonts w:asciiTheme="minorHAnsi" w:hAnsiTheme="minorHAnsi" w:cstheme="minorHAnsi"/>
                <w:sz w:val="24"/>
                <w:szCs w:val="24"/>
              </w:rPr>
              <w:t>by</w:t>
            </w:r>
            <w:r w:rsidRPr="00B65153">
              <w:rPr>
                <w:rFonts w:asciiTheme="minorHAnsi" w:hAnsiTheme="minorHAnsi" w:cstheme="minorHAnsi"/>
                <w:spacing w:val="-8"/>
                <w:sz w:val="24"/>
                <w:szCs w:val="24"/>
              </w:rPr>
              <w:t xml:space="preserve"> </w:t>
            </w:r>
            <w:r w:rsidRPr="00B65153">
              <w:rPr>
                <w:rFonts w:asciiTheme="minorHAnsi" w:hAnsiTheme="minorHAnsi" w:cstheme="minorHAnsi"/>
                <w:sz w:val="24"/>
                <w:szCs w:val="24"/>
              </w:rPr>
              <w:t xml:space="preserve">NAO Comptroller &amp; Auditor General (C&amp;AG) subject to DWP SoS </w:t>
            </w:r>
            <w:r w:rsidRPr="00B65153">
              <w:rPr>
                <w:rFonts w:asciiTheme="minorHAnsi" w:hAnsiTheme="minorHAnsi" w:cstheme="minorHAnsi"/>
                <w:spacing w:val="-2"/>
                <w:sz w:val="24"/>
                <w:szCs w:val="24"/>
              </w:rPr>
              <w:t>approval</w:t>
            </w:r>
          </w:p>
        </w:tc>
      </w:tr>
      <w:tr w:rsidR="00E95DB4" w:rsidRPr="00B65153" w14:paraId="228FEB63" w14:textId="77777777" w:rsidTr="002B5016">
        <w:trPr>
          <w:cantSplit/>
        </w:trPr>
        <w:tc>
          <w:tcPr>
            <w:tcW w:w="557" w:type="pct"/>
          </w:tcPr>
          <w:p w14:paraId="285882DB" w14:textId="7D50DB6D"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pacing w:val="-5"/>
                <w:szCs w:val="24"/>
              </w:rPr>
              <w:t>A8</w:t>
            </w:r>
          </w:p>
        </w:tc>
        <w:tc>
          <w:tcPr>
            <w:tcW w:w="1527" w:type="pct"/>
          </w:tcPr>
          <w:p w14:paraId="66A0CF84" w14:textId="591F36BE"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 xml:space="preserve">Approve CNI annual report </w:t>
            </w:r>
          </w:p>
        </w:tc>
        <w:tc>
          <w:tcPr>
            <w:tcW w:w="785" w:type="pct"/>
          </w:tcPr>
          <w:p w14:paraId="4245F17D" w14:textId="4BB051CE" w:rsidR="00E95DB4" w:rsidRPr="00B65153" w:rsidRDefault="00E95DB4" w:rsidP="002B5016">
            <w:pPr>
              <w:pStyle w:val="TableParagraph"/>
              <w:spacing w:before="60" w:after="60" w:line="252" w:lineRule="auto"/>
              <w:ind w:left="0" w:right="73"/>
              <w:rPr>
                <w:rFonts w:asciiTheme="minorHAnsi" w:hAnsiTheme="minorHAnsi" w:cstheme="minorHAnsi"/>
                <w:sz w:val="24"/>
                <w:szCs w:val="24"/>
              </w:rPr>
            </w:pPr>
            <w:r w:rsidRPr="00B65153">
              <w:rPr>
                <w:rFonts w:asciiTheme="minorHAnsi" w:hAnsiTheme="minorHAnsi" w:cstheme="minorHAnsi"/>
                <w:spacing w:val="-2"/>
                <w:sz w:val="24"/>
                <w:szCs w:val="24"/>
              </w:rPr>
              <w:t>Annually</w:t>
            </w:r>
          </w:p>
        </w:tc>
        <w:tc>
          <w:tcPr>
            <w:tcW w:w="2131" w:type="pct"/>
          </w:tcPr>
          <w:p w14:paraId="104E2FE4" w14:textId="144A3B4C" w:rsidR="00E95DB4" w:rsidRPr="00B65153" w:rsidRDefault="00E95DB4" w:rsidP="002B5016">
            <w:pPr>
              <w:pStyle w:val="TableParagraph"/>
              <w:spacing w:before="60" w:after="60" w:line="252" w:lineRule="auto"/>
              <w:ind w:left="0" w:right="73"/>
              <w:rPr>
                <w:rFonts w:asciiTheme="minorHAnsi" w:hAnsiTheme="minorHAnsi" w:cstheme="minorHAnsi"/>
                <w:sz w:val="24"/>
                <w:szCs w:val="24"/>
              </w:rPr>
            </w:pPr>
          </w:p>
        </w:tc>
      </w:tr>
      <w:tr w:rsidR="00E95DB4" w:rsidRPr="00B65153" w14:paraId="34F8CE55" w14:textId="77777777" w:rsidTr="002B5016">
        <w:trPr>
          <w:cantSplit/>
        </w:trPr>
        <w:tc>
          <w:tcPr>
            <w:tcW w:w="557" w:type="pct"/>
          </w:tcPr>
          <w:p w14:paraId="7A475BEB" w14:textId="283B70F2"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pacing w:val="-5"/>
                <w:szCs w:val="24"/>
              </w:rPr>
              <w:t>A</w:t>
            </w:r>
            <w:r w:rsidR="00B32FCF" w:rsidRPr="00B65153">
              <w:rPr>
                <w:rFonts w:asciiTheme="minorHAnsi" w:hAnsiTheme="minorHAnsi" w:cstheme="minorHAnsi"/>
                <w:spacing w:val="-5"/>
                <w:szCs w:val="24"/>
              </w:rPr>
              <w:t>9</w:t>
            </w:r>
          </w:p>
        </w:tc>
        <w:tc>
          <w:tcPr>
            <w:tcW w:w="1527" w:type="pct"/>
          </w:tcPr>
          <w:p w14:paraId="1E9E3292" w14:textId="2738A8B0"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 xml:space="preserve">Approve staff terms and </w:t>
            </w:r>
            <w:r w:rsidRPr="00B65153">
              <w:rPr>
                <w:rFonts w:asciiTheme="minorHAnsi" w:hAnsiTheme="minorHAnsi" w:cstheme="minorHAnsi"/>
                <w:spacing w:val="-2"/>
                <w:szCs w:val="24"/>
              </w:rPr>
              <w:t>conditions</w:t>
            </w:r>
          </w:p>
        </w:tc>
        <w:tc>
          <w:tcPr>
            <w:tcW w:w="785" w:type="pct"/>
          </w:tcPr>
          <w:p w14:paraId="3606C99B" w14:textId="43AC412D" w:rsidR="00E95DB4" w:rsidRPr="00B65153" w:rsidRDefault="00E95DB4" w:rsidP="002B5016">
            <w:pPr>
              <w:pStyle w:val="TableParagraph"/>
              <w:spacing w:before="60" w:after="60" w:line="252" w:lineRule="auto"/>
              <w:ind w:left="0" w:right="73"/>
              <w:rPr>
                <w:rFonts w:asciiTheme="minorHAnsi" w:hAnsiTheme="minorHAnsi" w:cstheme="minorHAnsi"/>
                <w:sz w:val="24"/>
                <w:szCs w:val="24"/>
              </w:rPr>
            </w:pPr>
            <w:r w:rsidRPr="00B65153">
              <w:rPr>
                <w:rFonts w:asciiTheme="minorHAnsi" w:hAnsiTheme="minorHAnsi" w:cstheme="minorHAnsi"/>
                <w:sz w:val="24"/>
                <w:szCs w:val="24"/>
              </w:rPr>
              <w:t>As</w:t>
            </w:r>
            <w:r w:rsidRPr="00B65153">
              <w:rPr>
                <w:rFonts w:asciiTheme="minorHAnsi" w:hAnsiTheme="minorHAnsi" w:cstheme="minorHAnsi"/>
                <w:spacing w:val="-4"/>
                <w:sz w:val="24"/>
                <w:szCs w:val="24"/>
              </w:rPr>
              <w:t xml:space="preserve"> </w:t>
            </w:r>
            <w:r w:rsidRPr="00B65153">
              <w:rPr>
                <w:rFonts w:asciiTheme="minorHAnsi" w:hAnsiTheme="minorHAnsi" w:cstheme="minorHAnsi"/>
                <w:spacing w:val="-2"/>
                <w:sz w:val="24"/>
                <w:szCs w:val="24"/>
              </w:rPr>
              <w:t>necessary</w:t>
            </w:r>
          </w:p>
        </w:tc>
        <w:tc>
          <w:tcPr>
            <w:tcW w:w="2131" w:type="pct"/>
          </w:tcPr>
          <w:p w14:paraId="3D710C7C" w14:textId="424D4200" w:rsidR="00E95DB4" w:rsidRPr="00B65153" w:rsidRDefault="00E95DB4" w:rsidP="002B5016">
            <w:pPr>
              <w:pStyle w:val="TableParagraph"/>
              <w:spacing w:before="60" w:after="60" w:line="252" w:lineRule="auto"/>
              <w:ind w:left="0" w:right="73"/>
              <w:rPr>
                <w:rFonts w:asciiTheme="minorHAnsi" w:hAnsiTheme="minorHAnsi" w:cstheme="minorHAnsi"/>
                <w:sz w:val="24"/>
                <w:szCs w:val="24"/>
              </w:rPr>
            </w:pPr>
            <w:r w:rsidRPr="00B65153">
              <w:rPr>
                <w:rFonts w:asciiTheme="minorHAnsi" w:hAnsiTheme="minorHAnsi" w:cstheme="minorHAnsi"/>
                <w:sz w:val="24"/>
                <w:szCs w:val="24"/>
              </w:rPr>
              <w:t>Required where any individual staff terms and conditions significantly differ from ONR standard contracts and/or the contents</w:t>
            </w:r>
            <w:r w:rsidRPr="00B65153">
              <w:rPr>
                <w:rFonts w:asciiTheme="minorHAnsi" w:hAnsiTheme="minorHAnsi" w:cstheme="minorHAnsi"/>
                <w:spacing w:val="-9"/>
                <w:sz w:val="24"/>
                <w:szCs w:val="24"/>
              </w:rPr>
              <w:t xml:space="preserve"> </w:t>
            </w:r>
            <w:r w:rsidRPr="00B65153">
              <w:rPr>
                <w:rFonts w:asciiTheme="minorHAnsi" w:hAnsiTheme="minorHAnsi" w:cstheme="minorHAnsi"/>
                <w:sz w:val="24"/>
                <w:szCs w:val="24"/>
              </w:rPr>
              <w:t>may</w:t>
            </w:r>
            <w:r w:rsidRPr="00B65153">
              <w:rPr>
                <w:rFonts w:asciiTheme="minorHAnsi" w:hAnsiTheme="minorHAnsi" w:cstheme="minorHAnsi"/>
                <w:spacing w:val="-11"/>
                <w:sz w:val="24"/>
                <w:szCs w:val="24"/>
              </w:rPr>
              <w:t xml:space="preserve"> </w:t>
            </w:r>
            <w:r w:rsidRPr="00B65153">
              <w:rPr>
                <w:rFonts w:asciiTheme="minorHAnsi" w:hAnsiTheme="minorHAnsi" w:cstheme="minorHAnsi"/>
                <w:sz w:val="24"/>
                <w:szCs w:val="24"/>
              </w:rPr>
              <w:t>be</w:t>
            </w:r>
            <w:r w:rsidRPr="00B65153">
              <w:rPr>
                <w:rFonts w:asciiTheme="minorHAnsi" w:hAnsiTheme="minorHAnsi" w:cstheme="minorHAnsi"/>
                <w:spacing w:val="-11"/>
                <w:sz w:val="24"/>
                <w:szCs w:val="24"/>
              </w:rPr>
              <w:t xml:space="preserve"> </w:t>
            </w:r>
            <w:r w:rsidRPr="00B65153">
              <w:rPr>
                <w:rFonts w:asciiTheme="minorHAnsi" w:hAnsiTheme="minorHAnsi" w:cstheme="minorHAnsi"/>
                <w:sz w:val="24"/>
                <w:szCs w:val="24"/>
              </w:rPr>
              <w:t>deemed</w:t>
            </w:r>
            <w:r w:rsidRPr="00B65153">
              <w:rPr>
                <w:rFonts w:asciiTheme="minorHAnsi" w:hAnsiTheme="minorHAnsi" w:cstheme="minorHAnsi"/>
                <w:spacing w:val="-12"/>
                <w:sz w:val="24"/>
                <w:szCs w:val="24"/>
              </w:rPr>
              <w:t xml:space="preserve"> </w:t>
            </w:r>
            <w:r w:rsidRPr="00B65153">
              <w:rPr>
                <w:rFonts w:asciiTheme="minorHAnsi" w:hAnsiTheme="minorHAnsi" w:cstheme="minorHAnsi"/>
                <w:sz w:val="24"/>
                <w:szCs w:val="24"/>
              </w:rPr>
              <w:t>novel, contentious or repercussive</w:t>
            </w:r>
          </w:p>
        </w:tc>
      </w:tr>
      <w:tr w:rsidR="00E95DB4" w:rsidRPr="00CE0850" w14:paraId="1AFD062A" w14:textId="77777777" w:rsidTr="002B5016">
        <w:trPr>
          <w:cantSplit/>
        </w:trPr>
        <w:tc>
          <w:tcPr>
            <w:tcW w:w="557" w:type="pct"/>
          </w:tcPr>
          <w:p w14:paraId="130D1AE9" w14:textId="4996F13D"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pacing w:val="-5"/>
                <w:szCs w:val="24"/>
              </w:rPr>
              <w:lastRenderedPageBreak/>
              <w:t>A1</w:t>
            </w:r>
            <w:r w:rsidR="00B32FCF" w:rsidRPr="00B65153">
              <w:rPr>
                <w:rFonts w:asciiTheme="minorHAnsi" w:hAnsiTheme="minorHAnsi" w:cstheme="minorHAnsi"/>
                <w:spacing w:val="-5"/>
                <w:szCs w:val="24"/>
              </w:rPr>
              <w:t>0</w:t>
            </w:r>
          </w:p>
        </w:tc>
        <w:tc>
          <w:tcPr>
            <w:tcW w:w="1527" w:type="pct"/>
          </w:tcPr>
          <w:p w14:paraId="78CE22A0" w14:textId="2C907ADE"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Approve Organisational Structure</w:t>
            </w:r>
            <w:r w:rsidRPr="00B65153">
              <w:rPr>
                <w:rFonts w:asciiTheme="minorHAnsi" w:hAnsiTheme="minorHAnsi" w:cstheme="minorHAnsi"/>
                <w:spacing w:val="-14"/>
                <w:szCs w:val="24"/>
              </w:rPr>
              <w:t xml:space="preserve"> </w:t>
            </w:r>
            <w:r w:rsidRPr="00B65153">
              <w:rPr>
                <w:rFonts w:asciiTheme="minorHAnsi" w:hAnsiTheme="minorHAnsi" w:cstheme="minorHAnsi"/>
                <w:szCs w:val="24"/>
              </w:rPr>
              <w:t>at</w:t>
            </w:r>
            <w:r w:rsidRPr="00B65153">
              <w:rPr>
                <w:rFonts w:asciiTheme="minorHAnsi" w:hAnsiTheme="minorHAnsi" w:cstheme="minorHAnsi"/>
                <w:spacing w:val="-14"/>
                <w:szCs w:val="24"/>
              </w:rPr>
              <w:t xml:space="preserve"> </w:t>
            </w:r>
            <w:r w:rsidRPr="00B65153">
              <w:rPr>
                <w:rFonts w:asciiTheme="minorHAnsi" w:hAnsiTheme="minorHAnsi" w:cstheme="minorHAnsi"/>
                <w:szCs w:val="24"/>
              </w:rPr>
              <w:t>Executive</w:t>
            </w:r>
            <w:r w:rsidRPr="00B65153">
              <w:rPr>
                <w:rFonts w:asciiTheme="minorHAnsi" w:hAnsiTheme="minorHAnsi" w:cstheme="minorHAnsi"/>
                <w:spacing w:val="-14"/>
                <w:szCs w:val="24"/>
              </w:rPr>
              <w:t xml:space="preserve"> </w:t>
            </w:r>
            <w:r w:rsidRPr="00B65153">
              <w:rPr>
                <w:rFonts w:asciiTheme="minorHAnsi" w:hAnsiTheme="minorHAnsi" w:cstheme="minorHAnsi"/>
                <w:szCs w:val="24"/>
              </w:rPr>
              <w:t>and Senior Leadership Level</w:t>
            </w:r>
          </w:p>
        </w:tc>
        <w:tc>
          <w:tcPr>
            <w:tcW w:w="785" w:type="pct"/>
          </w:tcPr>
          <w:p w14:paraId="171346FE" w14:textId="3DC65836" w:rsidR="00E95DB4" w:rsidRPr="00B65153" w:rsidRDefault="00E95DB4" w:rsidP="002B5016">
            <w:pPr>
              <w:pStyle w:val="TableParagraph"/>
              <w:spacing w:before="60" w:after="60" w:line="252" w:lineRule="auto"/>
              <w:ind w:left="0" w:right="73"/>
              <w:rPr>
                <w:rFonts w:asciiTheme="minorHAnsi" w:hAnsiTheme="minorHAnsi" w:cstheme="minorHAnsi"/>
                <w:sz w:val="24"/>
                <w:szCs w:val="24"/>
              </w:rPr>
            </w:pPr>
            <w:r w:rsidRPr="00B65153">
              <w:rPr>
                <w:rFonts w:asciiTheme="minorHAnsi" w:hAnsiTheme="minorHAnsi" w:cstheme="minorHAnsi"/>
                <w:sz w:val="24"/>
                <w:szCs w:val="24"/>
              </w:rPr>
              <w:t>As</w:t>
            </w:r>
            <w:r w:rsidRPr="00B65153">
              <w:rPr>
                <w:rFonts w:asciiTheme="minorHAnsi" w:hAnsiTheme="minorHAnsi" w:cstheme="minorHAnsi"/>
                <w:spacing w:val="-4"/>
                <w:sz w:val="24"/>
                <w:szCs w:val="24"/>
              </w:rPr>
              <w:t xml:space="preserve"> </w:t>
            </w:r>
            <w:r w:rsidRPr="00B65153">
              <w:rPr>
                <w:rFonts w:asciiTheme="minorHAnsi" w:hAnsiTheme="minorHAnsi" w:cstheme="minorHAnsi"/>
                <w:spacing w:val="-2"/>
                <w:sz w:val="24"/>
                <w:szCs w:val="24"/>
              </w:rPr>
              <w:t>necessary</w:t>
            </w:r>
          </w:p>
        </w:tc>
        <w:tc>
          <w:tcPr>
            <w:tcW w:w="2131" w:type="pct"/>
          </w:tcPr>
          <w:p w14:paraId="7D32E6FB" w14:textId="77777777" w:rsidR="00E95DB4" w:rsidRPr="00985B50" w:rsidRDefault="00E95DB4" w:rsidP="002B5016">
            <w:pPr>
              <w:pStyle w:val="TableParagraph"/>
              <w:spacing w:before="60" w:after="60" w:line="252" w:lineRule="auto"/>
              <w:ind w:left="0"/>
              <w:rPr>
                <w:rFonts w:asciiTheme="minorHAnsi" w:hAnsiTheme="minorHAnsi" w:cstheme="minorHAnsi"/>
                <w:sz w:val="24"/>
                <w:szCs w:val="24"/>
                <w:lang w:val="da-DK"/>
              </w:rPr>
            </w:pPr>
            <w:r w:rsidRPr="00985B50">
              <w:rPr>
                <w:rFonts w:asciiTheme="minorHAnsi" w:hAnsiTheme="minorHAnsi" w:cstheme="minorHAnsi"/>
                <w:spacing w:val="-2"/>
                <w:sz w:val="24"/>
                <w:szCs w:val="24"/>
                <w:lang w:val="da-DK"/>
              </w:rPr>
              <w:t>DWP/DESNZ/</w:t>
            </w:r>
          </w:p>
          <w:p w14:paraId="59974348" w14:textId="24D42372" w:rsidR="00E95DB4" w:rsidRPr="00985B50" w:rsidRDefault="00E95DB4" w:rsidP="002B5016">
            <w:pPr>
              <w:pStyle w:val="TableParagraph"/>
              <w:spacing w:before="60" w:after="60" w:line="252" w:lineRule="auto"/>
              <w:ind w:left="0" w:right="73"/>
              <w:rPr>
                <w:rFonts w:asciiTheme="minorHAnsi" w:hAnsiTheme="minorHAnsi" w:cstheme="minorHAnsi"/>
                <w:sz w:val="24"/>
                <w:szCs w:val="24"/>
                <w:lang w:val="da-DK"/>
              </w:rPr>
            </w:pPr>
            <w:r w:rsidRPr="00985B50">
              <w:rPr>
                <w:rFonts w:asciiTheme="minorHAnsi" w:hAnsiTheme="minorHAnsi" w:cstheme="minorHAnsi"/>
                <w:sz w:val="24"/>
                <w:szCs w:val="24"/>
                <w:lang w:val="da-DK"/>
              </w:rPr>
              <w:t>MOD</w:t>
            </w:r>
            <w:r w:rsidRPr="00985B50">
              <w:rPr>
                <w:rFonts w:asciiTheme="minorHAnsi" w:hAnsiTheme="minorHAnsi" w:cstheme="minorHAnsi"/>
                <w:spacing w:val="-6"/>
                <w:sz w:val="24"/>
                <w:szCs w:val="24"/>
                <w:lang w:val="da-DK"/>
              </w:rPr>
              <w:t xml:space="preserve"> </w:t>
            </w:r>
            <w:r w:rsidRPr="00985B50">
              <w:rPr>
                <w:rFonts w:asciiTheme="minorHAnsi" w:hAnsiTheme="minorHAnsi" w:cstheme="minorHAnsi"/>
                <w:sz w:val="24"/>
                <w:szCs w:val="24"/>
                <w:lang w:val="da-DK"/>
              </w:rPr>
              <w:t>(for</w:t>
            </w:r>
            <w:r w:rsidRPr="00985B50">
              <w:rPr>
                <w:rFonts w:asciiTheme="minorHAnsi" w:hAnsiTheme="minorHAnsi" w:cstheme="minorHAnsi"/>
                <w:spacing w:val="-5"/>
                <w:sz w:val="24"/>
                <w:szCs w:val="24"/>
                <w:lang w:val="da-DK"/>
              </w:rPr>
              <w:t xml:space="preserve"> </w:t>
            </w:r>
            <w:r w:rsidRPr="00985B50">
              <w:rPr>
                <w:rFonts w:asciiTheme="minorHAnsi" w:hAnsiTheme="minorHAnsi" w:cstheme="minorHAnsi"/>
                <w:spacing w:val="-2"/>
                <w:sz w:val="24"/>
                <w:szCs w:val="24"/>
                <w:lang w:val="da-DK"/>
              </w:rPr>
              <w:t>information)</w:t>
            </w:r>
          </w:p>
        </w:tc>
      </w:tr>
      <w:tr w:rsidR="00E95DB4" w:rsidRPr="00B65153" w14:paraId="53BD4E67" w14:textId="77777777" w:rsidTr="002B5016">
        <w:trPr>
          <w:cantSplit/>
        </w:trPr>
        <w:tc>
          <w:tcPr>
            <w:tcW w:w="557" w:type="pct"/>
          </w:tcPr>
          <w:p w14:paraId="2433520D" w14:textId="3F4D6CB8"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pacing w:val="-5"/>
                <w:szCs w:val="24"/>
              </w:rPr>
              <w:t>A1</w:t>
            </w:r>
            <w:r w:rsidR="00B32FCF" w:rsidRPr="00B65153">
              <w:rPr>
                <w:rFonts w:asciiTheme="minorHAnsi" w:hAnsiTheme="minorHAnsi" w:cstheme="minorHAnsi"/>
                <w:spacing w:val="-5"/>
                <w:szCs w:val="24"/>
              </w:rPr>
              <w:t>1</w:t>
            </w:r>
          </w:p>
        </w:tc>
        <w:tc>
          <w:tcPr>
            <w:tcW w:w="1527" w:type="pct"/>
          </w:tcPr>
          <w:p w14:paraId="5FDF8B78" w14:textId="4DE67110" w:rsidR="00E95DB4" w:rsidRPr="00B65153" w:rsidRDefault="00E95DB4" w:rsidP="002B5016">
            <w:pPr>
              <w:pStyle w:val="TableText"/>
              <w:rPr>
                <w:rFonts w:asciiTheme="minorHAnsi" w:hAnsiTheme="minorHAnsi" w:cstheme="minorHAnsi"/>
                <w:szCs w:val="24"/>
              </w:rPr>
            </w:pPr>
            <w:r w:rsidRPr="00B65153">
              <w:rPr>
                <w:rFonts w:asciiTheme="minorHAnsi" w:hAnsiTheme="minorHAnsi" w:cstheme="minorHAnsi"/>
                <w:szCs w:val="24"/>
              </w:rPr>
              <w:t>Approve</w:t>
            </w:r>
            <w:r w:rsidRPr="00B65153">
              <w:rPr>
                <w:rFonts w:asciiTheme="minorHAnsi" w:hAnsiTheme="minorHAnsi" w:cstheme="minorHAnsi"/>
                <w:spacing w:val="-14"/>
                <w:szCs w:val="24"/>
              </w:rPr>
              <w:t xml:space="preserve"> </w:t>
            </w:r>
            <w:r w:rsidRPr="00B65153">
              <w:rPr>
                <w:rFonts w:asciiTheme="minorHAnsi" w:hAnsiTheme="minorHAnsi" w:cstheme="minorHAnsi"/>
                <w:szCs w:val="24"/>
              </w:rPr>
              <w:t>property</w:t>
            </w:r>
            <w:r w:rsidRPr="00B65153">
              <w:rPr>
                <w:rFonts w:asciiTheme="minorHAnsi" w:hAnsiTheme="minorHAnsi" w:cstheme="minorHAnsi"/>
                <w:spacing w:val="-13"/>
                <w:szCs w:val="24"/>
              </w:rPr>
              <w:t xml:space="preserve"> </w:t>
            </w:r>
            <w:r w:rsidRPr="00B65153">
              <w:rPr>
                <w:rFonts w:asciiTheme="minorHAnsi" w:hAnsiTheme="minorHAnsi" w:cstheme="minorHAnsi"/>
                <w:szCs w:val="24"/>
              </w:rPr>
              <w:t xml:space="preserve">lease/property </w:t>
            </w:r>
            <w:r w:rsidRPr="00B65153">
              <w:rPr>
                <w:rFonts w:asciiTheme="minorHAnsi" w:hAnsiTheme="minorHAnsi" w:cstheme="minorHAnsi"/>
                <w:spacing w:val="-2"/>
                <w:szCs w:val="24"/>
              </w:rPr>
              <w:t>purchase</w:t>
            </w:r>
          </w:p>
        </w:tc>
        <w:tc>
          <w:tcPr>
            <w:tcW w:w="785" w:type="pct"/>
          </w:tcPr>
          <w:p w14:paraId="1DF67721" w14:textId="477DA0EE" w:rsidR="00E95DB4" w:rsidRPr="00B65153" w:rsidRDefault="00E95DB4" w:rsidP="002B5016">
            <w:pPr>
              <w:pStyle w:val="TableParagraph"/>
              <w:spacing w:before="60" w:after="60" w:line="252" w:lineRule="auto"/>
              <w:ind w:left="0" w:right="73"/>
              <w:rPr>
                <w:rFonts w:asciiTheme="minorHAnsi" w:hAnsiTheme="minorHAnsi" w:cstheme="minorHAnsi"/>
                <w:sz w:val="24"/>
                <w:szCs w:val="24"/>
              </w:rPr>
            </w:pPr>
            <w:r w:rsidRPr="00B65153">
              <w:rPr>
                <w:rFonts w:asciiTheme="minorHAnsi" w:hAnsiTheme="minorHAnsi" w:cstheme="minorHAnsi"/>
                <w:sz w:val="24"/>
                <w:szCs w:val="24"/>
              </w:rPr>
              <w:t>As</w:t>
            </w:r>
            <w:r w:rsidRPr="00B65153">
              <w:rPr>
                <w:rFonts w:asciiTheme="minorHAnsi" w:hAnsiTheme="minorHAnsi" w:cstheme="minorHAnsi"/>
                <w:spacing w:val="-4"/>
                <w:sz w:val="24"/>
                <w:szCs w:val="24"/>
              </w:rPr>
              <w:t xml:space="preserve"> </w:t>
            </w:r>
            <w:r w:rsidRPr="00B65153">
              <w:rPr>
                <w:rFonts w:asciiTheme="minorHAnsi" w:hAnsiTheme="minorHAnsi" w:cstheme="minorHAnsi"/>
                <w:spacing w:val="-2"/>
                <w:sz w:val="24"/>
                <w:szCs w:val="24"/>
              </w:rPr>
              <w:t>necessary</w:t>
            </w:r>
          </w:p>
        </w:tc>
        <w:tc>
          <w:tcPr>
            <w:tcW w:w="2131" w:type="pct"/>
          </w:tcPr>
          <w:p w14:paraId="1344DC1F" w14:textId="59D9AB84" w:rsidR="00E95DB4" w:rsidRPr="00B65153" w:rsidRDefault="00E95DB4" w:rsidP="002B5016">
            <w:pPr>
              <w:pStyle w:val="TableParagraph"/>
              <w:spacing w:before="60" w:after="60" w:line="252" w:lineRule="auto"/>
              <w:ind w:left="0"/>
              <w:rPr>
                <w:rFonts w:asciiTheme="minorHAnsi" w:hAnsiTheme="minorHAnsi" w:cstheme="minorHAnsi"/>
                <w:sz w:val="24"/>
                <w:szCs w:val="24"/>
              </w:rPr>
            </w:pPr>
            <w:r w:rsidRPr="00B65153">
              <w:rPr>
                <w:rFonts w:asciiTheme="minorHAnsi" w:hAnsiTheme="minorHAnsi" w:cstheme="minorHAnsi"/>
                <w:spacing w:val="-4"/>
                <w:sz w:val="24"/>
                <w:szCs w:val="24"/>
              </w:rPr>
              <w:t>DWP/</w:t>
            </w:r>
            <w:r w:rsidR="00524C22" w:rsidRPr="00B65153">
              <w:rPr>
                <w:rFonts w:asciiTheme="minorHAnsi" w:hAnsiTheme="minorHAnsi" w:cstheme="minorHAnsi"/>
                <w:spacing w:val="-4"/>
                <w:sz w:val="24"/>
                <w:szCs w:val="24"/>
              </w:rPr>
              <w:t xml:space="preserve"> </w:t>
            </w:r>
            <w:r w:rsidRPr="00B65153">
              <w:rPr>
                <w:rFonts w:asciiTheme="minorHAnsi" w:hAnsiTheme="minorHAnsi" w:cstheme="minorHAnsi"/>
                <w:sz w:val="24"/>
                <w:szCs w:val="24"/>
              </w:rPr>
              <w:t>Government</w:t>
            </w:r>
            <w:r w:rsidRPr="00B65153">
              <w:rPr>
                <w:rFonts w:asciiTheme="minorHAnsi" w:hAnsiTheme="minorHAnsi" w:cstheme="minorHAnsi"/>
                <w:spacing w:val="-12"/>
                <w:sz w:val="24"/>
                <w:szCs w:val="24"/>
              </w:rPr>
              <w:t xml:space="preserve"> </w:t>
            </w:r>
            <w:r w:rsidRPr="00B65153">
              <w:rPr>
                <w:rFonts w:asciiTheme="minorHAnsi" w:hAnsiTheme="minorHAnsi" w:cstheme="minorHAnsi"/>
                <w:sz w:val="24"/>
                <w:szCs w:val="24"/>
              </w:rPr>
              <w:t>Property</w:t>
            </w:r>
            <w:r w:rsidRPr="00B65153">
              <w:rPr>
                <w:rFonts w:asciiTheme="minorHAnsi" w:hAnsiTheme="minorHAnsi" w:cstheme="minorHAnsi"/>
                <w:spacing w:val="-11"/>
                <w:sz w:val="24"/>
                <w:szCs w:val="24"/>
              </w:rPr>
              <w:t xml:space="preserve"> Agency</w:t>
            </w:r>
          </w:p>
        </w:tc>
      </w:tr>
      <w:tr w:rsidR="00447BDA" w:rsidRPr="00B65153" w14:paraId="5672A78B" w14:textId="77777777" w:rsidTr="002B5016">
        <w:trPr>
          <w:cantSplit/>
          <w:trHeight w:val="500"/>
        </w:trPr>
        <w:tc>
          <w:tcPr>
            <w:tcW w:w="557" w:type="pct"/>
          </w:tcPr>
          <w:p w14:paraId="4500CD27" w14:textId="6A1C0AF8" w:rsidR="00447BDA" w:rsidRPr="00B65153" w:rsidRDefault="00447BDA" w:rsidP="002B5016">
            <w:pPr>
              <w:pStyle w:val="TableText"/>
              <w:rPr>
                <w:rFonts w:asciiTheme="minorHAnsi" w:hAnsiTheme="minorHAnsi" w:cstheme="minorHAnsi"/>
                <w:bCs/>
                <w:szCs w:val="24"/>
              </w:rPr>
            </w:pPr>
            <w:r w:rsidRPr="00B65153">
              <w:rPr>
                <w:rFonts w:asciiTheme="minorHAnsi" w:hAnsiTheme="minorHAnsi" w:cstheme="minorHAnsi"/>
                <w:spacing w:val="-5"/>
                <w:szCs w:val="24"/>
              </w:rPr>
              <w:t>A1</w:t>
            </w:r>
            <w:r w:rsidR="00B32FCF" w:rsidRPr="00B65153">
              <w:rPr>
                <w:rFonts w:asciiTheme="minorHAnsi" w:hAnsiTheme="minorHAnsi" w:cstheme="minorHAnsi"/>
                <w:spacing w:val="-5"/>
                <w:szCs w:val="24"/>
              </w:rPr>
              <w:t>2</w:t>
            </w:r>
          </w:p>
        </w:tc>
        <w:tc>
          <w:tcPr>
            <w:tcW w:w="1527" w:type="pct"/>
          </w:tcPr>
          <w:p w14:paraId="4ACB20F7" w14:textId="1325DA28" w:rsidR="00447BDA" w:rsidRPr="00B65153" w:rsidRDefault="00447BDA" w:rsidP="002B5016">
            <w:pPr>
              <w:pStyle w:val="TableText"/>
              <w:rPr>
                <w:rFonts w:asciiTheme="minorHAnsi" w:hAnsiTheme="minorHAnsi" w:cstheme="minorHAnsi"/>
                <w:bCs/>
                <w:szCs w:val="24"/>
              </w:rPr>
            </w:pPr>
            <w:r w:rsidRPr="00B65153">
              <w:rPr>
                <w:rFonts w:asciiTheme="minorHAnsi" w:hAnsiTheme="minorHAnsi" w:cstheme="minorHAnsi"/>
                <w:szCs w:val="24"/>
              </w:rPr>
              <w:t>Major</w:t>
            </w:r>
            <w:r w:rsidRPr="00B65153">
              <w:rPr>
                <w:rFonts w:asciiTheme="minorHAnsi" w:hAnsiTheme="minorHAnsi" w:cstheme="minorHAnsi"/>
                <w:spacing w:val="-10"/>
                <w:szCs w:val="24"/>
              </w:rPr>
              <w:t xml:space="preserve"> </w:t>
            </w:r>
            <w:r w:rsidRPr="00B65153">
              <w:rPr>
                <w:rFonts w:asciiTheme="minorHAnsi" w:hAnsiTheme="minorHAnsi" w:cstheme="minorHAnsi"/>
                <w:szCs w:val="24"/>
              </w:rPr>
              <w:t>legislative</w:t>
            </w:r>
            <w:r w:rsidRPr="00B65153">
              <w:rPr>
                <w:rFonts w:asciiTheme="minorHAnsi" w:hAnsiTheme="minorHAnsi" w:cstheme="minorHAnsi"/>
                <w:spacing w:val="-9"/>
                <w:szCs w:val="24"/>
              </w:rPr>
              <w:t xml:space="preserve"> </w:t>
            </w:r>
            <w:r w:rsidRPr="00B65153">
              <w:rPr>
                <w:rFonts w:asciiTheme="minorHAnsi" w:hAnsiTheme="minorHAnsi" w:cstheme="minorHAnsi"/>
                <w:spacing w:val="-2"/>
                <w:szCs w:val="24"/>
              </w:rPr>
              <w:t>decisions</w:t>
            </w:r>
            <w:r w:rsidR="002B5016">
              <w:rPr>
                <w:rStyle w:val="FootnoteReference"/>
                <w:rFonts w:asciiTheme="minorHAnsi" w:hAnsiTheme="minorHAnsi" w:cstheme="minorHAnsi"/>
                <w:spacing w:val="-2"/>
                <w:szCs w:val="24"/>
              </w:rPr>
              <w:footnoteReference w:id="3"/>
            </w:r>
          </w:p>
        </w:tc>
        <w:tc>
          <w:tcPr>
            <w:tcW w:w="785" w:type="pct"/>
          </w:tcPr>
          <w:p w14:paraId="6DBC8EBA" w14:textId="5CDC63B3" w:rsidR="00447BDA" w:rsidRPr="00B65153" w:rsidRDefault="00447BDA" w:rsidP="002B5016">
            <w:pPr>
              <w:pStyle w:val="TableParagraph"/>
              <w:spacing w:before="60" w:after="60" w:line="252" w:lineRule="auto"/>
              <w:ind w:left="0" w:right="73"/>
              <w:rPr>
                <w:rFonts w:asciiTheme="minorHAnsi" w:hAnsiTheme="minorHAnsi" w:cstheme="minorHAnsi"/>
                <w:bCs/>
                <w:sz w:val="24"/>
                <w:szCs w:val="24"/>
              </w:rPr>
            </w:pPr>
            <w:r w:rsidRPr="00B65153">
              <w:rPr>
                <w:rFonts w:asciiTheme="minorHAnsi" w:hAnsiTheme="minorHAnsi" w:cstheme="minorHAnsi"/>
                <w:sz w:val="24"/>
                <w:szCs w:val="24"/>
              </w:rPr>
              <w:t>As</w:t>
            </w:r>
            <w:r w:rsidRPr="00B65153">
              <w:rPr>
                <w:rFonts w:asciiTheme="minorHAnsi" w:hAnsiTheme="minorHAnsi" w:cstheme="minorHAnsi"/>
                <w:spacing w:val="-4"/>
                <w:sz w:val="24"/>
                <w:szCs w:val="24"/>
              </w:rPr>
              <w:t xml:space="preserve"> </w:t>
            </w:r>
            <w:r w:rsidRPr="00B65153">
              <w:rPr>
                <w:rFonts w:asciiTheme="minorHAnsi" w:hAnsiTheme="minorHAnsi" w:cstheme="minorHAnsi"/>
                <w:spacing w:val="-2"/>
                <w:sz w:val="24"/>
                <w:szCs w:val="24"/>
              </w:rPr>
              <w:t>necessary</w:t>
            </w:r>
          </w:p>
        </w:tc>
        <w:tc>
          <w:tcPr>
            <w:tcW w:w="2131" w:type="pct"/>
          </w:tcPr>
          <w:p w14:paraId="75BC5E18" w14:textId="11C88911" w:rsidR="00447BDA" w:rsidRPr="00B65153" w:rsidRDefault="00447BDA" w:rsidP="002B5016">
            <w:pPr>
              <w:pStyle w:val="TableParagraph"/>
              <w:spacing w:before="60" w:after="60" w:line="252" w:lineRule="auto"/>
              <w:ind w:left="0" w:right="73"/>
              <w:rPr>
                <w:rFonts w:asciiTheme="minorHAnsi" w:hAnsiTheme="minorHAnsi" w:cstheme="minorHAnsi"/>
                <w:bCs/>
                <w:sz w:val="24"/>
                <w:szCs w:val="24"/>
              </w:rPr>
            </w:pPr>
            <w:r w:rsidRPr="00B65153">
              <w:rPr>
                <w:rFonts w:asciiTheme="minorHAnsi" w:hAnsiTheme="minorHAnsi" w:cstheme="minorHAnsi"/>
                <w:sz w:val="24"/>
                <w:szCs w:val="24"/>
              </w:rPr>
              <w:t>DWP</w:t>
            </w:r>
            <w:r w:rsidRPr="00B65153">
              <w:rPr>
                <w:rFonts w:asciiTheme="minorHAnsi" w:hAnsiTheme="minorHAnsi" w:cstheme="minorHAnsi"/>
                <w:spacing w:val="-4"/>
                <w:sz w:val="24"/>
                <w:szCs w:val="24"/>
              </w:rPr>
              <w:t xml:space="preserve"> </w:t>
            </w:r>
            <w:r w:rsidRPr="00B65153">
              <w:rPr>
                <w:rFonts w:asciiTheme="minorHAnsi" w:hAnsiTheme="minorHAnsi" w:cstheme="minorHAnsi"/>
                <w:sz w:val="24"/>
                <w:szCs w:val="24"/>
              </w:rPr>
              <w:t>or</w:t>
            </w:r>
            <w:r w:rsidRPr="00B65153">
              <w:rPr>
                <w:rFonts w:asciiTheme="minorHAnsi" w:hAnsiTheme="minorHAnsi" w:cstheme="minorHAnsi"/>
                <w:spacing w:val="-4"/>
                <w:sz w:val="24"/>
                <w:szCs w:val="24"/>
              </w:rPr>
              <w:t xml:space="preserve"> DESNZ</w:t>
            </w:r>
            <w:r w:rsidR="002B5016">
              <w:rPr>
                <w:rStyle w:val="FootnoteReference"/>
                <w:rFonts w:asciiTheme="minorHAnsi" w:hAnsiTheme="minorHAnsi" w:cstheme="minorHAnsi"/>
                <w:spacing w:val="-4"/>
                <w:sz w:val="24"/>
                <w:szCs w:val="24"/>
              </w:rPr>
              <w:footnoteReference w:id="4"/>
            </w:r>
          </w:p>
        </w:tc>
      </w:tr>
      <w:tr w:rsidR="002B5016" w:rsidRPr="00B65153" w14:paraId="0DBC8424" w14:textId="77777777" w:rsidTr="002B5016">
        <w:trPr>
          <w:cantSplit/>
          <w:trHeight w:val="500"/>
        </w:trPr>
        <w:tc>
          <w:tcPr>
            <w:tcW w:w="557" w:type="pct"/>
          </w:tcPr>
          <w:p w14:paraId="7B44E1E1" w14:textId="57E64791" w:rsidR="002B5016" w:rsidRPr="002B5016" w:rsidRDefault="002B5016" w:rsidP="002B5016">
            <w:pPr>
              <w:pStyle w:val="TableText"/>
              <w:rPr>
                <w:rFonts w:asciiTheme="minorHAnsi" w:hAnsiTheme="minorHAnsi" w:cstheme="minorHAnsi"/>
                <w:spacing w:val="-5"/>
                <w:szCs w:val="28"/>
              </w:rPr>
            </w:pPr>
            <w:r w:rsidRPr="002B5016">
              <w:rPr>
                <w:bCs/>
                <w:spacing w:val="-5"/>
                <w:szCs w:val="28"/>
              </w:rPr>
              <w:t>A13</w:t>
            </w:r>
          </w:p>
        </w:tc>
        <w:tc>
          <w:tcPr>
            <w:tcW w:w="1527" w:type="pct"/>
          </w:tcPr>
          <w:p w14:paraId="1C9A7A0A" w14:textId="65B4FB8F" w:rsidR="002B5016" w:rsidRPr="002B5016" w:rsidRDefault="002B5016" w:rsidP="00A756FD">
            <w:pPr>
              <w:pStyle w:val="TableParagraph"/>
              <w:spacing w:before="60" w:after="60" w:line="252" w:lineRule="auto"/>
              <w:ind w:left="6"/>
              <w:rPr>
                <w:rFonts w:asciiTheme="minorHAnsi" w:hAnsiTheme="minorHAnsi" w:cstheme="minorHAnsi"/>
                <w:sz w:val="24"/>
                <w:szCs w:val="28"/>
              </w:rPr>
            </w:pPr>
            <w:r w:rsidRPr="002B5016">
              <w:rPr>
                <w:bCs/>
                <w:sz w:val="24"/>
                <w:szCs w:val="28"/>
              </w:rPr>
              <w:t>Major,</w:t>
            </w:r>
            <w:r w:rsidRPr="002B5016">
              <w:rPr>
                <w:bCs/>
                <w:spacing w:val="-10"/>
                <w:sz w:val="24"/>
                <w:szCs w:val="28"/>
              </w:rPr>
              <w:t xml:space="preserve"> </w:t>
            </w:r>
            <w:r w:rsidRPr="002B5016">
              <w:rPr>
                <w:bCs/>
                <w:sz w:val="24"/>
                <w:szCs w:val="28"/>
              </w:rPr>
              <w:t>specific</w:t>
            </w:r>
            <w:r w:rsidRPr="002B5016">
              <w:rPr>
                <w:bCs/>
                <w:spacing w:val="-8"/>
                <w:sz w:val="24"/>
                <w:szCs w:val="28"/>
              </w:rPr>
              <w:t xml:space="preserve"> </w:t>
            </w:r>
            <w:r w:rsidRPr="002B5016">
              <w:rPr>
                <w:bCs/>
                <w:spacing w:val="-2"/>
                <w:sz w:val="24"/>
                <w:szCs w:val="28"/>
              </w:rPr>
              <w:t>decisions</w:t>
            </w:r>
            <w:r w:rsidR="00A756FD">
              <w:rPr>
                <w:bCs/>
                <w:spacing w:val="-2"/>
                <w:sz w:val="24"/>
                <w:szCs w:val="28"/>
              </w:rPr>
              <w:t xml:space="preserve"> (r</w:t>
            </w:r>
            <w:r>
              <w:rPr>
                <w:bCs/>
                <w:szCs w:val="28"/>
              </w:rPr>
              <w:t>efer to</w:t>
            </w:r>
            <w:r w:rsidRPr="002B5016">
              <w:rPr>
                <w:bCs/>
                <w:spacing w:val="-7"/>
                <w:sz w:val="24"/>
                <w:szCs w:val="28"/>
              </w:rPr>
              <w:t xml:space="preserve"> </w:t>
            </w:r>
            <w:r w:rsidRPr="002B5016">
              <w:rPr>
                <w:bCs/>
                <w:sz w:val="24"/>
                <w:szCs w:val="28"/>
              </w:rPr>
              <w:t>comments</w:t>
            </w:r>
            <w:r w:rsidRPr="002B5016">
              <w:rPr>
                <w:bCs/>
                <w:spacing w:val="-5"/>
                <w:sz w:val="24"/>
                <w:szCs w:val="28"/>
              </w:rPr>
              <w:t xml:space="preserve"> </w:t>
            </w:r>
            <w:r w:rsidRPr="002B5016">
              <w:rPr>
                <w:bCs/>
                <w:sz w:val="24"/>
                <w:szCs w:val="28"/>
              </w:rPr>
              <w:t>box</w:t>
            </w:r>
            <w:r w:rsidRPr="002B5016">
              <w:rPr>
                <w:bCs/>
                <w:spacing w:val="-5"/>
                <w:sz w:val="24"/>
                <w:szCs w:val="28"/>
              </w:rPr>
              <w:t xml:space="preserve"> </w:t>
            </w:r>
            <w:r w:rsidRPr="002B5016">
              <w:rPr>
                <w:bCs/>
                <w:sz w:val="24"/>
                <w:szCs w:val="28"/>
              </w:rPr>
              <w:t>for</w:t>
            </w:r>
            <w:r w:rsidRPr="002B5016">
              <w:rPr>
                <w:bCs/>
                <w:spacing w:val="-5"/>
                <w:sz w:val="24"/>
                <w:szCs w:val="28"/>
              </w:rPr>
              <w:t xml:space="preserve"> </w:t>
            </w:r>
            <w:r w:rsidRPr="002B5016">
              <w:rPr>
                <w:bCs/>
                <w:spacing w:val="-2"/>
                <w:sz w:val="24"/>
                <w:szCs w:val="28"/>
              </w:rPr>
              <w:t>details</w:t>
            </w:r>
            <w:r w:rsidR="00A756FD">
              <w:rPr>
                <w:bCs/>
                <w:spacing w:val="-2"/>
                <w:sz w:val="24"/>
                <w:szCs w:val="28"/>
              </w:rPr>
              <w:t>)</w:t>
            </w:r>
          </w:p>
        </w:tc>
        <w:tc>
          <w:tcPr>
            <w:tcW w:w="785" w:type="pct"/>
          </w:tcPr>
          <w:p w14:paraId="6D488A80" w14:textId="029BE962" w:rsidR="002B5016" w:rsidRPr="002B5016" w:rsidRDefault="002B5016" w:rsidP="002B5016">
            <w:pPr>
              <w:pStyle w:val="TableParagraph"/>
              <w:spacing w:before="60" w:after="60" w:line="252" w:lineRule="auto"/>
              <w:ind w:left="0" w:right="73"/>
              <w:rPr>
                <w:rFonts w:asciiTheme="minorHAnsi" w:hAnsiTheme="minorHAnsi" w:cstheme="minorHAnsi"/>
                <w:sz w:val="24"/>
                <w:szCs w:val="28"/>
              </w:rPr>
            </w:pPr>
            <w:r w:rsidRPr="002B5016">
              <w:rPr>
                <w:bCs/>
                <w:sz w:val="24"/>
                <w:szCs w:val="28"/>
              </w:rPr>
              <w:t>As</w:t>
            </w:r>
            <w:r w:rsidRPr="002B5016">
              <w:rPr>
                <w:bCs/>
                <w:spacing w:val="-4"/>
                <w:sz w:val="24"/>
                <w:szCs w:val="28"/>
              </w:rPr>
              <w:t xml:space="preserve"> </w:t>
            </w:r>
            <w:r w:rsidRPr="002B5016">
              <w:rPr>
                <w:bCs/>
                <w:spacing w:val="-2"/>
                <w:sz w:val="24"/>
                <w:szCs w:val="28"/>
              </w:rPr>
              <w:t>necessary</w:t>
            </w:r>
          </w:p>
        </w:tc>
        <w:tc>
          <w:tcPr>
            <w:tcW w:w="2131" w:type="pct"/>
          </w:tcPr>
          <w:p w14:paraId="3254FFB0" w14:textId="77777777" w:rsidR="002B5016" w:rsidRPr="002B5016" w:rsidRDefault="002B5016" w:rsidP="002B5016">
            <w:pPr>
              <w:pStyle w:val="TableParagraph"/>
              <w:spacing w:before="60" w:after="60" w:line="252" w:lineRule="auto"/>
              <w:ind w:left="0"/>
              <w:rPr>
                <w:b/>
                <w:bCs/>
                <w:sz w:val="24"/>
                <w:szCs w:val="28"/>
              </w:rPr>
            </w:pPr>
            <w:r w:rsidRPr="002B5016">
              <w:rPr>
                <w:bCs/>
                <w:sz w:val="24"/>
                <w:szCs w:val="28"/>
              </w:rPr>
              <w:t>Approval</w:t>
            </w:r>
            <w:r w:rsidRPr="002B5016">
              <w:rPr>
                <w:bCs/>
                <w:spacing w:val="33"/>
                <w:sz w:val="24"/>
                <w:szCs w:val="28"/>
              </w:rPr>
              <w:t xml:space="preserve"> </w:t>
            </w:r>
            <w:r w:rsidRPr="002B5016">
              <w:rPr>
                <w:bCs/>
                <w:spacing w:val="-5"/>
                <w:sz w:val="24"/>
                <w:szCs w:val="28"/>
              </w:rPr>
              <w:t>of:</w:t>
            </w:r>
          </w:p>
          <w:p w14:paraId="01E1C76E" w14:textId="77777777" w:rsidR="002B5016" w:rsidRPr="002B5016" w:rsidRDefault="002B5016" w:rsidP="00C01BB8">
            <w:pPr>
              <w:pStyle w:val="TableParagraph"/>
              <w:numPr>
                <w:ilvl w:val="0"/>
                <w:numId w:val="5"/>
              </w:numPr>
              <w:tabs>
                <w:tab w:val="left" w:pos="472"/>
                <w:tab w:val="left" w:pos="473"/>
              </w:tabs>
              <w:spacing w:before="60" w:after="60" w:line="252" w:lineRule="auto"/>
              <w:ind w:hanging="361"/>
              <w:rPr>
                <w:b/>
                <w:bCs/>
                <w:sz w:val="24"/>
                <w:szCs w:val="28"/>
              </w:rPr>
            </w:pPr>
            <w:r w:rsidRPr="002B5016">
              <w:rPr>
                <w:bCs/>
                <w:sz w:val="24"/>
                <w:szCs w:val="28"/>
              </w:rPr>
              <w:t>major</w:t>
            </w:r>
            <w:r w:rsidRPr="002B5016">
              <w:rPr>
                <w:bCs/>
                <w:spacing w:val="24"/>
                <w:sz w:val="24"/>
                <w:szCs w:val="28"/>
              </w:rPr>
              <w:t xml:space="preserve"> </w:t>
            </w:r>
            <w:r w:rsidRPr="002B5016">
              <w:rPr>
                <w:bCs/>
                <w:spacing w:val="-2"/>
                <w:sz w:val="24"/>
                <w:szCs w:val="28"/>
              </w:rPr>
              <w:t>projects.</w:t>
            </w:r>
          </w:p>
          <w:p w14:paraId="4DAC6BD3" w14:textId="77777777" w:rsidR="002B5016" w:rsidRPr="002B5016" w:rsidRDefault="002B5016" w:rsidP="00C01BB8">
            <w:pPr>
              <w:pStyle w:val="TableParagraph"/>
              <w:numPr>
                <w:ilvl w:val="0"/>
                <w:numId w:val="5"/>
              </w:numPr>
              <w:tabs>
                <w:tab w:val="left" w:pos="472"/>
                <w:tab w:val="left" w:pos="473"/>
              </w:tabs>
              <w:spacing w:before="60" w:after="60" w:line="252" w:lineRule="auto"/>
              <w:ind w:right="243"/>
              <w:rPr>
                <w:b/>
                <w:bCs/>
                <w:sz w:val="24"/>
                <w:szCs w:val="28"/>
              </w:rPr>
            </w:pPr>
            <w:r w:rsidRPr="002B5016">
              <w:rPr>
                <w:bCs/>
                <w:sz w:val="24"/>
                <w:szCs w:val="28"/>
              </w:rPr>
              <w:t>policy advice to Ministers on significant issues.</w:t>
            </w:r>
          </w:p>
          <w:p w14:paraId="6AB16594" w14:textId="77777777" w:rsidR="002B5016" w:rsidRPr="002B5016" w:rsidRDefault="002B5016" w:rsidP="00C01BB8">
            <w:pPr>
              <w:pStyle w:val="TableParagraph"/>
              <w:numPr>
                <w:ilvl w:val="0"/>
                <w:numId w:val="5"/>
              </w:numPr>
              <w:tabs>
                <w:tab w:val="left" w:pos="472"/>
                <w:tab w:val="left" w:pos="473"/>
              </w:tabs>
              <w:spacing w:before="60" w:after="60" w:line="252" w:lineRule="auto"/>
              <w:ind w:right="101"/>
              <w:rPr>
                <w:b/>
                <w:bCs/>
                <w:sz w:val="24"/>
                <w:szCs w:val="28"/>
              </w:rPr>
            </w:pPr>
            <w:r w:rsidRPr="002B5016">
              <w:rPr>
                <w:bCs/>
                <w:sz w:val="24"/>
                <w:szCs w:val="28"/>
              </w:rPr>
              <w:t>decisions with a significant public interest.</w:t>
            </w:r>
          </w:p>
          <w:p w14:paraId="37705554" w14:textId="77777777" w:rsidR="006607C0" w:rsidRPr="006607C0" w:rsidRDefault="002B5016" w:rsidP="00C01BB8">
            <w:pPr>
              <w:pStyle w:val="TableParagraph"/>
              <w:numPr>
                <w:ilvl w:val="0"/>
                <w:numId w:val="5"/>
              </w:numPr>
              <w:tabs>
                <w:tab w:val="left" w:pos="472"/>
                <w:tab w:val="left" w:pos="473"/>
              </w:tabs>
              <w:spacing w:before="60" w:after="60" w:line="252" w:lineRule="auto"/>
              <w:ind w:right="267"/>
              <w:rPr>
                <w:rFonts w:asciiTheme="minorHAnsi" w:hAnsiTheme="minorHAnsi" w:cstheme="minorHAnsi"/>
                <w:sz w:val="24"/>
                <w:szCs w:val="28"/>
              </w:rPr>
            </w:pPr>
            <w:r w:rsidRPr="002B5016">
              <w:rPr>
                <w:bCs/>
                <w:sz w:val="24"/>
                <w:szCs w:val="28"/>
              </w:rPr>
              <w:t>decisions having a major economic impact.</w:t>
            </w:r>
          </w:p>
          <w:p w14:paraId="58D042D8" w14:textId="77777777" w:rsidR="006607C0" w:rsidRPr="006607C0" w:rsidRDefault="002B5016" w:rsidP="00C01BB8">
            <w:pPr>
              <w:pStyle w:val="TableParagraph"/>
              <w:numPr>
                <w:ilvl w:val="0"/>
                <w:numId w:val="5"/>
              </w:numPr>
              <w:tabs>
                <w:tab w:val="left" w:pos="472"/>
                <w:tab w:val="left" w:pos="473"/>
              </w:tabs>
              <w:spacing w:before="60" w:after="60" w:line="252" w:lineRule="auto"/>
              <w:ind w:right="267"/>
              <w:rPr>
                <w:rFonts w:asciiTheme="minorHAnsi" w:hAnsiTheme="minorHAnsi" w:cstheme="minorHAnsi"/>
                <w:sz w:val="24"/>
                <w:szCs w:val="28"/>
              </w:rPr>
            </w:pPr>
            <w:r w:rsidRPr="002B5016">
              <w:rPr>
                <w:bCs/>
                <w:sz w:val="24"/>
                <w:szCs w:val="28"/>
              </w:rPr>
              <w:t>decisions requiring novel or contentious expenditure over £500; or</w:t>
            </w:r>
          </w:p>
          <w:p w14:paraId="12F64B89" w14:textId="18D259EB" w:rsidR="002B5016" w:rsidRPr="002B5016" w:rsidRDefault="002B5016" w:rsidP="00C01BB8">
            <w:pPr>
              <w:pStyle w:val="TableParagraph"/>
              <w:numPr>
                <w:ilvl w:val="0"/>
                <w:numId w:val="5"/>
              </w:numPr>
              <w:tabs>
                <w:tab w:val="left" w:pos="472"/>
                <w:tab w:val="left" w:pos="473"/>
              </w:tabs>
              <w:spacing w:before="60" w:after="60" w:line="252" w:lineRule="auto"/>
              <w:ind w:right="267"/>
              <w:rPr>
                <w:rFonts w:asciiTheme="minorHAnsi" w:hAnsiTheme="minorHAnsi" w:cstheme="minorHAnsi"/>
                <w:sz w:val="24"/>
                <w:szCs w:val="28"/>
              </w:rPr>
            </w:pPr>
            <w:r w:rsidRPr="002B5016">
              <w:rPr>
                <w:bCs/>
                <w:sz w:val="24"/>
                <w:szCs w:val="28"/>
              </w:rPr>
              <w:t>novel, contentious or repercussive use of ONR’s formal powers.</w:t>
            </w:r>
          </w:p>
        </w:tc>
      </w:tr>
      <w:tr w:rsidR="002B5016" w:rsidRPr="00B65153" w14:paraId="1A963AE1" w14:textId="77777777" w:rsidTr="002B5016">
        <w:trPr>
          <w:cantSplit/>
          <w:trHeight w:val="500"/>
        </w:trPr>
        <w:tc>
          <w:tcPr>
            <w:tcW w:w="557" w:type="pct"/>
          </w:tcPr>
          <w:p w14:paraId="7AE1A9B3" w14:textId="105D7C18" w:rsidR="002B5016" w:rsidRPr="002B5016" w:rsidRDefault="002B5016" w:rsidP="002B5016">
            <w:pPr>
              <w:pStyle w:val="TableText"/>
              <w:rPr>
                <w:bCs/>
                <w:spacing w:val="-5"/>
                <w:szCs w:val="28"/>
              </w:rPr>
            </w:pPr>
            <w:r w:rsidRPr="002B5016">
              <w:rPr>
                <w:spacing w:val="-5"/>
                <w:szCs w:val="28"/>
              </w:rPr>
              <w:t>A14</w:t>
            </w:r>
          </w:p>
        </w:tc>
        <w:tc>
          <w:tcPr>
            <w:tcW w:w="1527" w:type="pct"/>
          </w:tcPr>
          <w:p w14:paraId="3E383C0D" w14:textId="7C04D0AB" w:rsidR="002B5016" w:rsidRPr="002B5016" w:rsidRDefault="002B5016" w:rsidP="002B5016">
            <w:pPr>
              <w:pStyle w:val="TableParagraph"/>
              <w:spacing w:before="60" w:after="60" w:line="252" w:lineRule="auto"/>
              <w:ind w:left="6"/>
              <w:rPr>
                <w:bCs/>
                <w:sz w:val="24"/>
                <w:szCs w:val="28"/>
              </w:rPr>
            </w:pPr>
            <w:r w:rsidRPr="002B5016">
              <w:rPr>
                <w:sz w:val="24"/>
                <w:szCs w:val="28"/>
              </w:rPr>
              <w:t>Approve</w:t>
            </w:r>
            <w:r w:rsidRPr="002B5016">
              <w:rPr>
                <w:spacing w:val="-13"/>
                <w:sz w:val="24"/>
                <w:szCs w:val="28"/>
              </w:rPr>
              <w:t xml:space="preserve"> </w:t>
            </w:r>
            <w:r w:rsidRPr="002B5016">
              <w:rPr>
                <w:sz w:val="24"/>
                <w:szCs w:val="28"/>
              </w:rPr>
              <w:t>ex-gratia</w:t>
            </w:r>
            <w:r w:rsidRPr="002B5016">
              <w:rPr>
                <w:spacing w:val="-14"/>
                <w:sz w:val="24"/>
                <w:szCs w:val="28"/>
              </w:rPr>
              <w:t xml:space="preserve"> </w:t>
            </w:r>
            <w:r w:rsidRPr="002B5016">
              <w:rPr>
                <w:sz w:val="24"/>
                <w:szCs w:val="28"/>
              </w:rPr>
              <w:t>and</w:t>
            </w:r>
            <w:r w:rsidRPr="002B5016">
              <w:rPr>
                <w:spacing w:val="-14"/>
                <w:sz w:val="24"/>
                <w:szCs w:val="28"/>
              </w:rPr>
              <w:t xml:space="preserve"> </w:t>
            </w:r>
            <w:r w:rsidRPr="002B5016">
              <w:rPr>
                <w:sz w:val="24"/>
                <w:szCs w:val="28"/>
              </w:rPr>
              <w:t xml:space="preserve">special </w:t>
            </w:r>
            <w:r w:rsidRPr="002B5016">
              <w:rPr>
                <w:spacing w:val="-2"/>
                <w:sz w:val="24"/>
                <w:szCs w:val="28"/>
              </w:rPr>
              <w:t xml:space="preserve">payments above </w:t>
            </w:r>
            <w:r w:rsidR="00182A70">
              <w:rPr>
                <w:spacing w:val="-2"/>
                <w:sz w:val="24"/>
                <w:szCs w:val="28"/>
              </w:rPr>
              <w:t>&gt;</w:t>
            </w:r>
            <w:r w:rsidRPr="002B5016">
              <w:rPr>
                <w:spacing w:val="-2"/>
                <w:sz w:val="24"/>
                <w:szCs w:val="28"/>
              </w:rPr>
              <w:t>£500</w:t>
            </w:r>
          </w:p>
        </w:tc>
        <w:tc>
          <w:tcPr>
            <w:tcW w:w="785" w:type="pct"/>
          </w:tcPr>
          <w:p w14:paraId="0E649AAA" w14:textId="3D9643B3" w:rsidR="002B5016" w:rsidRPr="002B5016" w:rsidRDefault="002B5016" w:rsidP="002B5016">
            <w:pPr>
              <w:pStyle w:val="TableParagraph"/>
              <w:spacing w:before="60" w:after="60" w:line="252" w:lineRule="auto"/>
              <w:ind w:left="0" w:right="73"/>
              <w:rPr>
                <w:bCs/>
                <w:sz w:val="24"/>
                <w:szCs w:val="28"/>
              </w:rPr>
            </w:pPr>
            <w:r w:rsidRPr="002B5016">
              <w:rPr>
                <w:sz w:val="24"/>
                <w:szCs w:val="28"/>
              </w:rPr>
              <w:t>As</w:t>
            </w:r>
            <w:r w:rsidRPr="002B5016">
              <w:rPr>
                <w:spacing w:val="-4"/>
                <w:sz w:val="24"/>
                <w:szCs w:val="28"/>
              </w:rPr>
              <w:t xml:space="preserve"> </w:t>
            </w:r>
            <w:r w:rsidRPr="002B5016">
              <w:rPr>
                <w:spacing w:val="-2"/>
                <w:sz w:val="24"/>
                <w:szCs w:val="28"/>
              </w:rPr>
              <w:t>necessary</w:t>
            </w:r>
          </w:p>
        </w:tc>
        <w:tc>
          <w:tcPr>
            <w:tcW w:w="2131" w:type="pct"/>
          </w:tcPr>
          <w:p w14:paraId="48AFF2C8" w14:textId="77777777" w:rsidR="002B5016" w:rsidRPr="002B5016" w:rsidRDefault="002B5016" w:rsidP="002B5016">
            <w:pPr>
              <w:pStyle w:val="TableParagraph"/>
              <w:spacing w:before="60" w:after="60" w:line="252" w:lineRule="auto"/>
              <w:ind w:left="0" w:right="178"/>
              <w:rPr>
                <w:sz w:val="24"/>
                <w:szCs w:val="28"/>
              </w:rPr>
            </w:pPr>
            <w:r w:rsidRPr="002B5016">
              <w:rPr>
                <w:sz w:val="24"/>
                <w:szCs w:val="28"/>
              </w:rPr>
              <w:t>Classed as potentially novel and contentious</w:t>
            </w:r>
          </w:p>
          <w:p w14:paraId="2101CACF" w14:textId="77777777" w:rsidR="002B5016" w:rsidRPr="002B5016" w:rsidRDefault="002B5016" w:rsidP="002B5016">
            <w:pPr>
              <w:pStyle w:val="TableParagraph"/>
              <w:spacing w:before="60" w:after="60" w:line="252" w:lineRule="auto"/>
              <w:ind w:left="0" w:right="34"/>
              <w:rPr>
                <w:sz w:val="24"/>
                <w:szCs w:val="28"/>
              </w:rPr>
            </w:pPr>
            <w:r w:rsidRPr="002B5016">
              <w:rPr>
                <w:sz w:val="24"/>
                <w:szCs w:val="28"/>
              </w:rPr>
              <w:t>Initial consideration by FD prior to submission to Board.</w:t>
            </w:r>
          </w:p>
          <w:p w14:paraId="448E1A5D" w14:textId="5CCE2D1B" w:rsidR="002B5016" w:rsidRPr="002B5016" w:rsidRDefault="002B5016" w:rsidP="002B5016">
            <w:pPr>
              <w:pStyle w:val="TableParagraph"/>
              <w:spacing w:before="60" w:after="60" w:line="252" w:lineRule="auto"/>
              <w:ind w:left="0"/>
              <w:rPr>
                <w:bCs/>
                <w:sz w:val="24"/>
                <w:szCs w:val="28"/>
              </w:rPr>
            </w:pPr>
            <w:r w:rsidRPr="002B5016">
              <w:rPr>
                <w:sz w:val="24"/>
                <w:szCs w:val="28"/>
              </w:rPr>
              <w:t xml:space="preserve">May need HM Treasury </w:t>
            </w:r>
            <w:r w:rsidRPr="002B5016">
              <w:rPr>
                <w:spacing w:val="-2"/>
                <w:sz w:val="24"/>
                <w:szCs w:val="28"/>
              </w:rPr>
              <w:t>approval</w:t>
            </w:r>
          </w:p>
        </w:tc>
      </w:tr>
      <w:tr w:rsidR="002B5016" w:rsidRPr="00B65153" w14:paraId="0853FEFF" w14:textId="77777777" w:rsidTr="002B5016">
        <w:trPr>
          <w:cantSplit/>
          <w:trHeight w:val="500"/>
        </w:trPr>
        <w:tc>
          <w:tcPr>
            <w:tcW w:w="557" w:type="pct"/>
          </w:tcPr>
          <w:p w14:paraId="32E26831" w14:textId="196A2D0B" w:rsidR="002B5016" w:rsidRPr="002B5016" w:rsidRDefault="002B5016" w:rsidP="002B5016">
            <w:pPr>
              <w:pStyle w:val="TableText"/>
              <w:rPr>
                <w:spacing w:val="-5"/>
                <w:szCs w:val="28"/>
              </w:rPr>
            </w:pPr>
            <w:r w:rsidRPr="002B5016">
              <w:rPr>
                <w:spacing w:val="-5"/>
                <w:szCs w:val="28"/>
              </w:rPr>
              <w:lastRenderedPageBreak/>
              <w:t>A15</w:t>
            </w:r>
          </w:p>
        </w:tc>
        <w:tc>
          <w:tcPr>
            <w:tcW w:w="1527" w:type="pct"/>
          </w:tcPr>
          <w:p w14:paraId="32C3E915" w14:textId="54127958" w:rsidR="002B5016" w:rsidRPr="002B5016" w:rsidRDefault="002B5016" w:rsidP="002B5016">
            <w:pPr>
              <w:pStyle w:val="TableParagraph"/>
              <w:spacing w:before="60" w:after="60" w:line="252" w:lineRule="auto"/>
              <w:ind w:left="6"/>
              <w:rPr>
                <w:sz w:val="24"/>
                <w:szCs w:val="28"/>
              </w:rPr>
            </w:pPr>
            <w:r w:rsidRPr="002B5016">
              <w:rPr>
                <w:sz w:val="24"/>
                <w:szCs w:val="28"/>
              </w:rPr>
              <w:t>Approve</w:t>
            </w:r>
            <w:r w:rsidRPr="002B5016">
              <w:rPr>
                <w:spacing w:val="-9"/>
                <w:sz w:val="24"/>
                <w:szCs w:val="28"/>
              </w:rPr>
              <w:t xml:space="preserve"> </w:t>
            </w:r>
            <w:r w:rsidRPr="002B5016">
              <w:rPr>
                <w:sz w:val="24"/>
                <w:szCs w:val="28"/>
              </w:rPr>
              <w:t>capital</w:t>
            </w:r>
            <w:r w:rsidRPr="002B5016">
              <w:rPr>
                <w:spacing w:val="-9"/>
                <w:sz w:val="24"/>
                <w:szCs w:val="28"/>
              </w:rPr>
              <w:t xml:space="preserve"> </w:t>
            </w:r>
            <w:r w:rsidRPr="002B5016">
              <w:rPr>
                <w:sz w:val="24"/>
                <w:szCs w:val="28"/>
              </w:rPr>
              <w:t>investments</w:t>
            </w:r>
            <w:r w:rsidRPr="002B5016">
              <w:rPr>
                <w:spacing w:val="-9"/>
                <w:sz w:val="24"/>
                <w:szCs w:val="28"/>
              </w:rPr>
              <w:t xml:space="preserve"> </w:t>
            </w:r>
            <w:r w:rsidRPr="002B5016">
              <w:rPr>
                <w:spacing w:val="-4"/>
                <w:sz w:val="24"/>
                <w:szCs w:val="28"/>
              </w:rPr>
              <w:t xml:space="preserve">over </w:t>
            </w:r>
            <w:r w:rsidR="00182A70">
              <w:rPr>
                <w:spacing w:val="-4"/>
                <w:sz w:val="24"/>
                <w:szCs w:val="28"/>
              </w:rPr>
              <w:t xml:space="preserve">&gt; </w:t>
            </w:r>
            <w:r w:rsidRPr="002B5016">
              <w:rPr>
                <w:spacing w:val="-4"/>
                <w:sz w:val="24"/>
                <w:szCs w:val="28"/>
              </w:rPr>
              <w:t>£3m.</w:t>
            </w:r>
          </w:p>
        </w:tc>
        <w:tc>
          <w:tcPr>
            <w:tcW w:w="785" w:type="pct"/>
          </w:tcPr>
          <w:p w14:paraId="20D196D5" w14:textId="7D15C71F" w:rsidR="002B5016" w:rsidRPr="002B5016" w:rsidRDefault="002B5016" w:rsidP="002B5016">
            <w:pPr>
              <w:pStyle w:val="TableParagraph"/>
              <w:spacing w:before="60" w:after="60" w:line="252" w:lineRule="auto"/>
              <w:ind w:left="0" w:right="73"/>
              <w:rPr>
                <w:sz w:val="24"/>
                <w:szCs w:val="28"/>
              </w:rPr>
            </w:pPr>
            <w:r w:rsidRPr="002B5016">
              <w:rPr>
                <w:sz w:val="24"/>
                <w:szCs w:val="28"/>
              </w:rPr>
              <w:t>As</w:t>
            </w:r>
            <w:r w:rsidRPr="002B5016">
              <w:rPr>
                <w:spacing w:val="-4"/>
                <w:sz w:val="24"/>
                <w:szCs w:val="28"/>
              </w:rPr>
              <w:t xml:space="preserve"> </w:t>
            </w:r>
            <w:r w:rsidRPr="002B5016">
              <w:rPr>
                <w:spacing w:val="-2"/>
                <w:sz w:val="24"/>
                <w:szCs w:val="28"/>
              </w:rPr>
              <w:t>necessary</w:t>
            </w:r>
          </w:p>
        </w:tc>
        <w:tc>
          <w:tcPr>
            <w:tcW w:w="2131" w:type="pct"/>
          </w:tcPr>
          <w:p w14:paraId="239438CE" w14:textId="2C5ACDE3" w:rsidR="002B5016" w:rsidRPr="002B5016" w:rsidRDefault="002B5016" w:rsidP="002B5016">
            <w:pPr>
              <w:pStyle w:val="TableParagraph"/>
              <w:spacing w:before="60" w:after="60" w:line="252" w:lineRule="auto"/>
              <w:ind w:left="0" w:right="178"/>
              <w:rPr>
                <w:sz w:val="24"/>
                <w:szCs w:val="28"/>
              </w:rPr>
            </w:pPr>
          </w:p>
        </w:tc>
      </w:tr>
      <w:tr w:rsidR="002B5016" w:rsidRPr="00B65153" w14:paraId="1909B4D8" w14:textId="77777777" w:rsidTr="002B5016">
        <w:trPr>
          <w:cantSplit/>
          <w:trHeight w:val="500"/>
        </w:trPr>
        <w:tc>
          <w:tcPr>
            <w:tcW w:w="557" w:type="pct"/>
          </w:tcPr>
          <w:p w14:paraId="5F408852" w14:textId="246B860E" w:rsidR="002B5016" w:rsidRPr="002B5016" w:rsidRDefault="002B5016" w:rsidP="002B5016">
            <w:pPr>
              <w:pStyle w:val="TableText"/>
              <w:rPr>
                <w:spacing w:val="-5"/>
                <w:szCs w:val="28"/>
              </w:rPr>
            </w:pPr>
            <w:r w:rsidRPr="002B5016">
              <w:rPr>
                <w:spacing w:val="-5"/>
                <w:szCs w:val="28"/>
              </w:rPr>
              <w:t>A16</w:t>
            </w:r>
          </w:p>
        </w:tc>
        <w:tc>
          <w:tcPr>
            <w:tcW w:w="1527" w:type="pct"/>
          </w:tcPr>
          <w:p w14:paraId="49BA8E40" w14:textId="4C029AC8" w:rsidR="002B5016" w:rsidRPr="002B5016" w:rsidRDefault="002B5016" w:rsidP="002B5016">
            <w:pPr>
              <w:pStyle w:val="TableParagraph"/>
              <w:spacing w:before="60" w:after="60" w:line="252" w:lineRule="auto"/>
              <w:ind w:left="6"/>
              <w:rPr>
                <w:sz w:val="24"/>
                <w:szCs w:val="28"/>
              </w:rPr>
            </w:pPr>
            <w:r w:rsidRPr="002B5016">
              <w:rPr>
                <w:sz w:val="24"/>
                <w:szCs w:val="28"/>
              </w:rPr>
              <w:t>Approval</w:t>
            </w:r>
            <w:r w:rsidRPr="002B5016">
              <w:rPr>
                <w:spacing w:val="-11"/>
                <w:sz w:val="24"/>
                <w:szCs w:val="28"/>
              </w:rPr>
              <w:t xml:space="preserve"> </w:t>
            </w:r>
            <w:r w:rsidRPr="002B5016">
              <w:rPr>
                <w:sz w:val="24"/>
                <w:szCs w:val="28"/>
              </w:rPr>
              <w:t>and</w:t>
            </w:r>
            <w:r w:rsidRPr="002B5016">
              <w:rPr>
                <w:spacing w:val="-11"/>
                <w:sz w:val="24"/>
                <w:szCs w:val="28"/>
              </w:rPr>
              <w:t xml:space="preserve"> </w:t>
            </w:r>
            <w:r w:rsidRPr="002B5016">
              <w:rPr>
                <w:sz w:val="24"/>
                <w:szCs w:val="28"/>
              </w:rPr>
              <w:t>signature</w:t>
            </w:r>
            <w:r w:rsidRPr="002B5016">
              <w:rPr>
                <w:spacing w:val="-9"/>
                <w:sz w:val="24"/>
                <w:szCs w:val="28"/>
              </w:rPr>
              <w:t xml:space="preserve"> </w:t>
            </w:r>
            <w:r w:rsidRPr="002B5016">
              <w:rPr>
                <w:sz w:val="24"/>
                <w:szCs w:val="28"/>
              </w:rPr>
              <w:t>of</w:t>
            </w:r>
            <w:r w:rsidRPr="002B5016">
              <w:rPr>
                <w:spacing w:val="-9"/>
                <w:sz w:val="24"/>
                <w:szCs w:val="28"/>
              </w:rPr>
              <w:t xml:space="preserve"> </w:t>
            </w:r>
            <w:r w:rsidRPr="002B5016">
              <w:rPr>
                <w:sz w:val="24"/>
                <w:szCs w:val="28"/>
              </w:rPr>
              <w:t xml:space="preserve">Agency </w:t>
            </w:r>
            <w:r w:rsidRPr="002B5016">
              <w:rPr>
                <w:spacing w:val="-2"/>
                <w:sz w:val="24"/>
                <w:szCs w:val="28"/>
              </w:rPr>
              <w:t>Agreements</w:t>
            </w:r>
          </w:p>
        </w:tc>
        <w:tc>
          <w:tcPr>
            <w:tcW w:w="785" w:type="pct"/>
          </w:tcPr>
          <w:p w14:paraId="14F00CA3" w14:textId="1AF8C060" w:rsidR="002B5016" w:rsidRPr="002B5016" w:rsidRDefault="002B5016" w:rsidP="002B5016">
            <w:pPr>
              <w:pStyle w:val="TableParagraph"/>
              <w:spacing w:before="60" w:after="60" w:line="252" w:lineRule="auto"/>
              <w:ind w:left="0" w:right="73"/>
              <w:rPr>
                <w:sz w:val="24"/>
                <w:szCs w:val="28"/>
              </w:rPr>
            </w:pPr>
            <w:r w:rsidRPr="002B5016">
              <w:rPr>
                <w:sz w:val="24"/>
                <w:szCs w:val="28"/>
              </w:rPr>
              <w:t>As</w:t>
            </w:r>
            <w:r w:rsidRPr="002B5016">
              <w:rPr>
                <w:spacing w:val="-4"/>
                <w:sz w:val="24"/>
                <w:szCs w:val="28"/>
              </w:rPr>
              <w:t xml:space="preserve"> </w:t>
            </w:r>
            <w:r w:rsidRPr="002B5016">
              <w:rPr>
                <w:spacing w:val="-2"/>
                <w:sz w:val="24"/>
                <w:szCs w:val="28"/>
              </w:rPr>
              <w:t>necessary</w:t>
            </w:r>
          </w:p>
        </w:tc>
        <w:tc>
          <w:tcPr>
            <w:tcW w:w="2131" w:type="pct"/>
          </w:tcPr>
          <w:p w14:paraId="58218575" w14:textId="53F8F4EC" w:rsidR="002B5016" w:rsidRPr="002B5016" w:rsidRDefault="002B5016" w:rsidP="002B5016">
            <w:pPr>
              <w:pStyle w:val="TableParagraph"/>
              <w:spacing w:before="60" w:after="60" w:line="252" w:lineRule="auto"/>
              <w:ind w:left="0" w:right="178"/>
              <w:rPr>
                <w:spacing w:val="-5"/>
                <w:sz w:val="24"/>
                <w:szCs w:val="28"/>
              </w:rPr>
            </w:pPr>
            <w:r w:rsidRPr="002B5016">
              <w:rPr>
                <w:sz w:val="24"/>
                <w:szCs w:val="28"/>
              </w:rPr>
              <w:t>Chair</w:t>
            </w:r>
            <w:r w:rsidRPr="002B5016">
              <w:rPr>
                <w:spacing w:val="-4"/>
                <w:sz w:val="24"/>
                <w:szCs w:val="28"/>
              </w:rPr>
              <w:t xml:space="preserve"> </w:t>
            </w:r>
            <w:r w:rsidRPr="002B5016">
              <w:rPr>
                <w:sz w:val="24"/>
                <w:szCs w:val="28"/>
              </w:rPr>
              <w:t>signs</w:t>
            </w:r>
            <w:r w:rsidRPr="002B5016">
              <w:rPr>
                <w:spacing w:val="-4"/>
                <w:sz w:val="24"/>
                <w:szCs w:val="28"/>
              </w:rPr>
              <w:t xml:space="preserve"> </w:t>
            </w:r>
            <w:r w:rsidRPr="002B5016">
              <w:rPr>
                <w:sz w:val="24"/>
                <w:szCs w:val="28"/>
              </w:rPr>
              <w:t>on</w:t>
            </w:r>
            <w:r w:rsidRPr="002B5016">
              <w:rPr>
                <w:spacing w:val="-5"/>
                <w:sz w:val="24"/>
                <w:szCs w:val="28"/>
              </w:rPr>
              <w:t xml:space="preserve"> </w:t>
            </w:r>
            <w:r w:rsidRPr="002B5016">
              <w:rPr>
                <w:sz w:val="24"/>
                <w:szCs w:val="28"/>
              </w:rPr>
              <w:t>behalf</w:t>
            </w:r>
            <w:r w:rsidRPr="002B5016">
              <w:rPr>
                <w:spacing w:val="-5"/>
                <w:sz w:val="24"/>
                <w:szCs w:val="28"/>
              </w:rPr>
              <w:t xml:space="preserve"> </w:t>
            </w:r>
            <w:r w:rsidRPr="002B5016">
              <w:rPr>
                <w:sz w:val="24"/>
                <w:szCs w:val="28"/>
              </w:rPr>
              <w:t>of</w:t>
            </w:r>
            <w:r w:rsidRPr="002B5016">
              <w:rPr>
                <w:spacing w:val="-4"/>
                <w:sz w:val="24"/>
                <w:szCs w:val="28"/>
              </w:rPr>
              <w:t xml:space="preserve"> </w:t>
            </w:r>
            <w:r w:rsidRPr="002B5016">
              <w:rPr>
                <w:spacing w:val="-5"/>
                <w:sz w:val="24"/>
                <w:szCs w:val="28"/>
              </w:rPr>
              <w:t>ONR</w:t>
            </w:r>
          </w:p>
        </w:tc>
      </w:tr>
      <w:tr w:rsidR="002B5016" w:rsidRPr="00B65153" w14:paraId="17905097" w14:textId="77777777" w:rsidTr="002B5016">
        <w:trPr>
          <w:cantSplit/>
          <w:trHeight w:val="500"/>
        </w:trPr>
        <w:tc>
          <w:tcPr>
            <w:tcW w:w="557" w:type="pct"/>
          </w:tcPr>
          <w:p w14:paraId="464B2027" w14:textId="16707E69" w:rsidR="002B5016" w:rsidRPr="002B5016" w:rsidRDefault="002B5016" w:rsidP="002B5016">
            <w:pPr>
              <w:pStyle w:val="TableText"/>
              <w:rPr>
                <w:spacing w:val="-5"/>
                <w:szCs w:val="28"/>
              </w:rPr>
            </w:pPr>
            <w:r w:rsidRPr="002B5016">
              <w:rPr>
                <w:spacing w:val="-5"/>
                <w:szCs w:val="28"/>
              </w:rPr>
              <w:t>A17</w:t>
            </w:r>
          </w:p>
        </w:tc>
        <w:tc>
          <w:tcPr>
            <w:tcW w:w="1527" w:type="pct"/>
          </w:tcPr>
          <w:p w14:paraId="4B1D560E" w14:textId="3C92D734" w:rsidR="002B5016" w:rsidRPr="002B5016" w:rsidRDefault="002B5016" w:rsidP="002B5016">
            <w:pPr>
              <w:pStyle w:val="TableParagraph"/>
              <w:spacing w:before="60" w:after="60" w:line="252" w:lineRule="auto"/>
              <w:ind w:left="6"/>
              <w:rPr>
                <w:sz w:val="24"/>
                <w:szCs w:val="28"/>
              </w:rPr>
            </w:pPr>
            <w:r w:rsidRPr="002B5016">
              <w:rPr>
                <w:sz w:val="24"/>
                <w:szCs w:val="28"/>
              </w:rPr>
              <w:t>Approval</w:t>
            </w:r>
            <w:r w:rsidRPr="002B5016">
              <w:rPr>
                <w:spacing w:val="-12"/>
                <w:sz w:val="24"/>
                <w:szCs w:val="28"/>
              </w:rPr>
              <w:t xml:space="preserve"> </w:t>
            </w:r>
            <w:r w:rsidRPr="002B5016">
              <w:rPr>
                <w:sz w:val="24"/>
                <w:szCs w:val="28"/>
              </w:rPr>
              <w:t>of</w:t>
            </w:r>
            <w:r w:rsidRPr="002B5016">
              <w:rPr>
                <w:spacing w:val="-11"/>
                <w:sz w:val="24"/>
                <w:szCs w:val="28"/>
              </w:rPr>
              <w:t xml:space="preserve"> </w:t>
            </w:r>
            <w:r w:rsidRPr="002B5016">
              <w:rPr>
                <w:sz w:val="24"/>
                <w:szCs w:val="28"/>
              </w:rPr>
              <w:t>Single</w:t>
            </w:r>
            <w:r w:rsidRPr="002B5016">
              <w:rPr>
                <w:spacing w:val="-10"/>
                <w:sz w:val="24"/>
                <w:szCs w:val="28"/>
              </w:rPr>
              <w:t xml:space="preserve"> </w:t>
            </w:r>
            <w:r w:rsidRPr="002B5016">
              <w:rPr>
                <w:sz w:val="24"/>
                <w:szCs w:val="28"/>
              </w:rPr>
              <w:t>Tender</w:t>
            </w:r>
            <w:r w:rsidRPr="002B5016">
              <w:rPr>
                <w:spacing w:val="-9"/>
                <w:sz w:val="24"/>
                <w:szCs w:val="28"/>
              </w:rPr>
              <w:t xml:space="preserve"> </w:t>
            </w:r>
            <w:r w:rsidRPr="002B5016">
              <w:rPr>
                <w:sz w:val="24"/>
                <w:szCs w:val="28"/>
              </w:rPr>
              <w:t xml:space="preserve">Awards and / or purchases over </w:t>
            </w:r>
            <w:r w:rsidR="00182A70">
              <w:rPr>
                <w:sz w:val="24"/>
                <w:szCs w:val="28"/>
              </w:rPr>
              <w:t>&gt;</w:t>
            </w:r>
            <w:r w:rsidRPr="002B5016">
              <w:rPr>
                <w:sz w:val="24"/>
                <w:szCs w:val="28"/>
              </w:rPr>
              <w:t>£500 that are novel, contentious, or repercussive.</w:t>
            </w:r>
          </w:p>
        </w:tc>
        <w:tc>
          <w:tcPr>
            <w:tcW w:w="785" w:type="pct"/>
          </w:tcPr>
          <w:p w14:paraId="3F7B216A" w14:textId="5A490690" w:rsidR="002B5016" w:rsidRPr="002B5016" w:rsidRDefault="002B5016" w:rsidP="002B5016">
            <w:pPr>
              <w:pStyle w:val="TableParagraph"/>
              <w:spacing w:before="60" w:after="60" w:line="252" w:lineRule="auto"/>
              <w:ind w:left="0" w:right="73"/>
              <w:rPr>
                <w:sz w:val="24"/>
                <w:szCs w:val="28"/>
              </w:rPr>
            </w:pPr>
            <w:r w:rsidRPr="002B5016">
              <w:rPr>
                <w:sz w:val="24"/>
                <w:szCs w:val="28"/>
              </w:rPr>
              <w:t>As</w:t>
            </w:r>
            <w:r w:rsidRPr="002B5016">
              <w:rPr>
                <w:spacing w:val="-4"/>
                <w:sz w:val="24"/>
                <w:szCs w:val="28"/>
              </w:rPr>
              <w:t xml:space="preserve"> </w:t>
            </w:r>
            <w:r w:rsidRPr="002B5016">
              <w:rPr>
                <w:spacing w:val="-2"/>
                <w:sz w:val="24"/>
                <w:szCs w:val="28"/>
              </w:rPr>
              <w:t>necessary</w:t>
            </w:r>
          </w:p>
        </w:tc>
        <w:tc>
          <w:tcPr>
            <w:tcW w:w="2131" w:type="pct"/>
          </w:tcPr>
          <w:p w14:paraId="1C2E6C9A" w14:textId="77777777" w:rsidR="002B5016" w:rsidRDefault="002B5016" w:rsidP="002B5016">
            <w:pPr>
              <w:pStyle w:val="TableParagraph"/>
              <w:spacing w:before="60" w:after="60" w:line="252" w:lineRule="auto"/>
              <w:ind w:left="0" w:right="178"/>
              <w:rPr>
                <w:spacing w:val="-4"/>
                <w:sz w:val="24"/>
                <w:szCs w:val="28"/>
              </w:rPr>
            </w:pPr>
            <w:r w:rsidRPr="002B5016">
              <w:rPr>
                <w:sz w:val="24"/>
                <w:szCs w:val="28"/>
              </w:rPr>
              <w:t>Need</w:t>
            </w:r>
            <w:r w:rsidRPr="002B5016">
              <w:rPr>
                <w:spacing w:val="-10"/>
                <w:sz w:val="24"/>
                <w:szCs w:val="28"/>
              </w:rPr>
              <w:t xml:space="preserve"> </w:t>
            </w:r>
            <w:r w:rsidRPr="002B5016">
              <w:rPr>
                <w:sz w:val="24"/>
                <w:szCs w:val="28"/>
              </w:rPr>
              <w:t>for</w:t>
            </w:r>
            <w:r w:rsidRPr="002B5016">
              <w:rPr>
                <w:spacing w:val="-11"/>
                <w:sz w:val="24"/>
                <w:szCs w:val="28"/>
              </w:rPr>
              <w:t xml:space="preserve"> </w:t>
            </w:r>
            <w:r w:rsidRPr="002B5016">
              <w:rPr>
                <w:sz w:val="24"/>
                <w:szCs w:val="28"/>
              </w:rPr>
              <w:t>approval</w:t>
            </w:r>
            <w:r w:rsidRPr="002B5016">
              <w:rPr>
                <w:spacing w:val="-11"/>
                <w:sz w:val="24"/>
                <w:szCs w:val="28"/>
              </w:rPr>
              <w:t xml:space="preserve"> </w:t>
            </w:r>
            <w:r w:rsidRPr="002B5016">
              <w:rPr>
                <w:sz w:val="24"/>
                <w:szCs w:val="28"/>
              </w:rPr>
              <w:t>assessed</w:t>
            </w:r>
            <w:r w:rsidRPr="002B5016">
              <w:rPr>
                <w:spacing w:val="-12"/>
                <w:sz w:val="24"/>
                <w:szCs w:val="28"/>
              </w:rPr>
              <w:t xml:space="preserve"> </w:t>
            </w:r>
            <w:r w:rsidRPr="002B5016">
              <w:rPr>
                <w:sz w:val="24"/>
                <w:szCs w:val="28"/>
              </w:rPr>
              <w:t xml:space="preserve">by </w:t>
            </w:r>
            <w:r w:rsidRPr="002B5016">
              <w:rPr>
                <w:spacing w:val="-4"/>
                <w:sz w:val="24"/>
                <w:szCs w:val="28"/>
              </w:rPr>
              <w:t>FD.</w:t>
            </w:r>
          </w:p>
          <w:p w14:paraId="71BDC08A" w14:textId="56BD7793" w:rsidR="00EA2502" w:rsidRPr="002B5016" w:rsidRDefault="00A04D46" w:rsidP="002B5016">
            <w:pPr>
              <w:pStyle w:val="TableParagraph"/>
              <w:spacing w:before="60" w:after="60" w:line="252" w:lineRule="auto"/>
              <w:ind w:left="0" w:right="178"/>
              <w:rPr>
                <w:sz w:val="24"/>
                <w:szCs w:val="28"/>
              </w:rPr>
            </w:pPr>
            <w:r>
              <w:rPr>
                <w:spacing w:val="-4"/>
                <w:sz w:val="24"/>
                <w:szCs w:val="28"/>
              </w:rPr>
              <w:t>Any s</w:t>
            </w:r>
            <w:r w:rsidR="00EA2502">
              <w:rPr>
                <w:spacing w:val="-4"/>
                <w:sz w:val="24"/>
                <w:szCs w:val="28"/>
              </w:rPr>
              <w:t xml:space="preserve">ingle tender awards </w:t>
            </w:r>
            <w:r w:rsidR="000F23D1">
              <w:rPr>
                <w:spacing w:val="-4"/>
                <w:sz w:val="24"/>
                <w:szCs w:val="28"/>
              </w:rPr>
              <w:t xml:space="preserve">are </w:t>
            </w:r>
            <w:r w:rsidR="00BE52A4">
              <w:rPr>
                <w:spacing w:val="-4"/>
                <w:sz w:val="24"/>
                <w:szCs w:val="28"/>
              </w:rPr>
              <w:t xml:space="preserve">included within </w:t>
            </w:r>
            <w:r>
              <w:rPr>
                <w:spacing w:val="-4"/>
                <w:sz w:val="24"/>
                <w:szCs w:val="28"/>
              </w:rPr>
              <w:t xml:space="preserve">compliance reporting to </w:t>
            </w:r>
            <w:r w:rsidR="000F23D1">
              <w:rPr>
                <w:spacing w:val="-4"/>
                <w:sz w:val="24"/>
                <w:szCs w:val="28"/>
              </w:rPr>
              <w:t>the Audit and Risk Assurance Committee</w:t>
            </w:r>
          </w:p>
        </w:tc>
      </w:tr>
      <w:tr w:rsidR="002B5016" w:rsidRPr="00B65153" w14:paraId="3F1C1561" w14:textId="77777777" w:rsidTr="002B5016">
        <w:trPr>
          <w:cantSplit/>
          <w:trHeight w:val="500"/>
        </w:trPr>
        <w:tc>
          <w:tcPr>
            <w:tcW w:w="557" w:type="pct"/>
          </w:tcPr>
          <w:p w14:paraId="729D3A6E" w14:textId="336D0E58" w:rsidR="002B5016" w:rsidRPr="002B5016" w:rsidRDefault="002B5016" w:rsidP="002B5016">
            <w:pPr>
              <w:pStyle w:val="TableText"/>
              <w:rPr>
                <w:spacing w:val="-5"/>
                <w:szCs w:val="28"/>
              </w:rPr>
            </w:pPr>
            <w:r w:rsidRPr="002B5016">
              <w:rPr>
                <w:spacing w:val="-5"/>
                <w:szCs w:val="28"/>
              </w:rPr>
              <w:t>A18</w:t>
            </w:r>
          </w:p>
        </w:tc>
        <w:tc>
          <w:tcPr>
            <w:tcW w:w="1527" w:type="pct"/>
          </w:tcPr>
          <w:p w14:paraId="14D77FC8" w14:textId="79CC1337" w:rsidR="002B5016" w:rsidRPr="002B5016" w:rsidRDefault="002B5016" w:rsidP="002B5016">
            <w:pPr>
              <w:pStyle w:val="TableParagraph"/>
              <w:spacing w:before="60" w:after="60" w:line="252" w:lineRule="auto"/>
              <w:ind w:left="6"/>
              <w:rPr>
                <w:sz w:val="24"/>
                <w:szCs w:val="28"/>
              </w:rPr>
            </w:pPr>
            <w:r w:rsidRPr="002B5016">
              <w:rPr>
                <w:sz w:val="24"/>
                <w:szCs w:val="28"/>
              </w:rPr>
              <w:t>Appointment</w:t>
            </w:r>
            <w:r w:rsidRPr="002B5016">
              <w:rPr>
                <w:spacing w:val="-8"/>
                <w:sz w:val="24"/>
                <w:szCs w:val="28"/>
              </w:rPr>
              <w:t xml:space="preserve"> </w:t>
            </w:r>
            <w:r w:rsidRPr="002B5016">
              <w:rPr>
                <w:sz w:val="24"/>
                <w:szCs w:val="28"/>
              </w:rPr>
              <w:t>of</w:t>
            </w:r>
            <w:r w:rsidRPr="002B5016">
              <w:rPr>
                <w:spacing w:val="-8"/>
                <w:sz w:val="24"/>
                <w:szCs w:val="28"/>
              </w:rPr>
              <w:t xml:space="preserve"> </w:t>
            </w:r>
            <w:r w:rsidRPr="002B5016">
              <w:rPr>
                <w:sz w:val="24"/>
                <w:szCs w:val="28"/>
              </w:rPr>
              <w:t>Internal</w:t>
            </w:r>
            <w:r w:rsidRPr="002B5016">
              <w:rPr>
                <w:spacing w:val="-8"/>
                <w:sz w:val="24"/>
                <w:szCs w:val="28"/>
              </w:rPr>
              <w:t xml:space="preserve"> </w:t>
            </w:r>
            <w:r w:rsidRPr="002B5016">
              <w:rPr>
                <w:spacing w:val="-2"/>
                <w:sz w:val="24"/>
                <w:szCs w:val="28"/>
              </w:rPr>
              <w:t>Auditors</w:t>
            </w:r>
          </w:p>
        </w:tc>
        <w:tc>
          <w:tcPr>
            <w:tcW w:w="785" w:type="pct"/>
          </w:tcPr>
          <w:p w14:paraId="2A4DCBD6" w14:textId="250A2F9A" w:rsidR="002B5016" w:rsidRPr="002B5016" w:rsidRDefault="002B5016" w:rsidP="002B5016">
            <w:pPr>
              <w:pStyle w:val="TableParagraph"/>
              <w:spacing w:before="60" w:after="60" w:line="252" w:lineRule="auto"/>
              <w:ind w:left="0" w:right="73"/>
              <w:rPr>
                <w:sz w:val="24"/>
                <w:szCs w:val="28"/>
              </w:rPr>
            </w:pPr>
            <w:r w:rsidRPr="002B5016">
              <w:rPr>
                <w:sz w:val="24"/>
                <w:szCs w:val="28"/>
              </w:rPr>
              <w:t>As</w:t>
            </w:r>
            <w:r w:rsidRPr="002B5016">
              <w:rPr>
                <w:spacing w:val="-12"/>
                <w:sz w:val="24"/>
                <w:szCs w:val="28"/>
              </w:rPr>
              <w:t xml:space="preserve"> </w:t>
            </w:r>
            <w:r w:rsidRPr="002B5016">
              <w:rPr>
                <w:sz w:val="24"/>
                <w:szCs w:val="28"/>
              </w:rPr>
              <w:t>necessary,</w:t>
            </w:r>
            <w:r w:rsidRPr="002B5016">
              <w:rPr>
                <w:spacing w:val="-13"/>
                <w:sz w:val="24"/>
                <w:szCs w:val="28"/>
              </w:rPr>
              <w:t xml:space="preserve"> </w:t>
            </w:r>
            <w:r w:rsidRPr="002B5016">
              <w:rPr>
                <w:sz w:val="24"/>
                <w:szCs w:val="28"/>
              </w:rPr>
              <w:t>upon</w:t>
            </w:r>
            <w:r w:rsidRPr="002B5016">
              <w:rPr>
                <w:spacing w:val="-13"/>
                <w:sz w:val="24"/>
                <w:szCs w:val="28"/>
              </w:rPr>
              <w:t xml:space="preserve"> </w:t>
            </w:r>
            <w:r w:rsidRPr="002B5016">
              <w:rPr>
                <w:sz w:val="24"/>
                <w:szCs w:val="28"/>
              </w:rPr>
              <w:t xml:space="preserve">contract </w:t>
            </w:r>
            <w:r w:rsidRPr="002B5016">
              <w:rPr>
                <w:spacing w:val="-2"/>
                <w:sz w:val="24"/>
                <w:szCs w:val="28"/>
              </w:rPr>
              <w:t>expiration</w:t>
            </w:r>
          </w:p>
        </w:tc>
        <w:tc>
          <w:tcPr>
            <w:tcW w:w="2131" w:type="pct"/>
          </w:tcPr>
          <w:p w14:paraId="0591A2B8" w14:textId="12D0DBEC" w:rsidR="002B5016" w:rsidRPr="002B5016" w:rsidRDefault="002B5016" w:rsidP="002B5016">
            <w:pPr>
              <w:pStyle w:val="TableParagraph"/>
              <w:spacing w:before="60" w:after="60" w:line="252" w:lineRule="auto"/>
              <w:ind w:left="0" w:right="178"/>
              <w:rPr>
                <w:sz w:val="24"/>
                <w:szCs w:val="28"/>
              </w:rPr>
            </w:pPr>
            <w:r w:rsidRPr="002B5016">
              <w:rPr>
                <w:sz w:val="24"/>
                <w:szCs w:val="28"/>
              </w:rPr>
              <w:t>Following</w:t>
            </w:r>
            <w:r w:rsidRPr="002B5016">
              <w:rPr>
                <w:spacing w:val="-14"/>
                <w:sz w:val="24"/>
                <w:szCs w:val="28"/>
              </w:rPr>
              <w:t xml:space="preserve"> </w:t>
            </w:r>
            <w:r w:rsidRPr="002B5016">
              <w:rPr>
                <w:sz w:val="24"/>
                <w:szCs w:val="28"/>
              </w:rPr>
              <w:t>approved</w:t>
            </w:r>
            <w:r w:rsidRPr="002B5016">
              <w:rPr>
                <w:spacing w:val="-14"/>
                <w:sz w:val="24"/>
                <w:szCs w:val="28"/>
              </w:rPr>
              <w:t xml:space="preserve"> </w:t>
            </w:r>
            <w:r w:rsidRPr="002B5016">
              <w:rPr>
                <w:sz w:val="24"/>
                <w:szCs w:val="28"/>
              </w:rPr>
              <w:t>competitive tender procurement route.</w:t>
            </w:r>
          </w:p>
        </w:tc>
      </w:tr>
      <w:tr w:rsidR="002B5016" w:rsidRPr="00B65153" w14:paraId="301417FB" w14:textId="77777777" w:rsidTr="002B5016">
        <w:trPr>
          <w:cantSplit/>
          <w:trHeight w:val="500"/>
        </w:trPr>
        <w:tc>
          <w:tcPr>
            <w:tcW w:w="557" w:type="pct"/>
          </w:tcPr>
          <w:p w14:paraId="20CBFEE2" w14:textId="0DE8C656" w:rsidR="002B5016" w:rsidRPr="002B5016" w:rsidRDefault="002B5016" w:rsidP="002B5016">
            <w:pPr>
              <w:pStyle w:val="TableText"/>
              <w:rPr>
                <w:spacing w:val="-5"/>
                <w:szCs w:val="28"/>
              </w:rPr>
            </w:pPr>
            <w:r w:rsidRPr="002B5016">
              <w:rPr>
                <w:spacing w:val="-5"/>
                <w:szCs w:val="28"/>
              </w:rPr>
              <w:t>A19</w:t>
            </w:r>
          </w:p>
        </w:tc>
        <w:tc>
          <w:tcPr>
            <w:tcW w:w="1527" w:type="pct"/>
          </w:tcPr>
          <w:p w14:paraId="4CFDD9F9" w14:textId="360D9607" w:rsidR="002B5016" w:rsidRPr="002B5016" w:rsidRDefault="002B5016" w:rsidP="002B5016">
            <w:pPr>
              <w:pStyle w:val="TableParagraph"/>
              <w:spacing w:before="60" w:after="60" w:line="252" w:lineRule="auto"/>
              <w:ind w:left="6"/>
              <w:rPr>
                <w:sz w:val="24"/>
                <w:szCs w:val="28"/>
              </w:rPr>
            </w:pPr>
            <w:r w:rsidRPr="002B5016">
              <w:rPr>
                <w:sz w:val="24"/>
                <w:szCs w:val="28"/>
              </w:rPr>
              <w:t>Approval</w:t>
            </w:r>
            <w:r w:rsidRPr="002B5016">
              <w:rPr>
                <w:spacing w:val="-10"/>
                <w:sz w:val="24"/>
                <w:szCs w:val="28"/>
              </w:rPr>
              <w:t xml:space="preserve"> </w:t>
            </w:r>
            <w:r w:rsidRPr="002B5016">
              <w:rPr>
                <w:sz w:val="24"/>
                <w:szCs w:val="28"/>
              </w:rPr>
              <w:t>of</w:t>
            </w:r>
            <w:r w:rsidRPr="002B5016">
              <w:rPr>
                <w:spacing w:val="-9"/>
                <w:sz w:val="24"/>
                <w:szCs w:val="28"/>
              </w:rPr>
              <w:t xml:space="preserve"> </w:t>
            </w:r>
            <w:r w:rsidRPr="002B5016">
              <w:rPr>
                <w:sz w:val="24"/>
                <w:szCs w:val="28"/>
              </w:rPr>
              <w:t>ONR</w:t>
            </w:r>
            <w:r w:rsidRPr="002B5016">
              <w:rPr>
                <w:spacing w:val="-8"/>
                <w:sz w:val="24"/>
                <w:szCs w:val="28"/>
              </w:rPr>
              <w:t xml:space="preserve"> </w:t>
            </w:r>
            <w:r w:rsidRPr="002B5016">
              <w:rPr>
                <w:sz w:val="24"/>
                <w:szCs w:val="28"/>
              </w:rPr>
              <w:t>risk</w:t>
            </w:r>
            <w:r w:rsidRPr="002B5016">
              <w:rPr>
                <w:spacing w:val="-8"/>
                <w:sz w:val="24"/>
                <w:szCs w:val="28"/>
              </w:rPr>
              <w:t xml:space="preserve"> </w:t>
            </w:r>
            <w:r w:rsidRPr="002B5016">
              <w:rPr>
                <w:sz w:val="24"/>
                <w:szCs w:val="28"/>
              </w:rPr>
              <w:t>appetite</w:t>
            </w:r>
            <w:r w:rsidRPr="002B5016">
              <w:rPr>
                <w:spacing w:val="-8"/>
                <w:sz w:val="24"/>
                <w:szCs w:val="28"/>
              </w:rPr>
              <w:t xml:space="preserve"> </w:t>
            </w:r>
            <w:r w:rsidRPr="002B5016">
              <w:rPr>
                <w:sz w:val="24"/>
                <w:szCs w:val="28"/>
              </w:rPr>
              <w:t>and Risk Management Framework and any in year significant changes</w:t>
            </w:r>
          </w:p>
        </w:tc>
        <w:tc>
          <w:tcPr>
            <w:tcW w:w="785" w:type="pct"/>
          </w:tcPr>
          <w:p w14:paraId="42415AA4" w14:textId="77777777" w:rsidR="002B5016" w:rsidRPr="002B5016" w:rsidRDefault="002B5016" w:rsidP="002B5016">
            <w:pPr>
              <w:pStyle w:val="TableParagraph"/>
              <w:spacing w:before="60" w:after="60" w:line="252" w:lineRule="auto"/>
              <w:ind w:left="0"/>
              <w:rPr>
                <w:spacing w:val="-2"/>
                <w:sz w:val="24"/>
                <w:szCs w:val="28"/>
              </w:rPr>
            </w:pPr>
            <w:r w:rsidRPr="002B5016">
              <w:rPr>
                <w:spacing w:val="-2"/>
                <w:sz w:val="24"/>
                <w:szCs w:val="28"/>
              </w:rPr>
              <w:t>Annually,</w:t>
            </w:r>
          </w:p>
          <w:p w14:paraId="41A0164D" w14:textId="603F2616" w:rsidR="002B5016" w:rsidRPr="002B5016" w:rsidRDefault="002B5016" w:rsidP="002B5016">
            <w:pPr>
              <w:pStyle w:val="TableParagraph"/>
              <w:spacing w:before="60" w:after="60" w:line="252" w:lineRule="auto"/>
              <w:ind w:left="0" w:right="73"/>
              <w:rPr>
                <w:sz w:val="24"/>
                <w:szCs w:val="28"/>
              </w:rPr>
            </w:pPr>
            <w:r w:rsidRPr="002B5016">
              <w:rPr>
                <w:sz w:val="24"/>
                <w:szCs w:val="28"/>
              </w:rPr>
              <w:t>amendments as necessary</w:t>
            </w:r>
          </w:p>
        </w:tc>
        <w:tc>
          <w:tcPr>
            <w:tcW w:w="2131" w:type="pct"/>
          </w:tcPr>
          <w:p w14:paraId="35845094" w14:textId="075E90CF" w:rsidR="002B5016" w:rsidRPr="002B5016" w:rsidRDefault="002B5016" w:rsidP="002B5016">
            <w:pPr>
              <w:pStyle w:val="TableParagraph"/>
              <w:spacing w:before="60" w:after="60" w:line="252" w:lineRule="auto"/>
              <w:ind w:left="0" w:right="178"/>
              <w:rPr>
                <w:sz w:val="24"/>
                <w:szCs w:val="28"/>
              </w:rPr>
            </w:pPr>
          </w:p>
        </w:tc>
      </w:tr>
    </w:tbl>
    <w:p w14:paraId="5F7DDB68" w14:textId="77777777" w:rsidR="00065476" w:rsidRDefault="00065476" w:rsidP="00065476">
      <w:pPr>
        <w:pStyle w:val="BodyText"/>
        <w:rPr>
          <w:sz w:val="11"/>
        </w:rPr>
      </w:pPr>
    </w:p>
    <w:p w14:paraId="3B4AC336" w14:textId="77777777" w:rsidR="00A756FD" w:rsidRDefault="00A756FD" w:rsidP="00657DDF">
      <w:pPr>
        <w:pStyle w:val="Heading1"/>
        <w:rPr>
          <w:b/>
        </w:rPr>
        <w:sectPr w:rsidR="00A756FD" w:rsidSect="003C316E">
          <w:pgSz w:w="11906" w:h="16838" w:code="9"/>
          <w:pgMar w:top="1440" w:right="1440" w:bottom="1440" w:left="1440" w:header="397" w:footer="397" w:gutter="0"/>
          <w:cols w:space="312"/>
          <w:docGrid w:linePitch="360"/>
        </w:sectPr>
      </w:pPr>
    </w:p>
    <w:p w14:paraId="307763AF" w14:textId="77777777" w:rsidR="00F25B66" w:rsidRDefault="00F25B66" w:rsidP="00657DDF">
      <w:pPr>
        <w:pStyle w:val="Heading1"/>
        <w:rPr>
          <w:spacing w:val="-2"/>
        </w:rPr>
      </w:pPr>
      <w:bookmarkStart w:id="39" w:name="_Appendix_2:_Matters"/>
      <w:bookmarkStart w:id="40" w:name="_Toc198804137"/>
      <w:bookmarkEnd w:id="39"/>
      <w:r>
        <w:rPr>
          <w:b/>
        </w:rPr>
        <w:lastRenderedPageBreak/>
        <w:t>Appendix</w:t>
      </w:r>
      <w:r>
        <w:rPr>
          <w:b/>
          <w:spacing w:val="-7"/>
        </w:rPr>
        <w:t xml:space="preserve"> </w:t>
      </w:r>
      <w:r>
        <w:rPr>
          <w:b/>
        </w:rPr>
        <w:t>2</w:t>
      </w:r>
      <w:r>
        <w:t>:</w:t>
      </w:r>
      <w:r>
        <w:rPr>
          <w:spacing w:val="-2"/>
        </w:rPr>
        <w:t xml:space="preserve"> </w:t>
      </w:r>
      <w:r>
        <w:t>Matters</w:t>
      </w:r>
      <w:r>
        <w:rPr>
          <w:spacing w:val="-3"/>
        </w:rPr>
        <w:t xml:space="preserve"> </w:t>
      </w:r>
      <w:r>
        <w:t>delegated</w:t>
      </w:r>
      <w:r>
        <w:rPr>
          <w:spacing w:val="-5"/>
        </w:rPr>
        <w:t xml:space="preserve"> </w:t>
      </w:r>
      <w:r>
        <w:t>by</w:t>
      </w:r>
      <w:r>
        <w:rPr>
          <w:spacing w:val="-3"/>
        </w:rPr>
        <w:t xml:space="preserve"> </w:t>
      </w:r>
      <w:r>
        <w:t>the</w:t>
      </w:r>
      <w:r>
        <w:rPr>
          <w:spacing w:val="-4"/>
        </w:rPr>
        <w:t xml:space="preserve"> </w:t>
      </w:r>
      <w:r>
        <w:t>ONR</w:t>
      </w:r>
      <w:r>
        <w:rPr>
          <w:spacing w:val="-3"/>
        </w:rPr>
        <w:t xml:space="preserve"> </w:t>
      </w:r>
      <w:r>
        <w:rPr>
          <w:spacing w:val="-2"/>
        </w:rPr>
        <w:t>Board</w:t>
      </w:r>
      <w:bookmarkEnd w:id="40"/>
    </w:p>
    <w:p w14:paraId="605EB5EA" w14:textId="6B0CB27D" w:rsidR="007159D6" w:rsidRDefault="007159D6" w:rsidP="001335A1">
      <w:pPr>
        <w:pStyle w:val="Caption"/>
      </w:pPr>
      <w:r>
        <w:t xml:space="preserve">Table </w:t>
      </w:r>
      <w:r w:rsidR="009B5E26">
        <w:fldChar w:fldCharType="begin"/>
      </w:r>
      <w:r w:rsidR="009B5E26">
        <w:instrText xml:space="preserve"> SEQ Table \* ARABIC </w:instrText>
      </w:r>
      <w:r w:rsidR="009B5E26">
        <w:fldChar w:fldCharType="separate"/>
      </w:r>
      <w:r w:rsidR="004C0F38">
        <w:rPr>
          <w:noProof/>
        </w:rPr>
        <w:t>4</w:t>
      </w:r>
      <w:r w:rsidR="009B5E26">
        <w:rPr>
          <w:noProof/>
        </w:rPr>
        <w:fldChar w:fldCharType="end"/>
      </w:r>
      <w:r>
        <w:t xml:space="preserve"> - To its </w:t>
      </w:r>
      <w:r w:rsidR="009A28FA">
        <w:t>committees</w:t>
      </w:r>
    </w:p>
    <w:tbl>
      <w:tblPr>
        <w:tblStyle w:val="ONRTable1"/>
        <w:tblW w:w="5000" w:type="pct"/>
        <w:tblInd w:w="5" w:type="dxa"/>
        <w:tblLook w:val="04A0" w:firstRow="1" w:lastRow="0" w:firstColumn="1" w:lastColumn="0" w:noHBand="0" w:noVBand="1"/>
      </w:tblPr>
      <w:tblGrid>
        <w:gridCol w:w="838"/>
        <w:gridCol w:w="2434"/>
        <w:gridCol w:w="1614"/>
        <w:gridCol w:w="2210"/>
        <w:gridCol w:w="1930"/>
      </w:tblGrid>
      <w:tr w:rsidR="00A03704" w:rsidRPr="000547F7" w14:paraId="4D9B6A67" w14:textId="495DAD41" w:rsidTr="000547F7">
        <w:trPr>
          <w:cnfStyle w:val="100000000000" w:firstRow="1" w:lastRow="0" w:firstColumn="0" w:lastColumn="0" w:oddVBand="0" w:evenVBand="0" w:oddHBand="0" w:evenHBand="0" w:firstRowFirstColumn="0" w:firstRowLastColumn="0" w:lastRowFirstColumn="0" w:lastRowLastColumn="0"/>
        </w:trPr>
        <w:tc>
          <w:tcPr>
            <w:tcW w:w="491" w:type="pct"/>
          </w:tcPr>
          <w:p w14:paraId="34847F9C" w14:textId="4BD1CC7D" w:rsidR="00DC13D6" w:rsidRPr="000547F7" w:rsidRDefault="00DC13D6" w:rsidP="000547F7">
            <w:pPr>
              <w:pStyle w:val="TableText"/>
              <w:keepNext/>
              <w:rPr>
                <w:b w:val="0"/>
                <w:bCs/>
                <w:szCs w:val="24"/>
              </w:rPr>
            </w:pPr>
            <w:r w:rsidRPr="000547F7">
              <w:rPr>
                <w:b w:val="0"/>
                <w:bCs/>
                <w:w w:val="99"/>
                <w:szCs w:val="24"/>
              </w:rPr>
              <w:t>B</w:t>
            </w:r>
          </w:p>
        </w:tc>
        <w:tc>
          <w:tcPr>
            <w:tcW w:w="1375" w:type="pct"/>
          </w:tcPr>
          <w:p w14:paraId="5A205EB5" w14:textId="4A9EB140" w:rsidR="00DC13D6" w:rsidRPr="000547F7" w:rsidRDefault="00DC13D6" w:rsidP="000547F7">
            <w:pPr>
              <w:pStyle w:val="TableText"/>
              <w:keepNext/>
              <w:rPr>
                <w:b w:val="0"/>
                <w:bCs/>
                <w:szCs w:val="24"/>
              </w:rPr>
            </w:pPr>
            <w:r w:rsidRPr="000547F7">
              <w:rPr>
                <w:b w:val="0"/>
                <w:bCs/>
                <w:spacing w:val="-2"/>
                <w:szCs w:val="24"/>
              </w:rPr>
              <w:t>Function</w:t>
            </w:r>
          </w:p>
        </w:tc>
        <w:tc>
          <w:tcPr>
            <w:tcW w:w="789" w:type="pct"/>
          </w:tcPr>
          <w:p w14:paraId="26DE3A32" w14:textId="4502B5EC" w:rsidR="00DC13D6" w:rsidRPr="000547F7" w:rsidRDefault="00DC13D6" w:rsidP="000547F7">
            <w:pPr>
              <w:pStyle w:val="TableText"/>
              <w:keepNext/>
              <w:rPr>
                <w:b w:val="0"/>
                <w:bCs/>
                <w:szCs w:val="24"/>
              </w:rPr>
            </w:pPr>
            <w:r w:rsidRPr="000547F7">
              <w:rPr>
                <w:b w:val="0"/>
                <w:bCs/>
                <w:spacing w:val="-2"/>
                <w:szCs w:val="24"/>
              </w:rPr>
              <w:t>Frequency</w:t>
            </w:r>
          </w:p>
        </w:tc>
        <w:tc>
          <w:tcPr>
            <w:tcW w:w="1250" w:type="pct"/>
          </w:tcPr>
          <w:p w14:paraId="366B4DFB" w14:textId="1409F820" w:rsidR="00DC13D6" w:rsidRPr="000547F7" w:rsidRDefault="00DC13D6" w:rsidP="000547F7">
            <w:pPr>
              <w:pStyle w:val="TableText"/>
              <w:keepNext/>
              <w:rPr>
                <w:b w:val="0"/>
                <w:bCs/>
                <w:szCs w:val="24"/>
              </w:rPr>
            </w:pPr>
            <w:r w:rsidRPr="000547F7">
              <w:rPr>
                <w:b w:val="0"/>
                <w:bCs/>
                <w:spacing w:val="-2"/>
                <w:szCs w:val="24"/>
              </w:rPr>
              <w:t>Delegation</w:t>
            </w:r>
            <w:r w:rsidRPr="000547F7">
              <w:rPr>
                <w:b w:val="0"/>
                <w:bCs/>
                <w:spacing w:val="4"/>
                <w:szCs w:val="24"/>
              </w:rPr>
              <w:t xml:space="preserve"> </w:t>
            </w:r>
            <w:r w:rsidRPr="000547F7">
              <w:rPr>
                <w:b w:val="0"/>
                <w:bCs/>
                <w:spacing w:val="-5"/>
                <w:szCs w:val="24"/>
              </w:rPr>
              <w:t>to</w:t>
            </w:r>
          </w:p>
        </w:tc>
        <w:tc>
          <w:tcPr>
            <w:tcW w:w="1095" w:type="pct"/>
          </w:tcPr>
          <w:p w14:paraId="29CC6CDC" w14:textId="47224A45" w:rsidR="00DC13D6" w:rsidRPr="000547F7" w:rsidRDefault="00DC13D6" w:rsidP="000547F7">
            <w:pPr>
              <w:pStyle w:val="TableText"/>
              <w:keepNext/>
              <w:rPr>
                <w:b w:val="0"/>
                <w:bCs/>
                <w:spacing w:val="-2"/>
                <w:szCs w:val="24"/>
              </w:rPr>
            </w:pPr>
            <w:r w:rsidRPr="000547F7">
              <w:rPr>
                <w:b w:val="0"/>
                <w:bCs/>
                <w:spacing w:val="-2"/>
                <w:szCs w:val="24"/>
              </w:rPr>
              <w:t>Comments</w:t>
            </w:r>
          </w:p>
        </w:tc>
      </w:tr>
      <w:tr w:rsidR="00DC13D6" w:rsidRPr="000547F7" w14:paraId="770F8D3F" w14:textId="2278EA06" w:rsidTr="000547F7">
        <w:tc>
          <w:tcPr>
            <w:tcW w:w="491" w:type="pct"/>
          </w:tcPr>
          <w:p w14:paraId="5E4DD18D" w14:textId="5D80B1D9" w:rsidR="00DC13D6" w:rsidRPr="000547F7" w:rsidRDefault="00DC13D6" w:rsidP="000547F7">
            <w:pPr>
              <w:pStyle w:val="TableText"/>
              <w:rPr>
                <w:szCs w:val="24"/>
              </w:rPr>
            </w:pPr>
            <w:r w:rsidRPr="000547F7">
              <w:rPr>
                <w:spacing w:val="-5"/>
                <w:szCs w:val="24"/>
              </w:rPr>
              <w:t>B1</w:t>
            </w:r>
          </w:p>
        </w:tc>
        <w:tc>
          <w:tcPr>
            <w:tcW w:w="1375" w:type="pct"/>
          </w:tcPr>
          <w:p w14:paraId="6A6CE9C8" w14:textId="3748D92A" w:rsidR="00DC13D6" w:rsidRPr="000547F7" w:rsidRDefault="00DC13D6" w:rsidP="000547F7">
            <w:pPr>
              <w:pStyle w:val="TableText"/>
              <w:rPr>
                <w:szCs w:val="24"/>
              </w:rPr>
            </w:pPr>
            <w:r w:rsidRPr="000547F7">
              <w:rPr>
                <w:szCs w:val="24"/>
              </w:rPr>
              <w:t>Remuneration</w:t>
            </w:r>
            <w:r w:rsidRPr="000547F7">
              <w:rPr>
                <w:spacing w:val="-14"/>
                <w:szCs w:val="24"/>
              </w:rPr>
              <w:t xml:space="preserve"> </w:t>
            </w:r>
            <w:r w:rsidRPr="000547F7">
              <w:rPr>
                <w:szCs w:val="24"/>
              </w:rPr>
              <w:t>for</w:t>
            </w:r>
            <w:r w:rsidRPr="000547F7">
              <w:rPr>
                <w:spacing w:val="-14"/>
                <w:szCs w:val="24"/>
              </w:rPr>
              <w:t xml:space="preserve"> </w:t>
            </w:r>
            <w:r w:rsidR="006612F1" w:rsidRPr="000547F7">
              <w:rPr>
                <w:szCs w:val="24"/>
              </w:rPr>
              <w:t>e</w:t>
            </w:r>
            <w:r w:rsidRPr="000547F7">
              <w:rPr>
                <w:szCs w:val="24"/>
              </w:rPr>
              <w:t xml:space="preserve">xecutive </w:t>
            </w:r>
            <w:r w:rsidR="006612F1" w:rsidRPr="000547F7">
              <w:rPr>
                <w:szCs w:val="24"/>
              </w:rPr>
              <w:t>d</w:t>
            </w:r>
            <w:r w:rsidRPr="000547F7">
              <w:rPr>
                <w:szCs w:val="24"/>
              </w:rPr>
              <w:t>irectors</w:t>
            </w:r>
            <w:r w:rsidRPr="000547F7">
              <w:rPr>
                <w:spacing w:val="-4"/>
                <w:szCs w:val="24"/>
              </w:rPr>
              <w:t xml:space="preserve"> </w:t>
            </w:r>
            <w:r w:rsidRPr="000547F7">
              <w:rPr>
                <w:szCs w:val="24"/>
              </w:rPr>
              <w:t>and</w:t>
            </w:r>
            <w:r w:rsidRPr="000547F7">
              <w:rPr>
                <w:spacing w:val="-5"/>
                <w:szCs w:val="24"/>
              </w:rPr>
              <w:t xml:space="preserve"> </w:t>
            </w:r>
            <w:r w:rsidRPr="000547F7">
              <w:rPr>
                <w:szCs w:val="24"/>
              </w:rPr>
              <w:t>staff</w:t>
            </w:r>
            <w:r w:rsidRPr="000547F7">
              <w:rPr>
                <w:spacing w:val="-3"/>
                <w:szCs w:val="24"/>
              </w:rPr>
              <w:t xml:space="preserve"> </w:t>
            </w:r>
            <w:r w:rsidRPr="000547F7">
              <w:rPr>
                <w:szCs w:val="24"/>
              </w:rPr>
              <w:t>at</w:t>
            </w:r>
            <w:r w:rsidRPr="000547F7">
              <w:rPr>
                <w:spacing w:val="-5"/>
                <w:szCs w:val="24"/>
              </w:rPr>
              <w:t xml:space="preserve"> </w:t>
            </w:r>
            <w:r w:rsidRPr="000547F7">
              <w:rPr>
                <w:szCs w:val="24"/>
              </w:rPr>
              <w:t>senior civil service level</w:t>
            </w:r>
          </w:p>
        </w:tc>
        <w:tc>
          <w:tcPr>
            <w:tcW w:w="789" w:type="pct"/>
          </w:tcPr>
          <w:p w14:paraId="6F519C82" w14:textId="35F10D41" w:rsidR="00DC13D6" w:rsidRPr="000547F7" w:rsidRDefault="00DC13D6" w:rsidP="000547F7">
            <w:pPr>
              <w:pStyle w:val="TableText"/>
              <w:rPr>
                <w:szCs w:val="24"/>
              </w:rPr>
            </w:pPr>
            <w:r w:rsidRPr="000547F7">
              <w:rPr>
                <w:spacing w:val="-2"/>
                <w:szCs w:val="24"/>
              </w:rPr>
              <w:t>Annually and as necessary</w:t>
            </w:r>
          </w:p>
        </w:tc>
        <w:tc>
          <w:tcPr>
            <w:tcW w:w="1250" w:type="pct"/>
          </w:tcPr>
          <w:p w14:paraId="50A57893" w14:textId="11F8A1C7" w:rsidR="00DC13D6" w:rsidRPr="000547F7" w:rsidRDefault="00DC13D6" w:rsidP="000547F7">
            <w:pPr>
              <w:pStyle w:val="TableText"/>
              <w:rPr>
                <w:szCs w:val="24"/>
              </w:rPr>
            </w:pPr>
            <w:r w:rsidRPr="000547F7">
              <w:rPr>
                <w:szCs w:val="24"/>
              </w:rPr>
              <w:t>Remuneration</w:t>
            </w:r>
            <w:r w:rsidRPr="000547F7">
              <w:rPr>
                <w:spacing w:val="-14"/>
                <w:szCs w:val="24"/>
              </w:rPr>
              <w:t xml:space="preserve"> </w:t>
            </w:r>
            <w:r w:rsidRPr="000547F7">
              <w:rPr>
                <w:szCs w:val="24"/>
              </w:rPr>
              <w:t xml:space="preserve">and Resilience </w:t>
            </w:r>
            <w:r w:rsidRPr="000547F7">
              <w:rPr>
                <w:spacing w:val="-2"/>
                <w:szCs w:val="24"/>
              </w:rPr>
              <w:t>Committee</w:t>
            </w:r>
          </w:p>
        </w:tc>
        <w:tc>
          <w:tcPr>
            <w:tcW w:w="1095" w:type="pct"/>
          </w:tcPr>
          <w:p w14:paraId="13B6A134" w14:textId="173E085D" w:rsidR="00DC13D6" w:rsidRPr="000547F7" w:rsidRDefault="00DC13D6" w:rsidP="000547F7">
            <w:pPr>
              <w:pStyle w:val="TableText"/>
              <w:rPr>
                <w:szCs w:val="24"/>
              </w:rPr>
            </w:pPr>
            <w:r w:rsidRPr="000547F7">
              <w:rPr>
                <w:szCs w:val="24"/>
              </w:rPr>
              <w:t xml:space="preserve">In accordance with the DWP/ONR Framework Document </w:t>
            </w:r>
          </w:p>
        </w:tc>
      </w:tr>
      <w:tr w:rsidR="00DC13D6" w:rsidRPr="000547F7" w14:paraId="1FD0D3A1" w14:textId="60530422" w:rsidTr="000547F7">
        <w:tc>
          <w:tcPr>
            <w:tcW w:w="491" w:type="pct"/>
          </w:tcPr>
          <w:p w14:paraId="2AAA8EAB" w14:textId="51A777A8" w:rsidR="00DC13D6" w:rsidRPr="000547F7" w:rsidRDefault="00DC13D6" w:rsidP="000547F7">
            <w:pPr>
              <w:pStyle w:val="TableText"/>
              <w:rPr>
                <w:szCs w:val="24"/>
              </w:rPr>
            </w:pPr>
            <w:r w:rsidRPr="000547F7">
              <w:rPr>
                <w:spacing w:val="-5"/>
                <w:szCs w:val="24"/>
              </w:rPr>
              <w:t>B2</w:t>
            </w:r>
          </w:p>
        </w:tc>
        <w:tc>
          <w:tcPr>
            <w:tcW w:w="1375" w:type="pct"/>
          </w:tcPr>
          <w:p w14:paraId="6C2FF56F" w14:textId="4B943605" w:rsidR="00DC13D6" w:rsidRPr="000547F7" w:rsidRDefault="00DC13D6" w:rsidP="000547F7">
            <w:pPr>
              <w:pStyle w:val="TableText"/>
              <w:rPr>
                <w:szCs w:val="24"/>
              </w:rPr>
            </w:pPr>
            <w:r w:rsidRPr="000547F7">
              <w:rPr>
                <w:szCs w:val="24"/>
              </w:rPr>
              <w:t xml:space="preserve">Succession plans for </w:t>
            </w:r>
            <w:r w:rsidR="00977D06" w:rsidRPr="000547F7">
              <w:rPr>
                <w:szCs w:val="24"/>
              </w:rPr>
              <w:t>B</w:t>
            </w:r>
            <w:r w:rsidRPr="000547F7">
              <w:rPr>
                <w:szCs w:val="24"/>
              </w:rPr>
              <w:t>oard / senior posts</w:t>
            </w:r>
          </w:p>
        </w:tc>
        <w:tc>
          <w:tcPr>
            <w:tcW w:w="789" w:type="pct"/>
          </w:tcPr>
          <w:p w14:paraId="06E78FD3" w14:textId="2498E0EE" w:rsidR="00DC13D6" w:rsidRPr="000547F7" w:rsidRDefault="00DC13D6" w:rsidP="000547F7">
            <w:pPr>
              <w:pStyle w:val="TableText"/>
              <w:rPr>
                <w:szCs w:val="24"/>
              </w:rPr>
            </w:pPr>
            <w:r w:rsidRPr="000547F7">
              <w:rPr>
                <w:szCs w:val="24"/>
              </w:rPr>
              <w:t>As</w:t>
            </w:r>
            <w:r w:rsidRPr="000547F7">
              <w:rPr>
                <w:spacing w:val="-4"/>
                <w:szCs w:val="24"/>
              </w:rPr>
              <w:t xml:space="preserve"> </w:t>
            </w:r>
            <w:r w:rsidRPr="000547F7">
              <w:rPr>
                <w:spacing w:val="-2"/>
                <w:szCs w:val="24"/>
              </w:rPr>
              <w:t>necessary</w:t>
            </w:r>
          </w:p>
        </w:tc>
        <w:tc>
          <w:tcPr>
            <w:tcW w:w="1250" w:type="pct"/>
          </w:tcPr>
          <w:p w14:paraId="7C8545B9" w14:textId="0A62FBBB" w:rsidR="00DC13D6" w:rsidRPr="000547F7" w:rsidRDefault="00DC13D6" w:rsidP="000547F7">
            <w:pPr>
              <w:pStyle w:val="TableText"/>
              <w:rPr>
                <w:szCs w:val="24"/>
              </w:rPr>
            </w:pPr>
            <w:r w:rsidRPr="000547F7">
              <w:rPr>
                <w:szCs w:val="24"/>
              </w:rPr>
              <w:t>Remuneration</w:t>
            </w:r>
            <w:r w:rsidRPr="000547F7">
              <w:rPr>
                <w:spacing w:val="-14"/>
                <w:szCs w:val="24"/>
              </w:rPr>
              <w:t xml:space="preserve"> </w:t>
            </w:r>
            <w:r w:rsidRPr="000547F7">
              <w:rPr>
                <w:szCs w:val="24"/>
              </w:rPr>
              <w:t xml:space="preserve">and Resilience </w:t>
            </w:r>
            <w:r w:rsidRPr="000547F7">
              <w:rPr>
                <w:spacing w:val="-2"/>
                <w:szCs w:val="24"/>
              </w:rPr>
              <w:t>Committee</w:t>
            </w:r>
          </w:p>
        </w:tc>
        <w:tc>
          <w:tcPr>
            <w:tcW w:w="1095" w:type="pct"/>
          </w:tcPr>
          <w:p w14:paraId="6BD267B0" w14:textId="7951AD8B" w:rsidR="00DC13D6" w:rsidRPr="000547F7" w:rsidRDefault="00DC13D6" w:rsidP="000547F7">
            <w:pPr>
              <w:pStyle w:val="TableText"/>
              <w:rPr>
                <w:szCs w:val="24"/>
              </w:rPr>
            </w:pPr>
            <w:r w:rsidRPr="000547F7">
              <w:rPr>
                <w:szCs w:val="24"/>
              </w:rPr>
              <w:t>In accordance with the DWP/ONR Framework Document</w:t>
            </w:r>
          </w:p>
        </w:tc>
      </w:tr>
      <w:tr w:rsidR="00DC13D6" w:rsidRPr="000547F7" w14:paraId="390E4871" w14:textId="01E0B4E4" w:rsidTr="000547F7">
        <w:trPr>
          <w:trHeight w:val="813"/>
        </w:trPr>
        <w:tc>
          <w:tcPr>
            <w:tcW w:w="491" w:type="pct"/>
          </w:tcPr>
          <w:p w14:paraId="29538010" w14:textId="62FE3199" w:rsidR="00DC13D6" w:rsidRPr="000547F7" w:rsidRDefault="00DC13D6" w:rsidP="000547F7">
            <w:pPr>
              <w:pStyle w:val="TableText"/>
              <w:rPr>
                <w:szCs w:val="24"/>
              </w:rPr>
            </w:pPr>
            <w:r w:rsidRPr="000547F7">
              <w:rPr>
                <w:spacing w:val="-5"/>
                <w:szCs w:val="24"/>
              </w:rPr>
              <w:t>B3</w:t>
            </w:r>
          </w:p>
        </w:tc>
        <w:tc>
          <w:tcPr>
            <w:tcW w:w="1375" w:type="pct"/>
          </w:tcPr>
          <w:p w14:paraId="03649E9D" w14:textId="72E904B9" w:rsidR="00DC13D6" w:rsidRPr="000547F7" w:rsidRDefault="00DC13D6" w:rsidP="000547F7">
            <w:pPr>
              <w:pStyle w:val="TableText"/>
              <w:rPr>
                <w:szCs w:val="24"/>
              </w:rPr>
            </w:pPr>
            <w:r w:rsidRPr="000547F7">
              <w:rPr>
                <w:szCs w:val="24"/>
              </w:rPr>
              <w:t>Ensure</w:t>
            </w:r>
            <w:r w:rsidRPr="000547F7">
              <w:rPr>
                <w:spacing w:val="-8"/>
                <w:szCs w:val="24"/>
              </w:rPr>
              <w:t xml:space="preserve"> </w:t>
            </w:r>
            <w:r w:rsidR="0087700F" w:rsidRPr="000547F7">
              <w:rPr>
                <w:szCs w:val="24"/>
              </w:rPr>
              <w:t>s</w:t>
            </w:r>
            <w:r w:rsidRPr="000547F7">
              <w:rPr>
                <w:szCs w:val="24"/>
              </w:rPr>
              <w:t>enior</w:t>
            </w:r>
            <w:r w:rsidRPr="000547F7">
              <w:rPr>
                <w:spacing w:val="-8"/>
                <w:szCs w:val="24"/>
              </w:rPr>
              <w:t xml:space="preserve"> </w:t>
            </w:r>
            <w:r w:rsidR="0087700F" w:rsidRPr="000547F7">
              <w:rPr>
                <w:szCs w:val="24"/>
              </w:rPr>
              <w:t>p</w:t>
            </w:r>
            <w:r w:rsidRPr="000547F7">
              <w:rPr>
                <w:szCs w:val="24"/>
              </w:rPr>
              <w:t>ay</w:t>
            </w:r>
            <w:r w:rsidR="004A2AA1" w:rsidRPr="000547F7">
              <w:rPr>
                <w:szCs w:val="24"/>
              </w:rPr>
              <w:t xml:space="preserve"> takes account of </w:t>
            </w:r>
            <w:r w:rsidRPr="000547F7">
              <w:rPr>
                <w:szCs w:val="24"/>
              </w:rPr>
              <w:t xml:space="preserve">HM Treasury </w:t>
            </w:r>
            <w:r w:rsidRPr="000547F7">
              <w:rPr>
                <w:spacing w:val="-2"/>
                <w:szCs w:val="24"/>
              </w:rPr>
              <w:t>guidelines.</w:t>
            </w:r>
          </w:p>
        </w:tc>
        <w:tc>
          <w:tcPr>
            <w:tcW w:w="789" w:type="pct"/>
          </w:tcPr>
          <w:p w14:paraId="4625945F" w14:textId="3DDA11B2" w:rsidR="00DC13D6" w:rsidRPr="000547F7" w:rsidRDefault="00DC13D6" w:rsidP="000547F7">
            <w:pPr>
              <w:pStyle w:val="TableText"/>
              <w:rPr>
                <w:szCs w:val="24"/>
              </w:rPr>
            </w:pPr>
            <w:r w:rsidRPr="000547F7">
              <w:rPr>
                <w:szCs w:val="24"/>
              </w:rPr>
              <w:t>As</w:t>
            </w:r>
            <w:r w:rsidRPr="000547F7">
              <w:rPr>
                <w:spacing w:val="-4"/>
                <w:szCs w:val="24"/>
              </w:rPr>
              <w:t xml:space="preserve"> </w:t>
            </w:r>
            <w:r w:rsidRPr="000547F7">
              <w:rPr>
                <w:spacing w:val="-2"/>
                <w:szCs w:val="24"/>
              </w:rPr>
              <w:t>necessary</w:t>
            </w:r>
          </w:p>
        </w:tc>
        <w:tc>
          <w:tcPr>
            <w:tcW w:w="1250" w:type="pct"/>
          </w:tcPr>
          <w:p w14:paraId="2AB9E837" w14:textId="71E59E5F" w:rsidR="00DC13D6" w:rsidRPr="000547F7" w:rsidRDefault="00DC13D6" w:rsidP="000547F7">
            <w:pPr>
              <w:pStyle w:val="TableText"/>
              <w:rPr>
                <w:szCs w:val="24"/>
              </w:rPr>
            </w:pPr>
            <w:r w:rsidRPr="000547F7">
              <w:rPr>
                <w:szCs w:val="24"/>
              </w:rPr>
              <w:t>Remuneration</w:t>
            </w:r>
            <w:r w:rsidRPr="000547F7">
              <w:rPr>
                <w:spacing w:val="-14"/>
                <w:szCs w:val="24"/>
              </w:rPr>
              <w:t xml:space="preserve"> </w:t>
            </w:r>
            <w:r w:rsidRPr="000547F7">
              <w:rPr>
                <w:szCs w:val="24"/>
              </w:rPr>
              <w:t>and Resilience</w:t>
            </w:r>
            <w:r w:rsidRPr="000547F7">
              <w:rPr>
                <w:spacing w:val="-2"/>
                <w:szCs w:val="24"/>
              </w:rPr>
              <w:t xml:space="preserve"> Committee</w:t>
            </w:r>
          </w:p>
        </w:tc>
        <w:tc>
          <w:tcPr>
            <w:tcW w:w="1095" w:type="pct"/>
          </w:tcPr>
          <w:p w14:paraId="24883C50" w14:textId="475C42B5" w:rsidR="00DC13D6" w:rsidRPr="000547F7" w:rsidRDefault="00DC13D6" w:rsidP="00A03704">
            <w:pPr>
              <w:pStyle w:val="TableParagraph"/>
              <w:spacing w:before="60" w:after="60" w:line="252" w:lineRule="auto"/>
              <w:ind w:left="0"/>
              <w:rPr>
                <w:sz w:val="24"/>
                <w:szCs w:val="24"/>
              </w:rPr>
            </w:pPr>
            <w:r w:rsidRPr="000547F7">
              <w:rPr>
                <w:sz w:val="24"/>
                <w:szCs w:val="24"/>
              </w:rPr>
              <w:t>In</w:t>
            </w:r>
            <w:r w:rsidRPr="000547F7">
              <w:rPr>
                <w:spacing w:val="-14"/>
                <w:sz w:val="24"/>
                <w:szCs w:val="24"/>
              </w:rPr>
              <w:t xml:space="preserve"> </w:t>
            </w:r>
            <w:r w:rsidRPr="000547F7">
              <w:rPr>
                <w:sz w:val="24"/>
                <w:szCs w:val="24"/>
              </w:rPr>
              <w:t>accordance</w:t>
            </w:r>
            <w:r w:rsidRPr="000547F7">
              <w:rPr>
                <w:spacing w:val="-14"/>
                <w:sz w:val="24"/>
                <w:szCs w:val="24"/>
              </w:rPr>
              <w:t xml:space="preserve"> </w:t>
            </w:r>
            <w:r w:rsidRPr="000547F7">
              <w:rPr>
                <w:sz w:val="24"/>
                <w:szCs w:val="24"/>
              </w:rPr>
              <w:t xml:space="preserve">with DWP and HM </w:t>
            </w:r>
            <w:r w:rsidRPr="000547F7">
              <w:rPr>
                <w:spacing w:val="-2"/>
                <w:sz w:val="24"/>
                <w:szCs w:val="24"/>
              </w:rPr>
              <w:t>Treasury</w:t>
            </w:r>
            <w:r w:rsidR="00A03704">
              <w:rPr>
                <w:spacing w:val="-2"/>
                <w:sz w:val="24"/>
                <w:szCs w:val="24"/>
              </w:rPr>
              <w:t xml:space="preserve"> </w:t>
            </w:r>
            <w:hyperlink r:id="rId32" w:history="1">
              <w:r w:rsidRPr="00A03704">
                <w:rPr>
                  <w:rStyle w:val="Hyperlink"/>
                  <w:rFonts w:cs="Arial"/>
                  <w:spacing w:val="-2"/>
                  <w:sz w:val="24"/>
                  <w:szCs w:val="24"/>
                </w:rPr>
                <w:t>guidance</w:t>
              </w:r>
            </w:hyperlink>
            <w:r w:rsidR="00A03704">
              <w:rPr>
                <w:spacing w:val="-2"/>
                <w:sz w:val="24"/>
                <w:szCs w:val="24"/>
              </w:rPr>
              <w:t xml:space="preserve"> </w:t>
            </w:r>
            <w:sdt>
              <w:sdtPr>
                <w:rPr>
                  <w:spacing w:val="-2"/>
                  <w:sz w:val="24"/>
                  <w:szCs w:val="24"/>
                </w:rPr>
                <w:id w:val="1255094595"/>
                <w:citation/>
              </w:sdtPr>
              <w:sdtEndPr/>
              <w:sdtContent>
                <w:r w:rsidR="00A03704">
                  <w:rPr>
                    <w:spacing w:val="-2"/>
                    <w:sz w:val="24"/>
                    <w:szCs w:val="24"/>
                  </w:rPr>
                  <w:fldChar w:fldCharType="begin"/>
                </w:r>
                <w:r w:rsidR="00A03704">
                  <w:rPr>
                    <w:spacing w:val="-2"/>
                    <w:sz w:val="24"/>
                    <w:szCs w:val="24"/>
                  </w:rPr>
                  <w:instrText xml:space="preserve"> CITATION HMT23 \l 2057 </w:instrText>
                </w:r>
                <w:r w:rsidR="00A03704">
                  <w:rPr>
                    <w:spacing w:val="-2"/>
                    <w:sz w:val="24"/>
                    <w:szCs w:val="24"/>
                  </w:rPr>
                  <w:fldChar w:fldCharType="separate"/>
                </w:r>
                <w:r w:rsidR="00A03704" w:rsidRPr="00A03704">
                  <w:rPr>
                    <w:noProof/>
                    <w:spacing w:val="-2"/>
                    <w:sz w:val="24"/>
                    <w:szCs w:val="24"/>
                  </w:rPr>
                  <w:t>[5]</w:t>
                </w:r>
                <w:r w:rsidR="00A03704">
                  <w:rPr>
                    <w:spacing w:val="-2"/>
                    <w:sz w:val="24"/>
                    <w:szCs w:val="24"/>
                  </w:rPr>
                  <w:fldChar w:fldCharType="end"/>
                </w:r>
              </w:sdtContent>
            </w:sdt>
          </w:p>
        </w:tc>
      </w:tr>
      <w:tr w:rsidR="00DC13D6" w:rsidRPr="000547F7" w14:paraId="626CA172" w14:textId="197E865C" w:rsidTr="000547F7">
        <w:tc>
          <w:tcPr>
            <w:tcW w:w="491" w:type="pct"/>
          </w:tcPr>
          <w:p w14:paraId="73FDF54F" w14:textId="10F99202" w:rsidR="00DC13D6" w:rsidRPr="000547F7" w:rsidRDefault="00DC13D6" w:rsidP="000547F7">
            <w:pPr>
              <w:pStyle w:val="TableText"/>
              <w:rPr>
                <w:szCs w:val="24"/>
              </w:rPr>
            </w:pPr>
            <w:r w:rsidRPr="000547F7">
              <w:rPr>
                <w:spacing w:val="-5"/>
                <w:szCs w:val="24"/>
              </w:rPr>
              <w:t>B4</w:t>
            </w:r>
          </w:p>
        </w:tc>
        <w:tc>
          <w:tcPr>
            <w:tcW w:w="1375" w:type="pct"/>
          </w:tcPr>
          <w:p w14:paraId="70B8C4DE" w14:textId="516314FE" w:rsidR="00DC13D6" w:rsidRPr="000547F7" w:rsidRDefault="00DC13D6" w:rsidP="000547F7">
            <w:pPr>
              <w:pStyle w:val="TableText"/>
              <w:rPr>
                <w:szCs w:val="24"/>
              </w:rPr>
            </w:pPr>
            <w:r w:rsidRPr="000547F7">
              <w:rPr>
                <w:szCs w:val="24"/>
              </w:rPr>
              <w:t>Approval</w:t>
            </w:r>
            <w:r w:rsidRPr="000547F7">
              <w:rPr>
                <w:spacing w:val="-9"/>
                <w:szCs w:val="24"/>
              </w:rPr>
              <w:t xml:space="preserve"> </w:t>
            </w:r>
            <w:r w:rsidRPr="000547F7">
              <w:rPr>
                <w:szCs w:val="24"/>
              </w:rPr>
              <w:t>of</w:t>
            </w:r>
            <w:r w:rsidRPr="000547F7">
              <w:rPr>
                <w:spacing w:val="-9"/>
                <w:szCs w:val="24"/>
              </w:rPr>
              <w:t xml:space="preserve"> </w:t>
            </w:r>
            <w:r w:rsidRPr="000547F7">
              <w:rPr>
                <w:szCs w:val="24"/>
              </w:rPr>
              <w:t>Annual</w:t>
            </w:r>
            <w:r w:rsidRPr="000547F7">
              <w:rPr>
                <w:spacing w:val="-8"/>
                <w:szCs w:val="24"/>
              </w:rPr>
              <w:t xml:space="preserve"> </w:t>
            </w:r>
            <w:r w:rsidRPr="000547F7">
              <w:rPr>
                <w:szCs w:val="24"/>
              </w:rPr>
              <w:t>Audit</w:t>
            </w:r>
            <w:r w:rsidRPr="000547F7">
              <w:rPr>
                <w:spacing w:val="-7"/>
                <w:szCs w:val="24"/>
              </w:rPr>
              <w:t xml:space="preserve"> </w:t>
            </w:r>
            <w:r w:rsidRPr="000547F7">
              <w:rPr>
                <w:szCs w:val="24"/>
              </w:rPr>
              <w:t>Plan</w:t>
            </w:r>
            <w:r w:rsidRPr="000547F7">
              <w:rPr>
                <w:spacing w:val="-9"/>
                <w:szCs w:val="24"/>
              </w:rPr>
              <w:t xml:space="preserve"> </w:t>
            </w:r>
            <w:r w:rsidRPr="000547F7">
              <w:rPr>
                <w:szCs w:val="24"/>
              </w:rPr>
              <w:t>and any in year significant changes.</w:t>
            </w:r>
          </w:p>
        </w:tc>
        <w:tc>
          <w:tcPr>
            <w:tcW w:w="789" w:type="pct"/>
          </w:tcPr>
          <w:p w14:paraId="7B656B83" w14:textId="61292BF0" w:rsidR="00DC13D6" w:rsidRPr="000547F7" w:rsidRDefault="00DC13D6" w:rsidP="000547F7">
            <w:pPr>
              <w:pStyle w:val="TableText"/>
              <w:rPr>
                <w:szCs w:val="24"/>
              </w:rPr>
            </w:pPr>
            <w:r w:rsidRPr="000547F7">
              <w:rPr>
                <w:szCs w:val="24"/>
              </w:rPr>
              <w:t>Annually,</w:t>
            </w:r>
            <w:r w:rsidRPr="000547F7">
              <w:rPr>
                <w:spacing w:val="-14"/>
                <w:szCs w:val="24"/>
              </w:rPr>
              <w:t xml:space="preserve"> </w:t>
            </w:r>
            <w:r w:rsidRPr="000547F7">
              <w:rPr>
                <w:szCs w:val="24"/>
              </w:rPr>
              <w:t>amendments</w:t>
            </w:r>
            <w:r w:rsidRPr="000547F7">
              <w:rPr>
                <w:spacing w:val="-14"/>
                <w:szCs w:val="24"/>
              </w:rPr>
              <w:t xml:space="preserve"> </w:t>
            </w:r>
            <w:r w:rsidRPr="000547F7">
              <w:rPr>
                <w:szCs w:val="24"/>
              </w:rPr>
              <w:t xml:space="preserve">as </w:t>
            </w:r>
            <w:r w:rsidRPr="000547F7">
              <w:rPr>
                <w:spacing w:val="-2"/>
                <w:szCs w:val="24"/>
              </w:rPr>
              <w:t>necessary</w:t>
            </w:r>
          </w:p>
        </w:tc>
        <w:tc>
          <w:tcPr>
            <w:tcW w:w="1250" w:type="pct"/>
          </w:tcPr>
          <w:p w14:paraId="7CDA6BF5" w14:textId="038783F6" w:rsidR="00DC13D6" w:rsidRPr="000547F7" w:rsidRDefault="00DC13D6" w:rsidP="000547F7">
            <w:pPr>
              <w:pStyle w:val="TableText"/>
              <w:rPr>
                <w:szCs w:val="24"/>
              </w:rPr>
            </w:pPr>
            <w:r w:rsidRPr="000547F7">
              <w:rPr>
                <w:szCs w:val="24"/>
              </w:rPr>
              <w:t>Audit</w:t>
            </w:r>
            <w:r w:rsidRPr="000547F7">
              <w:rPr>
                <w:spacing w:val="-14"/>
                <w:szCs w:val="24"/>
              </w:rPr>
              <w:t xml:space="preserve"> </w:t>
            </w:r>
            <w:r w:rsidRPr="000547F7">
              <w:rPr>
                <w:szCs w:val="24"/>
              </w:rPr>
              <w:t>and</w:t>
            </w:r>
            <w:r w:rsidRPr="000547F7">
              <w:rPr>
                <w:spacing w:val="-14"/>
                <w:szCs w:val="24"/>
              </w:rPr>
              <w:t xml:space="preserve"> </w:t>
            </w:r>
            <w:r w:rsidRPr="000547F7">
              <w:rPr>
                <w:szCs w:val="24"/>
              </w:rPr>
              <w:t>Risk</w:t>
            </w:r>
            <w:r w:rsidRPr="000547F7">
              <w:rPr>
                <w:spacing w:val="-13"/>
                <w:szCs w:val="24"/>
              </w:rPr>
              <w:t xml:space="preserve"> </w:t>
            </w:r>
            <w:r w:rsidRPr="000547F7">
              <w:rPr>
                <w:szCs w:val="24"/>
              </w:rPr>
              <w:t xml:space="preserve">Assurance </w:t>
            </w:r>
            <w:r w:rsidRPr="000547F7">
              <w:rPr>
                <w:spacing w:val="-2"/>
                <w:szCs w:val="24"/>
              </w:rPr>
              <w:t>Committee</w:t>
            </w:r>
          </w:p>
        </w:tc>
        <w:tc>
          <w:tcPr>
            <w:tcW w:w="1095" w:type="pct"/>
          </w:tcPr>
          <w:p w14:paraId="25F531DE" w14:textId="77777777" w:rsidR="00DC13D6" w:rsidRPr="000547F7" w:rsidRDefault="00DC13D6" w:rsidP="000547F7">
            <w:pPr>
              <w:pStyle w:val="TableText"/>
              <w:rPr>
                <w:szCs w:val="24"/>
              </w:rPr>
            </w:pPr>
          </w:p>
        </w:tc>
      </w:tr>
    </w:tbl>
    <w:p w14:paraId="74893554" w14:textId="15328639" w:rsidR="00825BC9" w:rsidRDefault="00825BC9" w:rsidP="001335A1">
      <w:pPr>
        <w:pStyle w:val="Caption"/>
      </w:pPr>
      <w:r>
        <w:t xml:space="preserve">Table </w:t>
      </w:r>
      <w:r w:rsidR="009B5E26">
        <w:fldChar w:fldCharType="begin"/>
      </w:r>
      <w:r w:rsidR="009B5E26">
        <w:instrText xml:space="preserve"> SEQ Table \* ARABIC </w:instrText>
      </w:r>
      <w:r w:rsidR="009B5E26">
        <w:fldChar w:fldCharType="separate"/>
      </w:r>
      <w:r w:rsidR="004C0F38">
        <w:rPr>
          <w:noProof/>
        </w:rPr>
        <w:t>5</w:t>
      </w:r>
      <w:r w:rsidR="009B5E26">
        <w:rPr>
          <w:noProof/>
        </w:rPr>
        <w:fldChar w:fldCharType="end"/>
      </w:r>
      <w:r>
        <w:t xml:space="preserve"> - To the CE/CNI and </w:t>
      </w:r>
      <w:r w:rsidR="0087700F">
        <w:t>e</w:t>
      </w:r>
      <w:r>
        <w:t xml:space="preserve">xecutive </w:t>
      </w:r>
      <w:r w:rsidR="00F65E86">
        <w:t>B</w:t>
      </w:r>
      <w:r>
        <w:t xml:space="preserve">oard </w:t>
      </w:r>
      <w:r w:rsidR="0087700F">
        <w:t>m</w:t>
      </w:r>
      <w:r>
        <w:t>ember with no further delegation</w:t>
      </w:r>
    </w:p>
    <w:tbl>
      <w:tblPr>
        <w:tblStyle w:val="ONRTable1"/>
        <w:tblW w:w="5000" w:type="pct"/>
        <w:tblInd w:w="5" w:type="dxa"/>
        <w:tblLook w:val="04A0" w:firstRow="1" w:lastRow="0" w:firstColumn="1" w:lastColumn="0" w:noHBand="0" w:noVBand="1"/>
      </w:tblPr>
      <w:tblGrid>
        <w:gridCol w:w="1004"/>
        <w:gridCol w:w="3101"/>
        <w:gridCol w:w="1988"/>
        <w:gridCol w:w="2933"/>
      </w:tblGrid>
      <w:tr w:rsidR="00A46B83" w:rsidRPr="00A03704" w14:paraId="6AD368FB" w14:textId="77777777" w:rsidTr="00A46B83">
        <w:trPr>
          <w:cnfStyle w:val="100000000000" w:firstRow="1" w:lastRow="0" w:firstColumn="0" w:lastColumn="0" w:oddVBand="0" w:evenVBand="0" w:oddHBand="0" w:evenHBand="0" w:firstRowFirstColumn="0" w:firstRowLastColumn="0" w:lastRowFirstColumn="0" w:lastRowLastColumn="0"/>
        </w:trPr>
        <w:tc>
          <w:tcPr>
            <w:tcW w:w="556" w:type="pct"/>
          </w:tcPr>
          <w:p w14:paraId="3F5DB030" w14:textId="322D3809" w:rsidR="00825BC9" w:rsidRPr="00A03704" w:rsidRDefault="00825BC9" w:rsidP="00A03704">
            <w:pPr>
              <w:pStyle w:val="TableText"/>
              <w:keepNext/>
              <w:rPr>
                <w:b w:val="0"/>
                <w:bCs/>
                <w:szCs w:val="24"/>
              </w:rPr>
            </w:pPr>
            <w:r w:rsidRPr="00A03704">
              <w:rPr>
                <w:b w:val="0"/>
                <w:bCs/>
                <w:w w:val="99"/>
                <w:szCs w:val="24"/>
              </w:rPr>
              <w:t>B</w:t>
            </w:r>
          </w:p>
        </w:tc>
        <w:tc>
          <w:tcPr>
            <w:tcW w:w="1718" w:type="pct"/>
          </w:tcPr>
          <w:p w14:paraId="083D05FF" w14:textId="0BCB7C6D" w:rsidR="00825BC9" w:rsidRPr="00A03704" w:rsidRDefault="00825BC9" w:rsidP="00A03704">
            <w:pPr>
              <w:pStyle w:val="TableText"/>
              <w:keepNext/>
              <w:rPr>
                <w:b w:val="0"/>
                <w:bCs/>
                <w:szCs w:val="24"/>
              </w:rPr>
            </w:pPr>
            <w:r w:rsidRPr="00A03704">
              <w:rPr>
                <w:b w:val="0"/>
                <w:bCs/>
                <w:spacing w:val="-2"/>
                <w:szCs w:val="24"/>
              </w:rPr>
              <w:t>Function</w:t>
            </w:r>
          </w:p>
        </w:tc>
        <w:tc>
          <w:tcPr>
            <w:tcW w:w="1101" w:type="pct"/>
          </w:tcPr>
          <w:p w14:paraId="281BB1F9" w14:textId="18711C32" w:rsidR="00825BC9" w:rsidRPr="00A03704" w:rsidRDefault="00825BC9" w:rsidP="00A03704">
            <w:pPr>
              <w:pStyle w:val="TableText"/>
              <w:keepNext/>
              <w:rPr>
                <w:b w:val="0"/>
                <w:bCs/>
                <w:szCs w:val="24"/>
              </w:rPr>
            </w:pPr>
            <w:r w:rsidRPr="00A03704">
              <w:rPr>
                <w:b w:val="0"/>
                <w:bCs/>
                <w:spacing w:val="-2"/>
                <w:szCs w:val="24"/>
              </w:rPr>
              <w:t>Frequency</w:t>
            </w:r>
          </w:p>
        </w:tc>
        <w:tc>
          <w:tcPr>
            <w:tcW w:w="1625" w:type="pct"/>
          </w:tcPr>
          <w:p w14:paraId="498768FC" w14:textId="46535F4A" w:rsidR="00825BC9" w:rsidRPr="00A03704" w:rsidRDefault="00825BC9" w:rsidP="00A03704">
            <w:pPr>
              <w:pStyle w:val="TableText"/>
              <w:keepNext/>
              <w:rPr>
                <w:b w:val="0"/>
                <w:bCs/>
                <w:szCs w:val="24"/>
              </w:rPr>
            </w:pPr>
            <w:r w:rsidRPr="00A03704">
              <w:rPr>
                <w:b w:val="0"/>
                <w:bCs/>
                <w:spacing w:val="-2"/>
                <w:szCs w:val="24"/>
              </w:rPr>
              <w:t>Comments</w:t>
            </w:r>
          </w:p>
        </w:tc>
      </w:tr>
      <w:tr w:rsidR="00825BC9" w:rsidRPr="00A03704" w14:paraId="2794B193" w14:textId="77777777" w:rsidTr="00A46B83">
        <w:tc>
          <w:tcPr>
            <w:tcW w:w="556" w:type="pct"/>
          </w:tcPr>
          <w:p w14:paraId="4B6F526E" w14:textId="077B6B69" w:rsidR="00825BC9" w:rsidRPr="00A03704" w:rsidRDefault="00825BC9" w:rsidP="00A03704">
            <w:pPr>
              <w:pStyle w:val="TableText"/>
              <w:rPr>
                <w:szCs w:val="24"/>
              </w:rPr>
            </w:pPr>
            <w:r w:rsidRPr="00A03704">
              <w:rPr>
                <w:spacing w:val="-5"/>
                <w:szCs w:val="24"/>
              </w:rPr>
              <w:t>B5</w:t>
            </w:r>
          </w:p>
        </w:tc>
        <w:tc>
          <w:tcPr>
            <w:tcW w:w="1718" w:type="pct"/>
          </w:tcPr>
          <w:p w14:paraId="08BA1982" w14:textId="24D4403C" w:rsidR="00825BC9" w:rsidRPr="00A03704" w:rsidRDefault="00825BC9" w:rsidP="00A03704">
            <w:pPr>
              <w:pStyle w:val="TableText"/>
              <w:rPr>
                <w:szCs w:val="24"/>
              </w:rPr>
            </w:pPr>
            <w:r w:rsidRPr="00A03704">
              <w:rPr>
                <w:szCs w:val="24"/>
              </w:rPr>
              <w:t>Settle</w:t>
            </w:r>
            <w:r w:rsidRPr="00A03704">
              <w:rPr>
                <w:spacing w:val="-7"/>
                <w:szCs w:val="24"/>
              </w:rPr>
              <w:t xml:space="preserve"> </w:t>
            </w:r>
            <w:r w:rsidRPr="00A03704">
              <w:rPr>
                <w:szCs w:val="24"/>
              </w:rPr>
              <w:t>legal</w:t>
            </w:r>
            <w:r w:rsidRPr="00A03704">
              <w:rPr>
                <w:spacing w:val="-4"/>
                <w:szCs w:val="24"/>
              </w:rPr>
              <w:t xml:space="preserve"> </w:t>
            </w:r>
            <w:r w:rsidRPr="00A03704">
              <w:rPr>
                <w:szCs w:val="24"/>
              </w:rPr>
              <w:t>claims</w:t>
            </w:r>
            <w:r w:rsidRPr="00A03704">
              <w:rPr>
                <w:spacing w:val="-1"/>
                <w:szCs w:val="24"/>
              </w:rPr>
              <w:t xml:space="preserve"> </w:t>
            </w:r>
            <w:r w:rsidRPr="00A03704">
              <w:rPr>
                <w:szCs w:val="24"/>
              </w:rPr>
              <w:t>against</w:t>
            </w:r>
            <w:r w:rsidRPr="00A03704">
              <w:rPr>
                <w:spacing w:val="-2"/>
                <w:szCs w:val="24"/>
              </w:rPr>
              <w:t xml:space="preserve"> </w:t>
            </w:r>
            <w:r w:rsidRPr="00A03704">
              <w:rPr>
                <w:spacing w:val="-5"/>
                <w:szCs w:val="24"/>
              </w:rPr>
              <w:t>ONR</w:t>
            </w:r>
          </w:p>
        </w:tc>
        <w:tc>
          <w:tcPr>
            <w:tcW w:w="1101" w:type="pct"/>
          </w:tcPr>
          <w:p w14:paraId="66715801" w14:textId="7DB11443" w:rsidR="00825BC9" w:rsidRPr="00A03704" w:rsidRDefault="00825BC9" w:rsidP="00A03704">
            <w:pPr>
              <w:pStyle w:val="TableText"/>
              <w:rPr>
                <w:szCs w:val="24"/>
              </w:rPr>
            </w:pPr>
            <w:r w:rsidRPr="00A03704">
              <w:rPr>
                <w:szCs w:val="24"/>
              </w:rPr>
              <w:t>As</w:t>
            </w:r>
            <w:r w:rsidRPr="00A03704">
              <w:rPr>
                <w:spacing w:val="-2"/>
                <w:szCs w:val="24"/>
              </w:rPr>
              <w:t xml:space="preserve"> necessary</w:t>
            </w:r>
          </w:p>
        </w:tc>
        <w:tc>
          <w:tcPr>
            <w:tcW w:w="1625" w:type="pct"/>
          </w:tcPr>
          <w:p w14:paraId="254A1F04" w14:textId="58810385" w:rsidR="00825BC9" w:rsidRPr="00A03704" w:rsidRDefault="00825BC9" w:rsidP="00A03704">
            <w:pPr>
              <w:pStyle w:val="TableText"/>
              <w:rPr>
                <w:szCs w:val="24"/>
              </w:rPr>
            </w:pPr>
          </w:p>
        </w:tc>
      </w:tr>
      <w:tr w:rsidR="00825BC9" w:rsidRPr="00A03704" w14:paraId="58B75555" w14:textId="77777777" w:rsidTr="00A46B83">
        <w:tc>
          <w:tcPr>
            <w:tcW w:w="556" w:type="pct"/>
          </w:tcPr>
          <w:p w14:paraId="0E6D1512" w14:textId="0D633FB6" w:rsidR="00825BC9" w:rsidRPr="00A03704" w:rsidRDefault="00825BC9" w:rsidP="00A03704">
            <w:pPr>
              <w:pStyle w:val="TableText"/>
              <w:rPr>
                <w:szCs w:val="24"/>
              </w:rPr>
            </w:pPr>
            <w:r w:rsidRPr="00A03704">
              <w:rPr>
                <w:spacing w:val="-5"/>
                <w:szCs w:val="24"/>
              </w:rPr>
              <w:t>B6</w:t>
            </w:r>
          </w:p>
        </w:tc>
        <w:tc>
          <w:tcPr>
            <w:tcW w:w="1718" w:type="pct"/>
          </w:tcPr>
          <w:p w14:paraId="09CDFDA7" w14:textId="338FD5DA" w:rsidR="00825BC9" w:rsidRPr="00A03704" w:rsidRDefault="00825BC9" w:rsidP="00A03704">
            <w:pPr>
              <w:pStyle w:val="TableText"/>
              <w:rPr>
                <w:szCs w:val="24"/>
              </w:rPr>
            </w:pPr>
            <w:r w:rsidRPr="00A03704">
              <w:rPr>
                <w:szCs w:val="24"/>
              </w:rPr>
              <w:t>Delivery</w:t>
            </w:r>
            <w:r w:rsidRPr="00A03704">
              <w:rPr>
                <w:spacing w:val="-8"/>
                <w:szCs w:val="24"/>
              </w:rPr>
              <w:t xml:space="preserve"> </w:t>
            </w:r>
            <w:r w:rsidRPr="00A03704">
              <w:rPr>
                <w:szCs w:val="24"/>
              </w:rPr>
              <w:t>of</w:t>
            </w:r>
            <w:r w:rsidRPr="00A03704">
              <w:rPr>
                <w:spacing w:val="-7"/>
                <w:szCs w:val="24"/>
              </w:rPr>
              <w:t xml:space="preserve"> </w:t>
            </w:r>
            <w:r w:rsidRPr="00A03704">
              <w:rPr>
                <w:szCs w:val="24"/>
              </w:rPr>
              <w:t>Annual</w:t>
            </w:r>
            <w:r w:rsidRPr="00A03704">
              <w:rPr>
                <w:spacing w:val="-6"/>
                <w:szCs w:val="24"/>
              </w:rPr>
              <w:t xml:space="preserve"> </w:t>
            </w:r>
            <w:r w:rsidRPr="00A03704">
              <w:rPr>
                <w:szCs w:val="24"/>
              </w:rPr>
              <w:t>Plan/</w:t>
            </w:r>
            <w:r w:rsidRPr="00A03704">
              <w:rPr>
                <w:spacing w:val="-7"/>
                <w:szCs w:val="24"/>
              </w:rPr>
              <w:t xml:space="preserve"> </w:t>
            </w:r>
            <w:r w:rsidRPr="00A03704">
              <w:rPr>
                <w:szCs w:val="24"/>
              </w:rPr>
              <w:t>management</w:t>
            </w:r>
            <w:r w:rsidRPr="00A03704">
              <w:rPr>
                <w:spacing w:val="-7"/>
                <w:szCs w:val="24"/>
              </w:rPr>
              <w:t xml:space="preserve"> </w:t>
            </w:r>
            <w:r w:rsidRPr="00A03704">
              <w:rPr>
                <w:szCs w:val="24"/>
              </w:rPr>
              <w:t xml:space="preserve">of </w:t>
            </w:r>
            <w:r w:rsidRPr="00A03704">
              <w:rPr>
                <w:spacing w:val="-4"/>
                <w:szCs w:val="24"/>
              </w:rPr>
              <w:t>ONR</w:t>
            </w:r>
          </w:p>
        </w:tc>
        <w:tc>
          <w:tcPr>
            <w:tcW w:w="1101" w:type="pct"/>
          </w:tcPr>
          <w:p w14:paraId="3E88A64B" w14:textId="300BD088" w:rsidR="00825BC9" w:rsidRPr="00A03704" w:rsidRDefault="00825BC9" w:rsidP="00A03704">
            <w:pPr>
              <w:pStyle w:val="TableText"/>
              <w:rPr>
                <w:szCs w:val="24"/>
              </w:rPr>
            </w:pPr>
            <w:r w:rsidRPr="00A03704">
              <w:rPr>
                <w:spacing w:val="-2"/>
                <w:szCs w:val="24"/>
              </w:rPr>
              <w:t>Continuous</w:t>
            </w:r>
          </w:p>
        </w:tc>
        <w:tc>
          <w:tcPr>
            <w:tcW w:w="1625" w:type="pct"/>
          </w:tcPr>
          <w:p w14:paraId="1B604EAF" w14:textId="3E61CDA6" w:rsidR="00825BC9" w:rsidRPr="00A03704" w:rsidRDefault="00825BC9" w:rsidP="00A03704">
            <w:pPr>
              <w:pStyle w:val="TableText"/>
              <w:rPr>
                <w:szCs w:val="24"/>
              </w:rPr>
            </w:pPr>
          </w:p>
        </w:tc>
      </w:tr>
      <w:tr w:rsidR="00825BC9" w:rsidRPr="00A03704" w14:paraId="75905935" w14:textId="77777777" w:rsidTr="00A46B83">
        <w:trPr>
          <w:trHeight w:val="813"/>
        </w:trPr>
        <w:tc>
          <w:tcPr>
            <w:tcW w:w="556" w:type="pct"/>
          </w:tcPr>
          <w:p w14:paraId="0C517BD8" w14:textId="504BBE0F" w:rsidR="00825BC9" w:rsidRPr="00A03704" w:rsidRDefault="00825BC9" w:rsidP="00A03704">
            <w:pPr>
              <w:pStyle w:val="TableText"/>
              <w:rPr>
                <w:szCs w:val="24"/>
              </w:rPr>
            </w:pPr>
            <w:r w:rsidRPr="00A03704">
              <w:rPr>
                <w:spacing w:val="-5"/>
                <w:szCs w:val="24"/>
              </w:rPr>
              <w:t>B7</w:t>
            </w:r>
          </w:p>
        </w:tc>
        <w:tc>
          <w:tcPr>
            <w:tcW w:w="1718" w:type="pct"/>
          </w:tcPr>
          <w:p w14:paraId="2D08B867" w14:textId="04C71853" w:rsidR="00825BC9" w:rsidRPr="00A03704" w:rsidRDefault="00825BC9" w:rsidP="00A03704">
            <w:pPr>
              <w:pStyle w:val="TableText"/>
              <w:rPr>
                <w:szCs w:val="24"/>
              </w:rPr>
            </w:pPr>
            <w:r w:rsidRPr="00A03704">
              <w:rPr>
                <w:szCs w:val="24"/>
              </w:rPr>
              <w:t>Approve</w:t>
            </w:r>
            <w:r w:rsidRPr="00A03704">
              <w:rPr>
                <w:spacing w:val="-4"/>
                <w:szCs w:val="24"/>
              </w:rPr>
              <w:t xml:space="preserve"> </w:t>
            </w:r>
            <w:r w:rsidRPr="00A03704">
              <w:rPr>
                <w:szCs w:val="24"/>
              </w:rPr>
              <w:t>capital</w:t>
            </w:r>
            <w:r w:rsidRPr="00A03704">
              <w:rPr>
                <w:spacing w:val="-3"/>
                <w:szCs w:val="24"/>
              </w:rPr>
              <w:t xml:space="preserve"> </w:t>
            </w:r>
            <w:r w:rsidRPr="00A03704">
              <w:rPr>
                <w:szCs w:val="24"/>
              </w:rPr>
              <w:t>investments</w:t>
            </w:r>
            <w:r w:rsidRPr="00A03704">
              <w:rPr>
                <w:spacing w:val="-3"/>
                <w:szCs w:val="24"/>
              </w:rPr>
              <w:t xml:space="preserve"> </w:t>
            </w:r>
          </w:p>
        </w:tc>
        <w:tc>
          <w:tcPr>
            <w:tcW w:w="1101" w:type="pct"/>
          </w:tcPr>
          <w:p w14:paraId="42972454" w14:textId="64FCD794" w:rsidR="00825BC9" w:rsidRPr="00A03704" w:rsidRDefault="00825BC9" w:rsidP="00A03704">
            <w:pPr>
              <w:pStyle w:val="TableText"/>
              <w:rPr>
                <w:szCs w:val="24"/>
              </w:rPr>
            </w:pPr>
            <w:r w:rsidRPr="00A03704">
              <w:rPr>
                <w:szCs w:val="24"/>
              </w:rPr>
              <w:t>As</w:t>
            </w:r>
            <w:r w:rsidRPr="00A03704">
              <w:rPr>
                <w:spacing w:val="-2"/>
                <w:szCs w:val="24"/>
              </w:rPr>
              <w:t xml:space="preserve"> necessary</w:t>
            </w:r>
          </w:p>
        </w:tc>
        <w:tc>
          <w:tcPr>
            <w:tcW w:w="1625" w:type="pct"/>
          </w:tcPr>
          <w:p w14:paraId="52E74825" w14:textId="7B26506F" w:rsidR="00825BC9" w:rsidRPr="00A03704" w:rsidRDefault="00825BC9" w:rsidP="00A03704">
            <w:pPr>
              <w:pStyle w:val="TableParagraph"/>
              <w:spacing w:before="60" w:after="60" w:line="252" w:lineRule="auto"/>
              <w:ind w:left="0"/>
              <w:rPr>
                <w:sz w:val="24"/>
                <w:szCs w:val="24"/>
              </w:rPr>
            </w:pPr>
            <w:r w:rsidRPr="00A03704">
              <w:rPr>
                <w:sz w:val="24"/>
                <w:szCs w:val="24"/>
              </w:rPr>
              <w:t xml:space="preserve">Above </w:t>
            </w:r>
            <w:r w:rsidR="00EA45F9">
              <w:rPr>
                <w:sz w:val="24"/>
                <w:szCs w:val="24"/>
              </w:rPr>
              <w:t>&gt;</w:t>
            </w:r>
            <w:r w:rsidRPr="00A03704">
              <w:rPr>
                <w:sz w:val="24"/>
                <w:szCs w:val="24"/>
              </w:rPr>
              <w:t xml:space="preserve">£3m </w:t>
            </w:r>
            <w:r w:rsidR="00807FD5">
              <w:rPr>
                <w:sz w:val="24"/>
                <w:szCs w:val="24"/>
              </w:rPr>
              <w:t xml:space="preserve">- </w:t>
            </w:r>
            <w:r w:rsidRPr="00A03704">
              <w:rPr>
                <w:sz w:val="24"/>
                <w:szCs w:val="24"/>
              </w:rPr>
              <w:t>CE/CNI</w:t>
            </w:r>
          </w:p>
          <w:p w14:paraId="3B598D59" w14:textId="24684C0E" w:rsidR="00825BC9" w:rsidRPr="00A03704" w:rsidRDefault="00825BC9" w:rsidP="00A03704">
            <w:pPr>
              <w:pStyle w:val="TableText"/>
              <w:rPr>
                <w:szCs w:val="24"/>
              </w:rPr>
            </w:pPr>
            <w:r w:rsidRPr="00A03704">
              <w:rPr>
                <w:szCs w:val="24"/>
              </w:rPr>
              <w:t xml:space="preserve">Up to £3m – </w:t>
            </w:r>
            <w:r w:rsidR="00807FD5">
              <w:rPr>
                <w:szCs w:val="24"/>
              </w:rPr>
              <w:t>FD</w:t>
            </w:r>
          </w:p>
        </w:tc>
      </w:tr>
    </w:tbl>
    <w:p w14:paraId="38A9E2A3" w14:textId="77777777" w:rsidR="00CE47AB" w:rsidRDefault="00CE47AB" w:rsidP="009E0E52"/>
    <w:p w14:paraId="03D60EFD" w14:textId="77777777" w:rsidR="0047208B" w:rsidRDefault="0047208B" w:rsidP="001335A1">
      <w:pPr>
        <w:pStyle w:val="Caption"/>
        <w:sectPr w:rsidR="0047208B" w:rsidSect="003C316E">
          <w:pgSz w:w="11906" w:h="16838" w:code="9"/>
          <w:pgMar w:top="1440" w:right="1440" w:bottom="1440" w:left="1440" w:header="397" w:footer="397" w:gutter="0"/>
          <w:cols w:space="312"/>
          <w:docGrid w:linePitch="360"/>
        </w:sectPr>
      </w:pPr>
    </w:p>
    <w:p w14:paraId="19C9DE0C" w14:textId="4196BEC5" w:rsidR="000900F2" w:rsidRDefault="000900F2" w:rsidP="001335A1">
      <w:pPr>
        <w:pStyle w:val="Caption"/>
      </w:pPr>
      <w:r>
        <w:lastRenderedPageBreak/>
        <w:t xml:space="preserve">Table </w:t>
      </w:r>
      <w:r w:rsidR="009B5E26">
        <w:fldChar w:fldCharType="begin"/>
      </w:r>
      <w:r w:rsidR="009B5E26">
        <w:instrText xml:space="preserve"> SEQ Table \* ARABIC </w:instrText>
      </w:r>
      <w:r w:rsidR="009B5E26">
        <w:fldChar w:fldCharType="separate"/>
      </w:r>
      <w:r w:rsidR="004C0F38">
        <w:rPr>
          <w:noProof/>
        </w:rPr>
        <w:t>6</w:t>
      </w:r>
      <w:r w:rsidR="009B5E26">
        <w:rPr>
          <w:noProof/>
        </w:rPr>
        <w:fldChar w:fldCharType="end"/>
      </w:r>
      <w:r>
        <w:t xml:space="preserve"> - To CE/CNI with further delegation to </w:t>
      </w:r>
      <w:r w:rsidR="0081326E">
        <w:t xml:space="preserve">the relevant Corporate Services Director </w:t>
      </w:r>
      <w:r>
        <w:t xml:space="preserve">and/or </w:t>
      </w:r>
      <w:r w:rsidR="005B439B">
        <w:t>S</w:t>
      </w:r>
      <w:r>
        <w:t>DR</w:t>
      </w:r>
    </w:p>
    <w:tbl>
      <w:tblPr>
        <w:tblStyle w:val="ONRTable1"/>
        <w:tblW w:w="5000" w:type="pct"/>
        <w:tblInd w:w="0" w:type="dxa"/>
        <w:tblLook w:val="04A0" w:firstRow="1" w:lastRow="0" w:firstColumn="1" w:lastColumn="0" w:noHBand="0" w:noVBand="1"/>
      </w:tblPr>
      <w:tblGrid>
        <w:gridCol w:w="851"/>
        <w:gridCol w:w="4109"/>
        <w:gridCol w:w="1703"/>
        <w:gridCol w:w="3685"/>
        <w:gridCol w:w="3610"/>
      </w:tblGrid>
      <w:tr w:rsidR="0047208B" w:rsidRPr="0047208B" w14:paraId="5692BEA5" w14:textId="77777777" w:rsidTr="00A46B83">
        <w:trPr>
          <w:cnfStyle w:val="100000000000" w:firstRow="1" w:lastRow="0" w:firstColumn="0" w:lastColumn="0" w:oddVBand="0" w:evenVBand="0" w:oddHBand="0" w:evenHBand="0" w:firstRowFirstColumn="0" w:firstRowLastColumn="0" w:lastRowFirstColumn="0" w:lastRowLastColumn="0"/>
          <w:cantSplit/>
          <w:tblHeader/>
        </w:trPr>
        <w:tc>
          <w:tcPr>
            <w:tcW w:w="305" w:type="pct"/>
          </w:tcPr>
          <w:p w14:paraId="3D26BB87" w14:textId="77777777" w:rsidR="00CE47AB" w:rsidRPr="0047208B" w:rsidRDefault="00CE47AB" w:rsidP="00A03704">
            <w:pPr>
              <w:pStyle w:val="TableText"/>
              <w:keepNext/>
              <w:rPr>
                <w:b w:val="0"/>
                <w:bCs/>
                <w:szCs w:val="24"/>
              </w:rPr>
            </w:pPr>
            <w:r w:rsidRPr="0047208B">
              <w:rPr>
                <w:b w:val="0"/>
                <w:bCs/>
                <w:w w:val="99"/>
                <w:szCs w:val="24"/>
              </w:rPr>
              <w:t>B</w:t>
            </w:r>
          </w:p>
        </w:tc>
        <w:tc>
          <w:tcPr>
            <w:tcW w:w="1472" w:type="pct"/>
          </w:tcPr>
          <w:p w14:paraId="11F4F7E6" w14:textId="77777777" w:rsidR="00CE47AB" w:rsidRPr="0047208B" w:rsidRDefault="00CE47AB" w:rsidP="00A03704">
            <w:pPr>
              <w:pStyle w:val="TableText"/>
              <w:keepNext/>
              <w:rPr>
                <w:b w:val="0"/>
                <w:bCs/>
                <w:szCs w:val="24"/>
              </w:rPr>
            </w:pPr>
            <w:r w:rsidRPr="0047208B">
              <w:rPr>
                <w:b w:val="0"/>
                <w:bCs/>
                <w:spacing w:val="-2"/>
                <w:szCs w:val="24"/>
              </w:rPr>
              <w:t>Function</w:t>
            </w:r>
          </w:p>
        </w:tc>
        <w:tc>
          <w:tcPr>
            <w:tcW w:w="610" w:type="pct"/>
          </w:tcPr>
          <w:p w14:paraId="7DD6DB76" w14:textId="77777777" w:rsidR="00CE47AB" w:rsidRPr="0047208B" w:rsidRDefault="00CE47AB" w:rsidP="00A03704">
            <w:pPr>
              <w:pStyle w:val="TableText"/>
              <w:keepNext/>
              <w:rPr>
                <w:b w:val="0"/>
                <w:bCs/>
                <w:szCs w:val="24"/>
              </w:rPr>
            </w:pPr>
            <w:r w:rsidRPr="0047208B">
              <w:rPr>
                <w:b w:val="0"/>
                <w:bCs/>
                <w:spacing w:val="-2"/>
                <w:szCs w:val="24"/>
              </w:rPr>
              <w:t>Frequency</w:t>
            </w:r>
          </w:p>
        </w:tc>
        <w:tc>
          <w:tcPr>
            <w:tcW w:w="1320" w:type="pct"/>
          </w:tcPr>
          <w:p w14:paraId="7F0EF5FF" w14:textId="76DC9520" w:rsidR="00CE47AB" w:rsidRPr="0047208B" w:rsidRDefault="000900F2" w:rsidP="00A03704">
            <w:pPr>
              <w:pStyle w:val="TableText"/>
              <w:keepNext/>
              <w:rPr>
                <w:b w:val="0"/>
                <w:bCs/>
                <w:spacing w:val="-2"/>
                <w:szCs w:val="24"/>
              </w:rPr>
            </w:pPr>
            <w:r w:rsidRPr="0047208B">
              <w:rPr>
                <w:b w:val="0"/>
                <w:bCs/>
                <w:spacing w:val="-2"/>
                <w:szCs w:val="24"/>
              </w:rPr>
              <w:t>Delegation to</w:t>
            </w:r>
          </w:p>
        </w:tc>
        <w:tc>
          <w:tcPr>
            <w:tcW w:w="1293" w:type="pct"/>
          </w:tcPr>
          <w:p w14:paraId="36AE44D0" w14:textId="1049ECD2" w:rsidR="00CE47AB" w:rsidRPr="0047208B" w:rsidRDefault="00CE47AB" w:rsidP="00A03704">
            <w:pPr>
              <w:pStyle w:val="TableText"/>
              <w:keepNext/>
              <w:rPr>
                <w:b w:val="0"/>
                <w:bCs/>
                <w:szCs w:val="24"/>
              </w:rPr>
            </w:pPr>
            <w:r w:rsidRPr="0047208B">
              <w:rPr>
                <w:b w:val="0"/>
                <w:bCs/>
                <w:spacing w:val="-2"/>
                <w:szCs w:val="24"/>
              </w:rPr>
              <w:t>Comments</w:t>
            </w:r>
          </w:p>
        </w:tc>
      </w:tr>
      <w:tr w:rsidR="0047208B" w:rsidRPr="00A03704" w14:paraId="3A5188D0" w14:textId="77777777" w:rsidTr="00A46B83">
        <w:trPr>
          <w:cantSplit/>
        </w:trPr>
        <w:tc>
          <w:tcPr>
            <w:tcW w:w="305" w:type="pct"/>
          </w:tcPr>
          <w:p w14:paraId="56A8AD09" w14:textId="467F59B2" w:rsidR="008B4E0F" w:rsidRPr="00A03704" w:rsidRDefault="008B4E0F" w:rsidP="00A03704">
            <w:pPr>
              <w:pStyle w:val="TableText"/>
              <w:rPr>
                <w:szCs w:val="24"/>
              </w:rPr>
            </w:pPr>
            <w:r w:rsidRPr="00A03704">
              <w:rPr>
                <w:spacing w:val="-5"/>
                <w:szCs w:val="24"/>
              </w:rPr>
              <w:t>B8</w:t>
            </w:r>
          </w:p>
        </w:tc>
        <w:tc>
          <w:tcPr>
            <w:tcW w:w="1472" w:type="pct"/>
          </w:tcPr>
          <w:p w14:paraId="20031E18" w14:textId="310542BE" w:rsidR="008B4E0F" w:rsidRPr="00A03704" w:rsidRDefault="008B4E0F" w:rsidP="00A03704">
            <w:pPr>
              <w:pStyle w:val="TableText"/>
              <w:rPr>
                <w:szCs w:val="24"/>
              </w:rPr>
            </w:pPr>
            <w:r w:rsidRPr="00A03704">
              <w:rPr>
                <w:szCs w:val="24"/>
              </w:rPr>
              <w:t>ONR</w:t>
            </w:r>
            <w:r w:rsidRPr="00A03704">
              <w:rPr>
                <w:spacing w:val="-11"/>
                <w:szCs w:val="24"/>
              </w:rPr>
              <w:t xml:space="preserve"> </w:t>
            </w:r>
            <w:r w:rsidR="00ED0BDD">
              <w:rPr>
                <w:spacing w:val="-11"/>
                <w:szCs w:val="24"/>
              </w:rPr>
              <w:t xml:space="preserve">corporate </w:t>
            </w:r>
            <w:r w:rsidRPr="00A03704">
              <w:rPr>
                <w:spacing w:val="-10"/>
                <w:szCs w:val="24"/>
              </w:rPr>
              <w:t xml:space="preserve"> </w:t>
            </w:r>
            <w:r w:rsidRPr="00A03704">
              <w:rPr>
                <w:szCs w:val="24"/>
              </w:rPr>
              <w:t>functions</w:t>
            </w:r>
            <w:r w:rsidRPr="00A03704">
              <w:rPr>
                <w:spacing w:val="-10"/>
                <w:szCs w:val="24"/>
              </w:rPr>
              <w:t xml:space="preserve"> </w:t>
            </w:r>
            <w:r w:rsidRPr="00A03704">
              <w:rPr>
                <w:szCs w:val="24"/>
              </w:rPr>
              <w:t>(not regulatory functions)</w:t>
            </w:r>
          </w:p>
        </w:tc>
        <w:tc>
          <w:tcPr>
            <w:tcW w:w="610" w:type="pct"/>
          </w:tcPr>
          <w:p w14:paraId="32A640CF" w14:textId="1C98CF76" w:rsidR="008B4E0F" w:rsidRPr="00A03704" w:rsidRDefault="008B4E0F" w:rsidP="00A03704">
            <w:pPr>
              <w:pStyle w:val="TableText"/>
              <w:rPr>
                <w:szCs w:val="24"/>
              </w:rPr>
            </w:pPr>
            <w:r w:rsidRPr="00A03704">
              <w:rPr>
                <w:szCs w:val="24"/>
              </w:rPr>
              <w:t>As</w:t>
            </w:r>
            <w:r w:rsidRPr="00A03704">
              <w:rPr>
                <w:spacing w:val="-4"/>
                <w:szCs w:val="24"/>
              </w:rPr>
              <w:t xml:space="preserve"> </w:t>
            </w:r>
            <w:r w:rsidRPr="00A03704">
              <w:rPr>
                <w:spacing w:val="-2"/>
                <w:szCs w:val="24"/>
              </w:rPr>
              <w:t>necessary</w:t>
            </w:r>
          </w:p>
        </w:tc>
        <w:tc>
          <w:tcPr>
            <w:tcW w:w="1320" w:type="pct"/>
          </w:tcPr>
          <w:p w14:paraId="00A219B3" w14:textId="5FBFCC63" w:rsidR="008B4E0F" w:rsidRPr="00A03704" w:rsidRDefault="00C933C8" w:rsidP="00A03704">
            <w:pPr>
              <w:pStyle w:val="TableText"/>
              <w:rPr>
                <w:szCs w:val="24"/>
              </w:rPr>
            </w:pPr>
            <w:r>
              <w:rPr>
                <w:szCs w:val="24"/>
              </w:rPr>
              <w:t xml:space="preserve">Executive </w:t>
            </w:r>
            <w:r w:rsidR="0018710A">
              <w:rPr>
                <w:szCs w:val="24"/>
              </w:rPr>
              <w:t xml:space="preserve">Board Member </w:t>
            </w:r>
            <w:r w:rsidR="008B4E0F" w:rsidRPr="00A03704">
              <w:rPr>
                <w:szCs w:val="24"/>
              </w:rPr>
              <w:t>who may sub delegate</w:t>
            </w:r>
          </w:p>
        </w:tc>
        <w:tc>
          <w:tcPr>
            <w:tcW w:w="1293" w:type="pct"/>
          </w:tcPr>
          <w:p w14:paraId="2F11009E" w14:textId="54FDCB4A" w:rsidR="008B4E0F" w:rsidRPr="00A03704" w:rsidRDefault="008B4E0F" w:rsidP="00A03704">
            <w:pPr>
              <w:pStyle w:val="TableText"/>
              <w:rPr>
                <w:szCs w:val="24"/>
              </w:rPr>
            </w:pPr>
          </w:p>
        </w:tc>
      </w:tr>
      <w:tr w:rsidR="0047208B" w:rsidRPr="00A03704" w14:paraId="13035163" w14:textId="77777777" w:rsidTr="00A46B83">
        <w:trPr>
          <w:cantSplit/>
        </w:trPr>
        <w:tc>
          <w:tcPr>
            <w:tcW w:w="305" w:type="pct"/>
          </w:tcPr>
          <w:p w14:paraId="64FA5E1D" w14:textId="5A1FF45B" w:rsidR="008B4E0F" w:rsidRPr="00A03704" w:rsidRDefault="008B4E0F" w:rsidP="00A03704">
            <w:pPr>
              <w:pStyle w:val="TableText"/>
              <w:rPr>
                <w:szCs w:val="24"/>
              </w:rPr>
            </w:pPr>
            <w:r w:rsidRPr="00A03704">
              <w:rPr>
                <w:spacing w:val="-5"/>
                <w:szCs w:val="24"/>
              </w:rPr>
              <w:t>B9</w:t>
            </w:r>
          </w:p>
        </w:tc>
        <w:tc>
          <w:tcPr>
            <w:tcW w:w="1472" w:type="pct"/>
          </w:tcPr>
          <w:p w14:paraId="73F97478" w14:textId="16EE3009" w:rsidR="008B4E0F" w:rsidRPr="00A03704" w:rsidRDefault="008B4E0F" w:rsidP="00A03704">
            <w:pPr>
              <w:pStyle w:val="TableText"/>
              <w:rPr>
                <w:szCs w:val="24"/>
              </w:rPr>
            </w:pPr>
            <w:r w:rsidRPr="00A03704">
              <w:rPr>
                <w:szCs w:val="24"/>
              </w:rPr>
              <w:t>Regulatory</w:t>
            </w:r>
            <w:r w:rsidRPr="00A03704">
              <w:rPr>
                <w:spacing w:val="-14"/>
                <w:szCs w:val="24"/>
              </w:rPr>
              <w:t xml:space="preserve"> </w:t>
            </w:r>
            <w:r w:rsidRPr="00A03704">
              <w:rPr>
                <w:szCs w:val="24"/>
              </w:rPr>
              <w:t>functions</w:t>
            </w:r>
            <w:r w:rsidRPr="00A03704">
              <w:rPr>
                <w:spacing w:val="-13"/>
                <w:szCs w:val="24"/>
              </w:rPr>
              <w:t xml:space="preserve"> </w:t>
            </w:r>
            <w:r w:rsidRPr="00A03704">
              <w:rPr>
                <w:szCs w:val="24"/>
              </w:rPr>
              <w:t>(in</w:t>
            </w:r>
            <w:r w:rsidRPr="00A03704">
              <w:rPr>
                <w:spacing w:val="-14"/>
                <w:szCs w:val="24"/>
              </w:rPr>
              <w:t xml:space="preserve"> </w:t>
            </w:r>
            <w:r w:rsidRPr="00A03704">
              <w:rPr>
                <w:szCs w:val="24"/>
              </w:rPr>
              <w:t>a particular case)</w:t>
            </w:r>
          </w:p>
        </w:tc>
        <w:tc>
          <w:tcPr>
            <w:tcW w:w="610" w:type="pct"/>
          </w:tcPr>
          <w:p w14:paraId="43F61C0D" w14:textId="4AB58F1A" w:rsidR="008B4E0F" w:rsidRPr="00A03704" w:rsidRDefault="008B4E0F" w:rsidP="00A03704">
            <w:pPr>
              <w:pStyle w:val="TableText"/>
              <w:rPr>
                <w:szCs w:val="24"/>
              </w:rPr>
            </w:pPr>
            <w:r w:rsidRPr="00A03704">
              <w:rPr>
                <w:szCs w:val="24"/>
              </w:rPr>
              <w:t>As</w:t>
            </w:r>
            <w:r w:rsidRPr="00A03704">
              <w:rPr>
                <w:spacing w:val="-4"/>
                <w:szCs w:val="24"/>
              </w:rPr>
              <w:t xml:space="preserve"> </w:t>
            </w:r>
            <w:r w:rsidRPr="00A03704">
              <w:rPr>
                <w:spacing w:val="-2"/>
                <w:szCs w:val="24"/>
              </w:rPr>
              <w:t>necessary</w:t>
            </w:r>
          </w:p>
        </w:tc>
        <w:tc>
          <w:tcPr>
            <w:tcW w:w="1320" w:type="pct"/>
          </w:tcPr>
          <w:p w14:paraId="182C8366" w14:textId="6C7AAEB3" w:rsidR="008B4E0F" w:rsidRPr="00A03704" w:rsidRDefault="005B439B" w:rsidP="00A03704">
            <w:pPr>
              <w:pStyle w:val="TableText"/>
              <w:rPr>
                <w:szCs w:val="24"/>
              </w:rPr>
            </w:pPr>
            <w:r>
              <w:rPr>
                <w:szCs w:val="24"/>
              </w:rPr>
              <w:t>S</w:t>
            </w:r>
            <w:r w:rsidR="008B4E0F" w:rsidRPr="00A03704">
              <w:rPr>
                <w:szCs w:val="24"/>
              </w:rPr>
              <w:t>DR who may sub delegate</w:t>
            </w:r>
            <w:r w:rsidR="008B4E0F" w:rsidRPr="00A03704">
              <w:rPr>
                <w:spacing w:val="-14"/>
                <w:szCs w:val="24"/>
              </w:rPr>
              <w:t xml:space="preserve"> </w:t>
            </w:r>
            <w:r w:rsidR="008B4E0F" w:rsidRPr="00A03704">
              <w:rPr>
                <w:szCs w:val="24"/>
              </w:rPr>
              <w:t>to</w:t>
            </w:r>
            <w:r w:rsidR="008B4E0F" w:rsidRPr="00A03704">
              <w:rPr>
                <w:spacing w:val="-14"/>
                <w:szCs w:val="24"/>
              </w:rPr>
              <w:t xml:space="preserve"> </w:t>
            </w:r>
            <w:r w:rsidR="008B4E0F" w:rsidRPr="00A03704">
              <w:rPr>
                <w:szCs w:val="24"/>
              </w:rPr>
              <w:t xml:space="preserve">relevant </w:t>
            </w:r>
            <w:r w:rsidR="006919AE" w:rsidRPr="00A03704">
              <w:rPr>
                <w:szCs w:val="24"/>
              </w:rPr>
              <w:t>Director of Regul</w:t>
            </w:r>
            <w:r w:rsidR="006919AE" w:rsidRPr="00131DEA">
              <w:rPr>
                <w:szCs w:val="24"/>
              </w:rPr>
              <w:t>ation (</w:t>
            </w:r>
            <w:r w:rsidR="008B4E0F" w:rsidRPr="00131DEA">
              <w:rPr>
                <w:szCs w:val="24"/>
              </w:rPr>
              <w:t>DoR</w:t>
            </w:r>
            <w:r w:rsidR="006919AE" w:rsidRPr="00131DEA">
              <w:rPr>
                <w:szCs w:val="24"/>
              </w:rPr>
              <w:t>)</w:t>
            </w:r>
            <w:r w:rsidR="008B4E0F" w:rsidRPr="00131DEA">
              <w:rPr>
                <w:szCs w:val="24"/>
              </w:rPr>
              <w:t xml:space="preserve"> as appropriate</w:t>
            </w:r>
            <w:r w:rsidR="007B4C62" w:rsidRPr="00131DEA">
              <w:rPr>
                <w:szCs w:val="24"/>
              </w:rPr>
              <w:t xml:space="preserve"> </w:t>
            </w:r>
            <w:r w:rsidR="007B4C62" w:rsidRPr="00284E08">
              <w:rPr>
                <w:szCs w:val="24"/>
              </w:rPr>
              <w:t xml:space="preserve">or Executive Board </w:t>
            </w:r>
            <w:r w:rsidR="000B6BC7" w:rsidRPr="00284E08">
              <w:rPr>
                <w:szCs w:val="24"/>
              </w:rPr>
              <w:t>Member</w:t>
            </w:r>
          </w:p>
        </w:tc>
        <w:tc>
          <w:tcPr>
            <w:tcW w:w="1293" w:type="pct"/>
          </w:tcPr>
          <w:p w14:paraId="539EED52" w14:textId="61F1E6B4" w:rsidR="008B4E0F" w:rsidRPr="00A03704" w:rsidRDefault="008B4E0F" w:rsidP="00A03704">
            <w:pPr>
              <w:pStyle w:val="TableText"/>
              <w:rPr>
                <w:szCs w:val="24"/>
              </w:rPr>
            </w:pPr>
          </w:p>
        </w:tc>
      </w:tr>
      <w:tr w:rsidR="0047208B" w:rsidRPr="00A03704" w14:paraId="0994F807" w14:textId="77777777" w:rsidTr="00A46B83">
        <w:trPr>
          <w:cantSplit/>
          <w:trHeight w:val="813"/>
        </w:trPr>
        <w:tc>
          <w:tcPr>
            <w:tcW w:w="305" w:type="pct"/>
          </w:tcPr>
          <w:p w14:paraId="0155FA57" w14:textId="5250D90D" w:rsidR="008B4E0F" w:rsidRPr="00A03704" w:rsidRDefault="008B4E0F" w:rsidP="00A03704">
            <w:pPr>
              <w:pStyle w:val="TableText"/>
              <w:rPr>
                <w:szCs w:val="24"/>
              </w:rPr>
            </w:pPr>
            <w:r w:rsidRPr="00A03704">
              <w:rPr>
                <w:spacing w:val="-5"/>
                <w:szCs w:val="24"/>
              </w:rPr>
              <w:t>B10</w:t>
            </w:r>
          </w:p>
        </w:tc>
        <w:tc>
          <w:tcPr>
            <w:tcW w:w="1472" w:type="pct"/>
          </w:tcPr>
          <w:p w14:paraId="5A7197FF" w14:textId="02A3A503" w:rsidR="008B4E0F" w:rsidRPr="00A03704" w:rsidRDefault="008B4E0F" w:rsidP="00A03704">
            <w:pPr>
              <w:pStyle w:val="TableText"/>
              <w:rPr>
                <w:szCs w:val="24"/>
              </w:rPr>
            </w:pPr>
            <w:r w:rsidRPr="00A03704">
              <w:rPr>
                <w:szCs w:val="24"/>
              </w:rPr>
              <w:t>Instigate</w:t>
            </w:r>
            <w:r w:rsidRPr="00A03704">
              <w:rPr>
                <w:spacing w:val="-14"/>
                <w:szCs w:val="24"/>
              </w:rPr>
              <w:t xml:space="preserve"> </w:t>
            </w:r>
            <w:r w:rsidRPr="00A03704">
              <w:rPr>
                <w:szCs w:val="24"/>
              </w:rPr>
              <w:t>Legal</w:t>
            </w:r>
            <w:r w:rsidRPr="00A03704">
              <w:rPr>
                <w:spacing w:val="-14"/>
                <w:szCs w:val="24"/>
              </w:rPr>
              <w:t xml:space="preserve"> </w:t>
            </w:r>
            <w:r w:rsidRPr="00A03704">
              <w:rPr>
                <w:szCs w:val="24"/>
              </w:rPr>
              <w:t xml:space="preserve">Action </w:t>
            </w:r>
            <w:r w:rsidRPr="00A03704">
              <w:rPr>
                <w:spacing w:val="-2"/>
                <w:szCs w:val="24"/>
              </w:rPr>
              <w:t>(Regulatory)</w:t>
            </w:r>
          </w:p>
        </w:tc>
        <w:tc>
          <w:tcPr>
            <w:tcW w:w="610" w:type="pct"/>
          </w:tcPr>
          <w:p w14:paraId="52E0FAE9" w14:textId="5AFE1D09" w:rsidR="008B4E0F" w:rsidRPr="00A03704" w:rsidRDefault="008B4E0F" w:rsidP="00A03704">
            <w:pPr>
              <w:pStyle w:val="TableText"/>
              <w:rPr>
                <w:szCs w:val="24"/>
              </w:rPr>
            </w:pPr>
            <w:r w:rsidRPr="00A03704">
              <w:rPr>
                <w:szCs w:val="24"/>
              </w:rPr>
              <w:t>As</w:t>
            </w:r>
            <w:r w:rsidRPr="00A03704">
              <w:rPr>
                <w:spacing w:val="-4"/>
                <w:szCs w:val="24"/>
              </w:rPr>
              <w:t xml:space="preserve"> </w:t>
            </w:r>
            <w:r w:rsidRPr="00A03704">
              <w:rPr>
                <w:spacing w:val="-2"/>
                <w:szCs w:val="24"/>
              </w:rPr>
              <w:t>necessary</w:t>
            </w:r>
          </w:p>
        </w:tc>
        <w:tc>
          <w:tcPr>
            <w:tcW w:w="1320" w:type="pct"/>
          </w:tcPr>
          <w:p w14:paraId="5310ECFF" w14:textId="27C666D7" w:rsidR="008B4E0F" w:rsidRPr="00A03704" w:rsidRDefault="005B439B" w:rsidP="00A03704">
            <w:pPr>
              <w:pStyle w:val="TableParagraph"/>
              <w:spacing w:before="60" w:after="60" w:line="252" w:lineRule="auto"/>
              <w:ind w:left="0"/>
              <w:rPr>
                <w:sz w:val="24"/>
                <w:szCs w:val="24"/>
              </w:rPr>
            </w:pPr>
            <w:r>
              <w:rPr>
                <w:sz w:val="24"/>
                <w:szCs w:val="24"/>
              </w:rPr>
              <w:t>S</w:t>
            </w:r>
            <w:r w:rsidR="008B4E0F" w:rsidRPr="00A03704">
              <w:rPr>
                <w:sz w:val="24"/>
                <w:szCs w:val="24"/>
              </w:rPr>
              <w:t>DR who may sub delegate</w:t>
            </w:r>
            <w:r w:rsidR="008B4E0F" w:rsidRPr="00A03704">
              <w:rPr>
                <w:spacing w:val="-14"/>
                <w:sz w:val="24"/>
                <w:szCs w:val="24"/>
              </w:rPr>
              <w:t xml:space="preserve"> </w:t>
            </w:r>
            <w:r w:rsidR="008B4E0F" w:rsidRPr="00A03704">
              <w:rPr>
                <w:sz w:val="24"/>
                <w:szCs w:val="24"/>
              </w:rPr>
              <w:t>to</w:t>
            </w:r>
            <w:r w:rsidR="008B4E0F" w:rsidRPr="00A03704">
              <w:rPr>
                <w:spacing w:val="-14"/>
                <w:sz w:val="24"/>
                <w:szCs w:val="24"/>
              </w:rPr>
              <w:t xml:space="preserve"> </w:t>
            </w:r>
            <w:r w:rsidR="008B4E0F" w:rsidRPr="00A03704">
              <w:rPr>
                <w:sz w:val="24"/>
                <w:szCs w:val="24"/>
              </w:rPr>
              <w:t>relevant DoR as appropriate</w:t>
            </w:r>
          </w:p>
        </w:tc>
        <w:tc>
          <w:tcPr>
            <w:tcW w:w="1293" w:type="pct"/>
          </w:tcPr>
          <w:p w14:paraId="46AD835A" w14:textId="4FA0AF11" w:rsidR="008B4E0F" w:rsidRPr="00A03704" w:rsidRDefault="008B4E0F" w:rsidP="00A03704">
            <w:pPr>
              <w:pStyle w:val="TableText"/>
              <w:rPr>
                <w:szCs w:val="24"/>
              </w:rPr>
            </w:pPr>
          </w:p>
        </w:tc>
      </w:tr>
      <w:tr w:rsidR="0047208B" w:rsidRPr="00A03704" w14:paraId="6DBEA36D" w14:textId="77777777" w:rsidTr="00A46B83">
        <w:trPr>
          <w:cantSplit/>
          <w:trHeight w:val="813"/>
        </w:trPr>
        <w:tc>
          <w:tcPr>
            <w:tcW w:w="305" w:type="pct"/>
          </w:tcPr>
          <w:p w14:paraId="53F3579B" w14:textId="4C455088" w:rsidR="008B4E0F" w:rsidRPr="00A03704" w:rsidRDefault="008B4E0F" w:rsidP="00A03704">
            <w:pPr>
              <w:pStyle w:val="TableText"/>
              <w:rPr>
                <w:szCs w:val="24"/>
              </w:rPr>
            </w:pPr>
            <w:r w:rsidRPr="00A03704">
              <w:rPr>
                <w:spacing w:val="-5"/>
                <w:szCs w:val="24"/>
              </w:rPr>
              <w:t>B11</w:t>
            </w:r>
          </w:p>
        </w:tc>
        <w:tc>
          <w:tcPr>
            <w:tcW w:w="1472" w:type="pct"/>
          </w:tcPr>
          <w:p w14:paraId="3974B90A" w14:textId="1A2F4973" w:rsidR="008B4E0F" w:rsidRPr="00A03704" w:rsidRDefault="008B4E0F" w:rsidP="00A03704">
            <w:pPr>
              <w:pStyle w:val="TableText"/>
              <w:rPr>
                <w:szCs w:val="24"/>
              </w:rPr>
            </w:pPr>
            <w:r w:rsidRPr="00A03704">
              <w:rPr>
                <w:szCs w:val="24"/>
              </w:rPr>
              <w:t>Virement of budgets across main budget headings</w:t>
            </w:r>
          </w:p>
        </w:tc>
        <w:tc>
          <w:tcPr>
            <w:tcW w:w="610" w:type="pct"/>
          </w:tcPr>
          <w:p w14:paraId="4DEB8568" w14:textId="232184AA" w:rsidR="008B4E0F" w:rsidRPr="00A03704" w:rsidRDefault="008B4E0F" w:rsidP="00A03704">
            <w:pPr>
              <w:pStyle w:val="TableText"/>
              <w:rPr>
                <w:szCs w:val="24"/>
              </w:rPr>
            </w:pPr>
            <w:r w:rsidRPr="00A03704">
              <w:rPr>
                <w:szCs w:val="24"/>
              </w:rPr>
              <w:t>As</w:t>
            </w:r>
            <w:r w:rsidRPr="00A03704">
              <w:rPr>
                <w:spacing w:val="-4"/>
                <w:szCs w:val="24"/>
              </w:rPr>
              <w:t xml:space="preserve"> </w:t>
            </w:r>
            <w:r w:rsidRPr="00A03704">
              <w:rPr>
                <w:spacing w:val="-2"/>
                <w:szCs w:val="24"/>
              </w:rPr>
              <w:t>necessary</w:t>
            </w:r>
          </w:p>
        </w:tc>
        <w:tc>
          <w:tcPr>
            <w:tcW w:w="1320" w:type="pct"/>
          </w:tcPr>
          <w:p w14:paraId="5F69B947" w14:textId="6889E1DA" w:rsidR="008B4E0F" w:rsidRPr="00A03704" w:rsidRDefault="008B4E0F" w:rsidP="00A03704">
            <w:pPr>
              <w:pStyle w:val="TableParagraph"/>
              <w:spacing w:before="60" w:after="60" w:line="252" w:lineRule="auto"/>
              <w:ind w:left="0"/>
              <w:rPr>
                <w:sz w:val="24"/>
                <w:szCs w:val="24"/>
              </w:rPr>
            </w:pPr>
            <w:r w:rsidRPr="00A03704">
              <w:rPr>
                <w:sz w:val="24"/>
                <w:szCs w:val="24"/>
              </w:rPr>
              <w:t xml:space="preserve"> FD</w:t>
            </w:r>
          </w:p>
        </w:tc>
        <w:tc>
          <w:tcPr>
            <w:tcW w:w="1293" w:type="pct"/>
          </w:tcPr>
          <w:p w14:paraId="75A866F6" w14:textId="77777777" w:rsidR="008B4E0F" w:rsidRPr="00A03704" w:rsidRDefault="008B4E0F" w:rsidP="00A03704">
            <w:pPr>
              <w:pStyle w:val="TableParagraph"/>
              <w:spacing w:before="60" w:after="60" w:line="252" w:lineRule="auto"/>
              <w:ind w:left="0"/>
              <w:rPr>
                <w:sz w:val="24"/>
                <w:szCs w:val="24"/>
              </w:rPr>
            </w:pPr>
            <w:r w:rsidRPr="00A03704">
              <w:rPr>
                <w:sz w:val="24"/>
                <w:szCs w:val="24"/>
              </w:rPr>
              <w:t>Energy Act 2013 HSWA 1974.</w:t>
            </w:r>
          </w:p>
          <w:p w14:paraId="5882E546" w14:textId="77777777" w:rsidR="008B4E0F" w:rsidRPr="00A03704" w:rsidRDefault="008B4E0F" w:rsidP="00A03704">
            <w:pPr>
              <w:pStyle w:val="TableParagraph"/>
              <w:spacing w:before="60" w:after="60" w:line="252" w:lineRule="auto"/>
              <w:ind w:left="0"/>
              <w:rPr>
                <w:sz w:val="24"/>
                <w:szCs w:val="24"/>
              </w:rPr>
            </w:pPr>
            <w:r w:rsidRPr="00A03704">
              <w:rPr>
                <w:sz w:val="24"/>
                <w:szCs w:val="24"/>
              </w:rPr>
              <w:t>ONR guidance on Access to Solicitor Agents.</w:t>
            </w:r>
          </w:p>
          <w:p w14:paraId="30A29CA7" w14:textId="77777777" w:rsidR="008B4E0F" w:rsidRPr="00A03704" w:rsidRDefault="008B4E0F" w:rsidP="00A03704">
            <w:pPr>
              <w:pStyle w:val="TableParagraph"/>
              <w:spacing w:before="60" w:after="60" w:line="252" w:lineRule="auto"/>
              <w:ind w:left="0"/>
              <w:rPr>
                <w:sz w:val="24"/>
                <w:szCs w:val="24"/>
              </w:rPr>
            </w:pPr>
            <w:r w:rsidRPr="00A03704">
              <w:rPr>
                <w:sz w:val="24"/>
                <w:szCs w:val="24"/>
              </w:rPr>
              <w:t>ONR / DWP Policy, Process and Accounting Policy for Prosecutions.</w:t>
            </w:r>
          </w:p>
          <w:p w14:paraId="75F5B21B" w14:textId="69606D8F" w:rsidR="008B4E0F" w:rsidRPr="00A03704" w:rsidRDefault="008B4E0F" w:rsidP="00A03704">
            <w:pPr>
              <w:pStyle w:val="TableText"/>
              <w:rPr>
                <w:szCs w:val="24"/>
              </w:rPr>
            </w:pPr>
            <w:r w:rsidRPr="00A03704">
              <w:rPr>
                <w:szCs w:val="24"/>
              </w:rPr>
              <w:t xml:space="preserve">ONR procedure for reporting legal risk and mitigations. </w:t>
            </w:r>
          </w:p>
        </w:tc>
      </w:tr>
      <w:tr w:rsidR="0047208B" w:rsidRPr="00A03704" w14:paraId="2CAD8996" w14:textId="77777777" w:rsidTr="00A46B83">
        <w:trPr>
          <w:cantSplit/>
          <w:trHeight w:val="813"/>
        </w:trPr>
        <w:tc>
          <w:tcPr>
            <w:tcW w:w="305" w:type="pct"/>
          </w:tcPr>
          <w:p w14:paraId="5DD13282" w14:textId="3357FE50" w:rsidR="008B4E0F" w:rsidRPr="00A03704" w:rsidRDefault="008B4E0F" w:rsidP="00A03704">
            <w:pPr>
              <w:pStyle w:val="TableText"/>
              <w:rPr>
                <w:szCs w:val="24"/>
              </w:rPr>
            </w:pPr>
            <w:r w:rsidRPr="00A03704">
              <w:rPr>
                <w:spacing w:val="-5"/>
                <w:szCs w:val="24"/>
              </w:rPr>
              <w:t>B12</w:t>
            </w:r>
          </w:p>
        </w:tc>
        <w:tc>
          <w:tcPr>
            <w:tcW w:w="1472" w:type="pct"/>
          </w:tcPr>
          <w:p w14:paraId="3D8B86C9" w14:textId="4AAF870C" w:rsidR="008B4E0F" w:rsidRPr="00A03704" w:rsidRDefault="008B4E0F" w:rsidP="00A03704">
            <w:pPr>
              <w:pStyle w:val="TableText"/>
              <w:rPr>
                <w:szCs w:val="24"/>
              </w:rPr>
            </w:pPr>
            <w:r w:rsidRPr="00A03704">
              <w:rPr>
                <w:szCs w:val="24"/>
              </w:rPr>
              <w:t>Write</w:t>
            </w:r>
            <w:r w:rsidRPr="00A03704">
              <w:rPr>
                <w:spacing w:val="-13"/>
                <w:szCs w:val="24"/>
              </w:rPr>
              <w:t xml:space="preserve"> </w:t>
            </w:r>
            <w:r w:rsidRPr="00A03704">
              <w:rPr>
                <w:szCs w:val="24"/>
              </w:rPr>
              <w:t>offs/losses/fruitless payments/</w:t>
            </w:r>
            <w:r w:rsidR="00675012" w:rsidRPr="00A03704">
              <w:rPr>
                <w:szCs w:val="24"/>
              </w:rPr>
              <w:t>b</w:t>
            </w:r>
            <w:r w:rsidRPr="00A03704">
              <w:rPr>
                <w:szCs w:val="24"/>
              </w:rPr>
              <w:t>ad debts</w:t>
            </w:r>
          </w:p>
        </w:tc>
        <w:tc>
          <w:tcPr>
            <w:tcW w:w="610" w:type="pct"/>
          </w:tcPr>
          <w:p w14:paraId="2CBE9387" w14:textId="67DE2665" w:rsidR="008B4E0F" w:rsidRPr="00A03704" w:rsidRDefault="008B4E0F" w:rsidP="00A03704">
            <w:pPr>
              <w:pStyle w:val="TableText"/>
              <w:rPr>
                <w:szCs w:val="24"/>
              </w:rPr>
            </w:pPr>
            <w:r w:rsidRPr="00A03704">
              <w:rPr>
                <w:szCs w:val="24"/>
              </w:rPr>
              <w:t>As</w:t>
            </w:r>
            <w:r w:rsidRPr="00A03704">
              <w:rPr>
                <w:spacing w:val="-4"/>
                <w:szCs w:val="24"/>
              </w:rPr>
              <w:t xml:space="preserve"> </w:t>
            </w:r>
            <w:r w:rsidRPr="00A03704">
              <w:rPr>
                <w:spacing w:val="-2"/>
                <w:szCs w:val="24"/>
              </w:rPr>
              <w:t>necessary</w:t>
            </w:r>
          </w:p>
        </w:tc>
        <w:tc>
          <w:tcPr>
            <w:tcW w:w="1320" w:type="pct"/>
          </w:tcPr>
          <w:p w14:paraId="262E78F6" w14:textId="0510F718" w:rsidR="008B4E0F" w:rsidRPr="00A03704" w:rsidRDefault="008B4E0F" w:rsidP="00A03704">
            <w:pPr>
              <w:pStyle w:val="TableParagraph"/>
              <w:spacing w:before="60" w:after="60" w:line="252" w:lineRule="auto"/>
              <w:ind w:left="0"/>
              <w:rPr>
                <w:sz w:val="24"/>
                <w:szCs w:val="24"/>
              </w:rPr>
            </w:pPr>
            <w:r w:rsidRPr="00A03704">
              <w:rPr>
                <w:sz w:val="24"/>
                <w:szCs w:val="24"/>
              </w:rPr>
              <w:t>FD who may</w:t>
            </w:r>
            <w:r w:rsidRPr="00A03704">
              <w:rPr>
                <w:spacing w:val="-13"/>
                <w:sz w:val="24"/>
                <w:szCs w:val="24"/>
              </w:rPr>
              <w:t xml:space="preserve"> </w:t>
            </w:r>
            <w:r w:rsidRPr="00A03704">
              <w:rPr>
                <w:sz w:val="24"/>
                <w:szCs w:val="24"/>
              </w:rPr>
              <w:t>sub</w:t>
            </w:r>
            <w:r w:rsidRPr="00A03704">
              <w:rPr>
                <w:spacing w:val="-14"/>
                <w:sz w:val="24"/>
                <w:szCs w:val="24"/>
              </w:rPr>
              <w:t xml:space="preserve"> </w:t>
            </w:r>
            <w:r w:rsidRPr="00A03704">
              <w:rPr>
                <w:sz w:val="24"/>
                <w:szCs w:val="24"/>
              </w:rPr>
              <w:t>delegate</w:t>
            </w:r>
            <w:r w:rsidRPr="00A03704">
              <w:rPr>
                <w:spacing w:val="-13"/>
                <w:sz w:val="24"/>
                <w:szCs w:val="24"/>
              </w:rPr>
              <w:t xml:space="preserve"> </w:t>
            </w:r>
            <w:r w:rsidRPr="00A03704">
              <w:rPr>
                <w:sz w:val="24"/>
                <w:szCs w:val="24"/>
              </w:rPr>
              <w:t xml:space="preserve">to Head of Finance </w:t>
            </w:r>
          </w:p>
        </w:tc>
        <w:tc>
          <w:tcPr>
            <w:tcW w:w="1293" w:type="pct"/>
          </w:tcPr>
          <w:p w14:paraId="5FE343D1" w14:textId="0CD7AD36" w:rsidR="008B4E0F" w:rsidRPr="00A03704" w:rsidRDefault="008B4E0F" w:rsidP="0047208B">
            <w:pPr>
              <w:pStyle w:val="TableParagraph"/>
              <w:spacing w:before="60" w:after="60" w:line="252" w:lineRule="auto"/>
              <w:ind w:left="0"/>
              <w:rPr>
                <w:sz w:val="24"/>
                <w:szCs w:val="24"/>
              </w:rPr>
            </w:pPr>
            <w:r w:rsidRPr="00A03704">
              <w:rPr>
                <w:sz w:val="24"/>
                <w:szCs w:val="24"/>
              </w:rPr>
              <w:t>CE/CNI</w:t>
            </w:r>
            <w:r w:rsidRPr="00A03704">
              <w:rPr>
                <w:spacing w:val="-14"/>
                <w:sz w:val="24"/>
                <w:szCs w:val="24"/>
              </w:rPr>
              <w:t xml:space="preserve"> </w:t>
            </w:r>
            <w:r w:rsidRPr="00A03704">
              <w:rPr>
                <w:sz w:val="24"/>
                <w:szCs w:val="24"/>
              </w:rPr>
              <w:t>must</w:t>
            </w:r>
            <w:r w:rsidRPr="00A03704">
              <w:rPr>
                <w:spacing w:val="-14"/>
                <w:sz w:val="24"/>
                <w:szCs w:val="24"/>
              </w:rPr>
              <w:t xml:space="preserve"> </w:t>
            </w:r>
            <w:r w:rsidRPr="00A03704">
              <w:rPr>
                <w:sz w:val="24"/>
                <w:szCs w:val="24"/>
              </w:rPr>
              <w:t xml:space="preserve">retain authority for </w:t>
            </w:r>
            <w:r w:rsidRPr="00A03704">
              <w:rPr>
                <w:spacing w:val="-2"/>
                <w:sz w:val="24"/>
                <w:szCs w:val="24"/>
              </w:rPr>
              <w:t>value&gt;£500k</w:t>
            </w:r>
            <w:r w:rsidR="0047208B">
              <w:rPr>
                <w:spacing w:val="-2"/>
                <w:sz w:val="24"/>
                <w:szCs w:val="24"/>
              </w:rPr>
              <w:t xml:space="preserve"> (refer to </w:t>
            </w:r>
            <w:r w:rsidRPr="00A03704">
              <w:rPr>
                <w:sz w:val="24"/>
                <w:szCs w:val="24"/>
              </w:rPr>
              <w:t>Appendix 4 J1</w:t>
            </w:r>
            <w:r w:rsidRPr="00A03704">
              <w:rPr>
                <w:spacing w:val="-10"/>
                <w:sz w:val="24"/>
                <w:szCs w:val="24"/>
              </w:rPr>
              <w:t xml:space="preserve"> </w:t>
            </w:r>
            <w:r w:rsidRPr="00A03704">
              <w:rPr>
                <w:sz w:val="24"/>
                <w:szCs w:val="24"/>
              </w:rPr>
              <w:t>to</w:t>
            </w:r>
            <w:r w:rsidRPr="00A03704">
              <w:rPr>
                <w:spacing w:val="-10"/>
                <w:sz w:val="24"/>
                <w:szCs w:val="24"/>
              </w:rPr>
              <w:t xml:space="preserve"> </w:t>
            </w:r>
            <w:r w:rsidRPr="00A03704">
              <w:rPr>
                <w:sz w:val="24"/>
                <w:szCs w:val="24"/>
              </w:rPr>
              <w:t>J3</w:t>
            </w:r>
            <w:r w:rsidRPr="00A03704">
              <w:rPr>
                <w:spacing w:val="-10"/>
                <w:sz w:val="24"/>
                <w:szCs w:val="24"/>
              </w:rPr>
              <w:t xml:space="preserve"> </w:t>
            </w:r>
            <w:r w:rsidRPr="00A03704">
              <w:rPr>
                <w:sz w:val="24"/>
                <w:szCs w:val="24"/>
              </w:rPr>
              <w:t>for</w:t>
            </w:r>
            <w:r w:rsidRPr="00A03704">
              <w:rPr>
                <w:spacing w:val="-9"/>
                <w:sz w:val="24"/>
                <w:szCs w:val="24"/>
              </w:rPr>
              <w:t xml:space="preserve"> </w:t>
            </w:r>
            <w:r w:rsidRPr="00A03704">
              <w:rPr>
                <w:sz w:val="24"/>
                <w:szCs w:val="24"/>
              </w:rPr>
              <w:t>detail</w:t>
            </w:r>
            <w:r w:rsidR="0047208B">
              <w:rPr>
                <w:sz w:val="24"/>
                <w:szCs w:val="24"/>
              </w:rPr>
              <w:t>)</w:t>
            </w:r>
          </w:p>
        </w:tc>
      </w:tr>
      <w:tr w:rsidR="0047208B" w:rsidRPr="00A03704" w14:paraId="001059BD" w14:textId="77777777" w:rsidTr="00A46B83">
        <w:trPr>
          <w:cantSplit/>
          <w:trHeight w:val="656"/>
        </w:trPr>
        <w:tc>
          <w:tcPr>
            <w:tcW w:w="305" w:type="pct"/>
          </w:tcPr>
          <w:p w14:paraId="2EDE2991" w14:textId="73A417C0" w:rsidR="008B4E0F" w:rsidRPr="00A03704" w:rsidRDefault="008B4E0F" w:rsidP="00A03704">
            <w:pPr>
              <w:pStyle w:val="TableText"/>
              <w:rPr>
                <w:szCs w:val="24"/>
              </w:rPr>
            </w:pPr>
            <w:r w:rsidRPr="00A03704">
              <w:rPr>
                <w:spacing w:val="-5"/>
                <w:szCs w:val="24"/>
              </w:rPr>
              <w:t>B13</w:t>
            </w:r>
          </w:p>
        </w:tc>
        <w:tc>
          <w:tcPr>
            <w:tcW w:w="1472" w:type="pct"/>
          </w:tcPr>
          <w:p w14:paraId="1BED5E9E" w14:textId="79301FAD" w:rsidR="008B4E0F" w:rsidRPr="00A03704" w:rsidRDefault="008B4E0F" w:rsidP="00A03704">
            <w:pPr>
              <w:pStyle w:val="TableText"/>
              <w:rPr>
                <w:szCs w:val="24"/>
              </w:rPr>
            </w:pPr>
            <w:r w:rsidRPr="00A03704">
              <w:rPr>
                <w:szCs w:val="24"/>
              </w:rPr>
              <w:t>Signing</w:t>
            </w:r>
            <w:r w:rsidRPr="00A03704">
              <w:rPr>
                <w:spacing w:val="-5"/>
                <w:szCs w:val="24"/>
              </w:rPr>
              <w:t xml:space="preserve"> </w:t>
            </w:r>
            <w:r w:rsidRPr="00A03704">
              <w:rPr>
                <w:szCs w:val="24"/>
              </w:rPr>
              <w:t>of</w:t>
            </w:r>
            <w:r w:rsidRPr="00A03704">
              <w:rPr>
                <w:spacing w:val="-7"/>
                <w:szCs w:val="24"/>
              </w:rPr>
              <w:t xml:space="preserve"> </w:t>
            </w:r>
            <w:r w:rsidRPr="00A03704">
              <w:rPr>
                <w:spacing w:val="-2"/>
                <w:szCs w:val="24"/>
              </w:rPr>
              <w:t>contracts</w:t>
            </w:r>
          </w:p>
        </w:tc>
        <w:tc>
          <w:tcPr>
            <w:tcW w:w="610" w:type="pct"/>
          </w:tcPr>
          <w:p w14:paraId="7C539D0D" w14:textId="463C24A9" w:rsidR="008B4E0F" w:rsidRPr="00A03704" w:rsidRDefault="008B4E0F" w:rsidP="00A03704">
            <w:pPr>
              <w:pStyle w:val="TableText"/>
              <w:rPr>
                <w:szCs w:val="24"/>
              </w:rPr>
            </w:pPr>
            <w:r w:rsidRPr="00A03704">
              <w:rPr>
                <w:szCs w:val="24"/>
              </w:rPr>
              <w:t>As</w:t>
            </w:r>
            <w:r w:rsidRPr="00A03704">
              <w:rPr>
                <w:spacing w:val="-4"/>
                <w:szCs w:val="24"/>
              </w:rPr>
              <w:t xml:space="preserve"> </w:t>
            </w:r>
            <w:r w:rsidRPr="00A03704">
              <w:rPr>
                <w:spacing w:val="-2"/>
                <w:szCs w:val="24"/>
              </w:rPr>
              <w:t>necessary</w:t>
            </w:r>
          </w:p>
        </w:tc>
        <w:tc>
          <w:tcPr>
            <w:tcW w:w="1320" w:type="pct"/>
          </w:tcPr>
          <w:p w14:paraId="2EBCEAC5" w14:textId="0CC8DCE2" w:rsidR="008B4E0F" w:rsidRPr="00A03704" w:rsidRDefault="008B4E0F" w:rsidP="00A03704">
            <w:pPr>
              <w:pStyle w:val="TableParagraph"/>
              <w:spacing w:before="60" w:after="60" w:line="252" w:lineRule="auto"/>
              <w:ind w:left="0"/>
              <w:rPr>
                <w:sz w:val="24"/>
                <w:szCs w:val="24"/>
              </w:rPr>
            </w:pPr>
            <w:r w:rsidRPr="00A03704">
              <w:rPr>
                <w:spacing w:val="-5"/>
                <w:sz w:val="24"/>
                <w:szCs w:val="24"/>
              </w:rPr>
              <w:t>FD</w:t>
            </w:r>
            <w:r w:rsidR="000B6BC7">
              <w:rPr>
                <w:spacing w:val="-5"/>
                <w:sz w:val="24"/>
                <w:szCs w:val="24"/>
              </w:rPr>
              <w:t xml:space="preserve"> </w:t>
            </w:r>
            <w:r w:rsidR="000B6BC7" w:rsidRPr="00284E08">
              <w:rPr>
                <w:spacing w:val="-5"/>
                <w:sz w:val="24"/>
                <w:szCs w:val="24"/>
              </w:rPr>
              <w:t>or Executive Board Member</w:t>
            </w:r>
          </w:p>
        </w:tc>
        <w:tc>
          <w:tcPr>
            <w:tcW w:w="1293" w:type="pct"/>
          </w:tcPr>
          <w:p w14:paraId="2087428A" w14:textId="04D889EC" w:rsidR="008B4E0F" w:rsidRPr="00A03704" w:rsidRDefault="008B4E0F" w:rsidP="00A03704">
            <w:pPr>
              <w:pStyle w:val="TableText"/>
              <w:rPr>
                <w:szCs w:val="24"/>
              </w:rPr>
            </w:pPr>
            <w:r w:rsidRPr="00A03704">
              <w:rPr>
                <w:szCs w:val="24"/>
              </w:rPr>
              <w:t>Depends</w:t>
            </w:r>
            <w:r w:rsidRPr="00A03704">
              <w:rPr>
                <w:spacing w:val="-14"/>
                <w:szCs w:val="24"/>
              </w:rPr>
              <w:t xml:space="preserve"> </w:t>
            </w:r>
            <w:r w:rsidRPr="00A03704">
              <w:rPr>
                <w:szCs w:val="24"/>
              </w:rPr>
              <w:t>on</w:t>
            </w:r>
            <w:r w:rsidRPr="00A03704">
              <w:rPr>
                <w:spacing w:val="-14"/>
                <w:szCs w:val="24"/>
              </w:rPr>
              <w:t xml:space="preserve"> </w:t>
            </w:r>
            <w:r w:rsidRPr="00A03704">
              <w:rPr>
                <w:szCs w:val="24"/>
              </w:rPr>
              <w:t xml:space="preserve">value </w:t>
            </w:r>
            <w:r w:rsidR="0047208B">
              <w:rPr>
                <w:szCs w:val="24"/>
              </w:rPr>
              <w:t xml:space="preserve">(refer to </w:t>
            </w:r>
            <w:r w:rsidR="0047208B">
              <w:rPr>
                <w:szCs w:val="24"/>
              </w:rPr>
              <w:fldChar w:fldCharType="begin"/>
            </w:r>
            <w:r w:rsidR="0047208B">
              <w:rPr>
                <w:szCs w:val="24"/>
              </w:rPr>
              <w:instrText xml:space="preserve"> REF _Ref146289230 \h </w:instrText>
            </w:r>
            <w:r w:rsidR="0047208B">
              <w:rPr>
                <w:szCs w:val="24"/>
              </w:rPr>
            </w:r>
            <w:r w:rsidR="0047208B">
              <w:rPr>
                <w:szCs w:val="24"/>
              </w:rPr>
              <w:fldChar w:fldCharType="separate"/>
            </w:r>
            <w:r w:rsidR="004C0F38">
              <w:t xml:space="preserve">Table </w:t>
            </w:r>
            <w:r w:rsidR="004C0F38">
              <w:rPr>
                <w:noProof/>
              </w:rPr>
              <w:t>2</w:t>
            </w:r>
            <w:r w:rsidR="0047208B">
              <w:rPr>
                <w:szCs w:val="24"/>
              </w:rPr>
              <w:fldChar w:fldCharType="end"/>
            </w:r>
            <w:r w:rsidR="0047208B">
              <w:rPr>
                <w:szCs w:val="24"/>
              </w:rPr>
              <w:t>)</w:t>
            </w:r>
          </w:p>
        </w:tc>
      </w:tr>
      <w:tr w:rsidR="0047208B" w:rsidRPr="00A03704" w14:paraId="7ABB0F13" w14:textId="77777777" w:rsidTr="00A46B83">
        <w:trPr>
          <w:cantSplit/>
          <w:trHeight w:val="813"/>
        </w:trPr>
        <w:tc>
          <w:tcPr>
            <w:tcW w:w="305" w:type="pct"/>
          </w:tcPr>
          <w:p w14:paraId="4A06B935" w14:textId="6A921EEC" w:rsidR="008B4E0F" w:rsidRPr="00A03704" w:rsidRDefault="008B4E0F" w:rsidP="00A03704">
            <w:pPr>
              <w:pStyle w:val="TableText"/>
              <w:rPr>
                <w:szCs w:val="24"/>
              </w:rPr>
            </w:pPr>
            <w:r w:rsidRPr="00A03704">
              <w:rPr>
                <w:spacing w:val="-5"/>
                <w:szCs w:val="24"/>
              </w:rPr>
              <w:lastRenderedPageBreak/>
              <w:t>B14</w:t>
            </w:r>
          </w:p>
        </w:tc>
        <w:tc>
          <w:tcPr>
            <w:tcW w:w="1472" w:type="pct"/>
          </w:tcPr>
          <w:p w14:paraId="7EFC01E3" w14:textId="02B9346E" w:rsidR="008B4E0F" w:rsidRPr="00A03704" w:rsidRDefault="008B4E0F" w:rsidP="00A03704">
            <w:pPr>
              <w:pStyle w:val="TableText"/>
              <w:rPr>
                <w:szCs w:val="24"/>
              </w:rPr>
            </w:pPr>
            <w:r w:rsidRPr="00A03704">
              <w:rPr>
                <w:szCs w:val="24"/>
              </w:rPr>
              <w:t xml:space="preserve">Approval of corporate </w:t>
            </w:r>
            <w:r w:rsidRPr="00A03704">
              <w:rPr>
                <w:spacing w:val="-2"/>
                <w:szCs w:val="24"/>
              </w:rPr>
              <w:t>publications</w:t>
            </w:r>
          </w:p>
        </w:tc>
        <w:tc>
          <w:tcPr>
            <w:tcW w:w="610" w:type="pct"/>
          </w:tcPr>
          <w:p w14:paraId="24E1674A" w14:textId="161D1AA2" w:rsidR="008B4E0F" w:rsidRPr="00A03704" w:rsidRDefault="008B4E0F" w:rsidP="00A03704">
            <w:pPr>
              <w:pStyle w:val="TableText"/>
              <w:rPr>
                <w:szCs w:val="24"/>
              </w:rPr>
            </w:pPr>
            <w:r w:rsidRPr="00A03704">
              <w:rPr>
                <w:szCs w:val="24"/>
              </w:rPr>
              <w:t>As</w:t>
            </w:r>
            <w:r w:rsidRPr="00A03704">
              <w:rPr>
                <w:spacing w:val="-4"/>
                <w:szCs w:val="24"/>
              </w:rPr>
              <w:t xml:space="preserve"> </w:t>
            </w:r>
            <w:r w:rsidRPr="00A03704">
              <w:rPr>
                <w:spacing w:val="-2"/>
                <w:szCs w:val="24"/>
              </w:rPr>
              <w:t>necessary</w:t>
            </w:r>
          </w:p>
        </w:tc>
        <w:tc>
          <w:tcPr>
            <w:tcW w:w="1320" w:type="pct"/>
          </w:tcPr>
          <w:p w14:paraId="7644453E" w14:textId="1CAFB624" w:rsidR="008B4E0F" w:rsidRPr="00A03704" w:rsidRDefault="00282399" w:rsidP="00A03704">
            <w:pPr>
              <w:pStyle w:val="TableParagraph"/>
              <w:spacing w:before="60" w:after="60" w:line="252" w:lineRule="auto"/>
              <w:ind w:left="0"/>
              <w:rPr>
                <w:sz w:val="24"/>
                <w:szCs w:val="24"/>
              </w:rPr>
            </w:pPr>
            <w:r>
              <w:rPr>
                <w:spacing w:val="-5"/>
                <w:sz w:val="24"/>
                <w:szCs w:val="24"/>
              </w:rPr>
              <w:t>Strategy and Corporate Affairs Director</w:t>
            </w:r>
            <w:r w:rsidR="00131DEA">
              <w:rPr>
                <w:spacing w:val="-5"/>
                <w:sz w:val="24"/>
                <w:szCs w:val="24"/>
              </w:rPr>
              <w:t xml:space="preserve"> (S&amp;CA)</w:t>
            </w:r>
          </w:p>
        </w:tc>
        <w:tc>
          <w:tcPr>
            <w:tcW w:w="1293" w:type="pct"/>
          </w:tcPr>
          <w:p w14:paraId="342140AD" w14:textId="34FA4C52" w:rsidR="008B4E0F" w:rsidRPr="00A03704" w:rsidRDefault="008B4E0F" w:rsidP="00A03704">
            <w:pPr>
              <w:pStyle w:val="TableText"/>
              <w:rPr>
                <w:szCs w:val="24"/>
              </w:rPr>
            </w:pPr>
            <w:r w:rsidRPr="00A03704">
              <w:rPr>
                <w:szCs w:val="24"/>
              </w:rPr>
              <w:t>Appropriate</w:t>
            </w:r>
            <w:r w:rsidRPr="00A03704">
              <w:rPr>
                <w:spacing w:val="-14"/>
                <w:szCs w:val="24"/>
              </w:rPr>
              <w:t xml:space="preserve"> </w:t>
            </w:r>
            <w:r w:rsidRPr="00A03704">
              <w:rPr>
                <w:szCs w:val="24"/>
              </w:rPr>
              <w:t>to</w:t>
            </w:r>
            <w:r w:rsidRPr="00A03704">
              <w:rPr>
                <w:spacing w:val="-14"/>
                <w:szCs w:val="24"/>
              </w:rPr>
              <w:t xml:space="preserve"> </w:t>
            </w:r>
            <w:r w:rsidRPr="00A03704">
              <w:rPr>
                <w:szCs w:val="24"/>
              </w:rPr>
              <w:t>nature of publication</w:t>
            </w:r>
          </w:p>
        </w:tc>
      </w:tr>
      <w:tr w:rsidR="0047208B" w:rsidRPr="00A03704" w14:paraId="2D190768" w14:textId="77777777" w:rsidTr="00A46B83">
        <w:trPr>
          <w:cantSplit/>
          <w:trHeight w:val="813"/>
        </w:trPr>
        <w:tc>
          <w:tcPr>
            <w:tcW w:w="305" w:type="pct"/>
          </w:tcPr>
          <w:p w14:paraId="66A1A7A8" w14:textId="014EA88E" w:rsidR="008B4E0F" w:rsidRPr="00A03704" w:rsidRDefault="008B4E0F" w:rsidP="00A03704">
            <w:pPr>
              <w:pStyle w:val="TableText"/>
              <w:rPr>
                <w:szCs w:val="24"/>
              </w:rPr>
            </w:pPr>
            <w:r w:rsidRPr="00A03704">
              <w:rPr>
                <w:spacing w:val="-5"/>
                <w:szCs w:val="24"/>
              </w:rPr>
              <w:t>B15</w:t>
            </w:r>
          </w:p>
        </w:tc>
        <w:tc>
          <w:tcPr>
            <w:tcW w:w="1472" w:type="pct"/>
          </w:tcPr>
          <w:p w14:paraId="62A9CF3E" w14:textId="41A4FCFE" w:rsidR="008B4E0F" w:rsidRPr="00A03704" w:rsidRDefault="008B4E0F" w:rsidP="00A03704">
            <w:pPr>
              <w:pStyle w:val="TableText"/>
              <w:rPr>
                <w:szCs w:val="24"/>
              </w:rPr>
            </w:pPr>
            <w:r w:rsidRPr="00A03704">
              <w:rPr>
                <w:szCs w:val="24"/>
              </w:rPr>
              <w:t>Approval of regulatory reports for publication</w:t>
            </w:r>
          </w:p>
        </w:tc>
        <w:tc>
          <w:tcPr>
            <w:tcW w:w="610" w:type="pct"/>
          </w:tcPr>
          <w:p w14:paraId="278056FD" w14:textId="718A78F5" w:rsidR="008B4E0F" w:rsidRPr="00A03704" w:rsidRDefault="008B4E0F" w:rsidP="00A03704">
            <w:pPr>
              <w:pStyle w:val="TableText"/>
              <w:rPr>
                <w:szCs w:val="24"/>
              </w:rPr>
            </w:pPr>
            <w:r w:rsidRPr="00A03704">
              <w:rPr>
                <w:szCs w:val="24"/>
              </w:rPr>
              <w:t>As</w:t>
            </w:r>
            <w:r w:rsidRPr="00A03704">
              <w:rPr>
                <w:spacing w:val="-4"/>
                <w:szCs w:val="24"/>
              </w:rPr>
              <w:t xml:space="preserve"> </w:t>
            </w:r>
            <w:r w:rsidRPr="00A03704">
              <w:rPr>
                <w:spacing w:val="-2"/>
                <w:szCs w:val="24"/>
              </w:rPr>
              <w:t>necessary</w:t>
            </w:r>
          </w:p>
        </w:tc>
        <w:tc>
          <w:tcPr>
            <w:tcW w:w="1320" w:type="pct"/>
          </w:tcPr>
          <w:p w14:paraId="0195FD1C" w14:textId="7E6DA839" w:rsidR="008B4E0F" w:rsidRPr="00A03704" w:rsidRDefault="005B439B" w:rsidP="00A03704">
            <w:pPr>
              <w:pStyle w:val="TableParagraph"/>
              <w:spacing w:before="60" w:after="60" w:line="252" w:lineRule="auto"/>
              <w:ind w:left="0"/>
              <w:rPr>
                <w:sz w:val="24"/>
                <w:szCs w:val="24"/>
              </w:rPr>
            </w:pPr>
            <w:r>
              <w:rPr>
                <w:sz w:val="24"/>
                <w:szCs w:val="24"/>
              </w:rPr>
              <w:t>S</w:t>
            </w:r>
            <w:r w:rsidR="008B4E0F" w:rsidRPr="00A03704">
              <w:rPr>
                <w:sz w:val="24"/>
                <w:szCs w:val="24"/>
              </w:rPr>
              <w:t>DR who may delegate</w:t>
            </w:r>
            <w:r w:rsidR="008B4E0F" w:rsidRPr="00A03704">
              <w:rPr>
                <w:spacing w:val="-14"/>
                <w:sz w:val="24"/>
                <w:szCs w:val="24"/>
              </w:rPr>
              <w:t xml:space="preserve"> </w:t>
            </w:r>
            <w:r w:rsidR="008B4E0F" w:rsidRPr="00A03704">
              <w:rPr>
                <w:sz w:val="24"/>
                <w:szCs w:val="24"/>
              </w:rPr>
              <w:t>to</w:t>
            </w:r>
            <w:r w:rsidR="008B4E0F" w:rsidRPr="00A03704">
              <w:rPr>
                <w:spacing w:val="-2"/>
                <w:sz w:val="24"/>
                <w:szCs w:val="24"/>
              </w:rPr>
              <w:t xml:space="preserve"> a DoR</w:t>
            </w:r>
            <w:r w:rsidR="00131DEA">
              <w:rPr>
                <w:spacing w:val="-2"/>
                <w:sz w:val="24"/>
                <w:szCs w:val="24"/>
              </w:rPr>
              <w:t xml:space="preserve"> and Executive Directors</w:t>
            </w:r>
          </w:p>
        </w:tc>
        <w:tc>
          <w:tcPr>
            <w:tcW w:w="1293" w:type="pct"/>
          </w:tcPr>
          <w:p w14:paraId="721BBC70" w14:textId="77777777" w:rsidR="008B4E0F" w:rsidRPr="00A03704" w:rsidRDefault="008B4E0F" w:rsidP="00A03704">
            <w:pPr>
              <w:pStyle w:val="TableText"/>
              <w:rPr>
                <w:szCs w:val="24"/>
              </w:rPr>
            </w:pPr>
          </w:p>
        </w:tc>
      </w:tr>
      <w:tr w:rsidR="0047208B" w:rsidRPr="00A03704" w14:paraId="066C7A5C" w14:textId="77777777" w:rsidTr="00A46B83">
        <w:trPr>
          <w:cantSplit/>
          <w:trHeight w:val="813"/>
        </w:trPr>
        <w:tc>
          <w:tcPr>
            <w:tcW w:w="305" w:type="pct"/>
          </w:tcPr>
          <w:p w14:paraId="3539427A" w14:textId="458D36C7" w:rsidR="008B4E0F" w:rsidRPr="00A03704" w:rsidRDefault="008B4E0F" w:rsidP="00A03704">
            <w:pPr>
              <w:pStyle w:val="TableText"/>
              <w:rPr>
                <w:szCs w:val="24"/>
              </w:rPr>
            </w:pPr>
            <w:r w:rsidRPr="00A03704">
              <w:rPr>
                <w:spacing w:val="-5"/>
                <w:szCs w:val="24"/>
              </w:rPr>
              <w:t>B16</w:t>
            </w:r>
          </w:p>
        </w:tc>
        <w:tc>
          <w:tcPr>
            <w:tcW w:w="1472" w:type="pct"/>
          </w:tcPr>
          <w:p w14:paraId="4211C219" w14:textId="77777777" w:rsidR="00131DEA" w:rsidRDefault="008B4E0F" w:rsidP="00A03704">
            <w:pPr>
              <w:pStyle w:val="TableText"/>
              <w:rPr>
                <w:spacing w:val="-14"/>
                <w:szCs w:val="24"/>
              </w:rPr>
            </w:pPr>
            <w:r w:rsidRPr="00A03704">
              <w:rPr>
                <w:szCs w:val="24"/>
              </w:rPr>
              <w:t>Approval and signature of Information Exchange arrangements Memoranda of Understanding,</w:t>
            </w:r>
            <w:r w:rsidRPr="00A03704">
              <w:rPr>
                <w:spacing w:val="-14"/>
                <w:szCs w:val="24"/>
              </w:rPr>
              <w:t xml:space="preserve"> </w:t>
            </w:r>
          </w:p>
          <w:p w14:paraId="70B82047" w14:textId="0E03C7B9" w:rsidR="008B4E0F" w:rsidRPr="00A03704" w:rsidRDefault="000A6D88" w:rsidP="00A03704">
            <w:pPr>
              <w:pStyle w:val="TableText"/>
              <w:rPr>
                <w:szCs w:val="24"/>
              </w:rPr>
            </w:pPr>
            <w:r>
              <w:rPr>
                <w:spacing w:val="-14"/>
                <w:szCs w:val="24"/>
              </w:rPr>
              <w:t xml:space="preserve">Non-Disclosure Agreements </w:t>
            </w:r>
            <w:r w:rsidR="008B4E0F" w:rsidRPr="00A03704">
              <w:rPr>
                <w:szCs w:val="24"/>
              </w:rPr>
              <w:t>and/or</w:t>
            </w:r>
            <w:r w:rsidR="008B4E0F" w:rsidRPr="00A03704">
              <w:rPr>
                <w:spacing w:val="-14"/>
                <w:szCs w:val="24"/>
              </w:rPr>
              <w:t xml:space="preserve"> </w:t>
            </w:r>
            <w:r w:rsidR="008B4E0F" w:rsidRPr="00A03704">
              <w:rPr>
                <w:szCs w:val="24"/>
              </w:rPr>
              <w:t xml:space="preserve">protocols for ways of working with </w:t>
            </w:r>
            <w:r w:rsidR="008B4E0F" w:rsidRPr="00A03704">
              <w:rPr>
                <w:spacing w:val="-2"/>
                <w:szCs w:val="24"/>
              </w:rPr>
              <w:t>stakeholders</w:t>
            </w:r>
          </w:p>
        </w:tc>
        <w:tc>
          <w:tcPr>
            <w:tcW w:w="610" w:type="pct"/>
          </w:tcPr>
          <w:p w14:paraId="62BB3B74" w14:textId="74C6B84E" w:rsidR="008B4E0F" w:rsidRPr="00A03704" w:rsidRDefault="008B4E0F" w:rsidP="00A03704">
            <w:pPr>
              <w:pStyle w:val="TableText"/>
              <w:rPr>
                <w:szCs w:val="24"/>
              </w:rPr>
            </w:pPr>
            <w:r w:rsidRPr="00A03704">
              <w:rPr>
                <w:szCs w:val="24"/>
              </w:rPr>
              <w:t>As</w:t>
            </w:r>
            <w:r w:rsidRPr="00A03704">
              <w:rPr>
                <w:spacing w:val="-4"/>
                <w:szCs w:val="24"/>
              </w:rPr>
              <w:t xml:space="preserve"> </w:t>
            </w:r>
            <w:r w:rsidRPr="00A03704">
              <w:rPr>
                <w:spacing w:val="-2"/>
                <w:szCs w:val="24"/>
              </w:rPr>
              <w:t>necessary</w:t>
            </w:r>
          </w:p>
        </w:tc>
        <w:tc>
          <w:tcPr>
            <w:tcW w:w="1320" w:type="pct"/>
          </w:tcPr>
          <w:p w14:paraId="559AF2D3" w14:textId="20E97369" w:rsidR="00C6427B" w:rsidRDefault="00EF7F49" w:rsidP="00A03704">
            <w:pPr>
              <w:pStyle w:val="TableParagraph"/>
              <w:spacing w:before="60" w:after="60" w:line="252" w:lineRule="auto"/>
              <w:ind w:left="0" w:right="30"/>
              <w:rPr>
                <w:spacing w:val="-14"/>
                <w:sz w:val="24"/>
                <w:szCs w:val="24"/>
              </w:rPr>
            </w:pPr>
            <w:r>
              <w:rPr>
                <w:spacing w:val="-14"/>
                <w:sz w:val="24"/>
                <w:szCs w:val="24"/>
              </w:rPr>
              <w:t>S&amp;CA</w:t>
            </w:r>
            <w:r w:rsidR="00131DEA">
              <w:rPr>
                <w:spacing w:val="-14"/>
                <w:sz w:val="24"/>
                <w:szCs w:val="24"/>
              </w:rPr>
              <w:t xml:space="preserve"> </w:t>
            </w:r>
          </w:p>
          <w:p w14:paraId="5C5A4F6E" w14:textId="6DEFEE65" w:rsidR="00C6427B" w:rsidRDefault="00C6427B" w:rsidP="00A03704">
            <w:pPr>
              <w:pStyle w:val="TableParagraph"/>
              <w:spacing w:before="60" w:after="60" w:line="252" w:lineRule="auto"/>
              <w:ind w:left="0" w:right="30"/>
              <w:rPr>
                <w:spacing w:val="-14"/>
                <w:sz w:val="24"/>
                <w:szCs w:val="24"/>
              </w:rPr>
            </w:pPr>
            <w:r>
              <w:rPr>
                <w:spacing w:val="-14"/>
                <w:sz w:val="24"/>
                <w:szCs w:val="24"/>
              </w:rPr>
              <w:t xml:space="preserve">Any other appropriate Director in relation to the relevance of the scope of activity and organisation covered by the agreement. </w:t>
            </w:r>
          </w:p>
          <w:p w14:paraId="43E4AE20" w14:textId="0A050460" w:rsidR="008B4E0F" w:rsidRPr="00A03704" w:rsidRDefault="008B4E0F" w:rsidP="006607C0">
            <w:pPr>
              <w:pStyle w:val="TableParagraph"/>
              <w:spacing w:before="60" w:after="60" w:line="252" w:lineRule="auto"/>
              <w:ind w:left="0"/>
              <w:rPr>
                <w:sz w:val="24"/>
                <w:szCs w:val="24"/>
              </w:rPr>
            </w:pPr>
          </w:p>
        </w:tc>
        <w:tc>
          <w:tcPr>
            <w:tcW w:w="1293" w:type="pct"/>
          </w:tcPr>
          <w:p w14:paraId="36F8EB6D" w14:textId="7D858B9F" w:rsidR="008B4E0F" w:rsidRPr="00A03704" w:rsidRDefault="008B4E0F" w:rsidP="00A03704">
            <w:pPr>
              <w:pStyle w:val="TableText"/>
              <w:rPr>
                <w:szCs w:val="24"/>
              </w:rPr>
            </w:pPr>
            <w:r w:rsidRPr="00A03704">
              <w:rPr>
                <w:szCs w:val="24"/>
              </w:rPr>
              <w:t>Where monetary value is attached to the MoU, the  FD must be consulted</w:t>
            </w:r>
            <w:r w:rsidR="00131DEA">
              <w:rPr>
                <w:szCs w:val="24"/>
              </w:rPr>
              <w:t xml:space="preserve"> and approve</w:t>
            </w:r>
          </w:p>
        </w:tc>
      </w:tr>
      <w:tr w:rsidR="0047208B" w:rsidRPr="00A03704" w14:paraId="419924CF" w14:textId="77777777" w:rsidTr="00A46B83">
        <w:trPr>
          <w:cantSplit/>
          <w:trHeight w:val="976"/>
        </w:trPr>
        <w:tc>
          <w:tcPr>
            <w:tcW w:w="305" w:type="pct"/>
          </w:tcPr>
          <w:p w14:paraId="544FBEAB" w14:textId="77777777" w:rsidR="009A25AC" w:rsidRPr="00A03704" w:rsidRDefault="009A25AC" w:rsidP="00A03704">
            <w:pPr>
              <w:pStyle w:val="TableParagraph"/>
              <w:spacing w:before="60" w:after="60" w:line="252" w:lineRule="auto"/>
              <w:ind w:left="30"/>
              <w:rPr>
                <w:sz w:val="24"/>
                <w:szCs w:val="24"/>
              </w:rPr>
            </w:pPr>
            <w:r w:rsidRPr="00A03704">
              <w:rPr>
                <w:spacing w:val="-5"/>
                <w:sz w:val="24"/>
                <w:szCs w:val="24"/>
              </w:rPr>
              <w:t>B17</w:t>
            </w:r>
          </w:p>
        </w:tc>
        <w:tc>
          <w:tcPr>
            <w:tcW w:w="1472" w:type="pct"/>
          </w:tcPr>
          <w:p w14:paraId="1252813D" w14:textId="77777777" w:rsidR="009A25AC" w:rsidRPr="00A03704" w:rsidRDefault="009A25AC" w:rsidP="0047208B">
            <w:pPr>
              <w:pStyle w:val="TableParagraph"/>
              <w:spacing w:before="60" w:after="60" w:line="252" w:lineRule="auto"/>
              <w:ind w:left="0" w:right="218"/>
              <w:rPr>
                <w:sz w:val="24"/>
                <w:szCs w:val="24"/>
              </w:rPr>
            </w:pPr>
            <w:r w:rsidRPr="00A03704">
              <w:rPr>
                <w:sz w:val="24"/>
                <w:szCs w:val="24"/>
              </w:rPr>
              <w:t>Discharging</w:t>
            </w:r>
            <w:r w:rsidRPr="00A03704">
              <w:rPr>
                <w:spacing w:val="-14"/>
                <w:sz w:val="24"/>
                <w:szCs w:val="24"/>
              </w:rPr>
              <w:t xml:space="preserve"> </w:t>
            </w:r>
            <w:r w:rsidRPr="00A03704">
              <w:rPr>
                <w:sz w:val="24"/>
                <w:szCs w:val="24"/>
              </w:rPr>
              <w:t>Directions</w:t>
            </w:r>
            <w:r w:rsidRPr="00A03704">
              <w:rPr>
                <w:spacing w:val="-14"/>
                <w:sz w:val="24"/>
                <w:szCs w:val="24"/>
              </w:rPr>
              <w:t xml:space="preserve"> </w:t>
            </w:r>
            <w:r w:rsidRPr="00A03704">
              <w:rPr>
                <w:sz w:val="24"/>
                <w:szCs w:val="24"/>
              </w:rPr>
              <w:t>created under the Energy Act 2013</w:t>
            </w:r>
          </w:p>
        </w:tc>
        <w:tc>
          <w:tcPr>
            <w:tcW w:w="610" w:type="pct"/>
          </w:tcPr>
          <w:p w14:paraId="0234AFD8" w14:textId="77777777" w:rsidR="009A25AC" w:rsidRPr="00A03704" w:rsidRDefault="009A25AC" w:rsidP="0047208B">
            <w:pPr>
              <w:pStyle w:val="TableParagraph"/>
              <w:spacing w:before="60" w:after="60" w:line="252" w:lineRule="auto"/>
              <w:ind w:left="0"/>
              <w:rPr>
                <w:sz w:val="24"/>
                <w:szCs w:val="24"/>
              </w:rPr>
            </w:pPr>
            <w:r w:rsidRPr="00A03704">
              <w:rPr>
                <w:sz w:val="24"/>
                <w:szCs w:val="24"/>
              </w:rPr>
              <w:t>As</w:t>
            </w:r>
            <w:r w:rsidRPr="00A03704">
              <w:rPr>
                <w:spacing w:val="-4"/>
                <w:sz w:val="24"/>
                <w:szCs w:val="24"/>
              </w:rPr>
              <w:t xml:space="preserve"> </w:t>
            </w:r>
            <w:r w:rsidRPr="00A03704">
              <w:rPr>
                <w:spacing w:val="-2"/>
                <w:sz w:val="24"/>
                <w:szCs w:val="24"/>
              </w:rPr>
              <w:t>necessary</w:t>
            </w:r>
          </w:p>
        </w:tc>
        <w:tc>
          <w:tcPr>
            <w:tcW w:w="1320" w:type="pct"/>
          </w:tcPr>
          <w:p w14:paraId="3A4AAB2A" w14:textId="22EDE321" w:rsidR="009A25AC" w:rsidRPr="00A03704" w:rsidRDefault="005B439B" w:rsidP="00A03704">
            <w:pPr>
              <w:pStyle w:val="TableParagraph"/>
              <w:spacing w:before="60" w:after="60" w:line="252" w:lineRule="auto"/>
              <w:ind w:left="0"/>
              <w:rPr>
                <w:sz w:val="24"/>
                <w:szCs w:val="24"/>
              </w:rPr>
            </w:pPr>
            <w:r>
              <w:rPr>
                <w:sz w:val="24"/>
                <w:szCs w:val="24"/>
              </w:rPr>
              <w:t>S</w:t>
            </w:r>
            <w:r w:rsidR="009A25AC" w:rsidRPr="00A03704">
              <w:rPr>
                <w:sz w:val="24"/>
                <w:szCs w:val="24"/>
              </w:rPr>
              <w:t>DR who may delegate</w:t>
            </w:r>
            <w:r w:rsidR="009A25AC" w:rsidRPr="00A03704">
              <w:rPr>
                <w:spacing w:val="-14"/>
                <w:sz w:val="24"/>
                <w:szCs w:val="24"/>
              </w:rPr>
              <w:t xml:space="preserve"> </w:t>
            </w:r>
            <w:r w:rsidR="009A25AC" w:rsidRPr="00A03704">
              <w:rPr>
                <w:sz w:val="24"/>
                <w:szCs w:val="24"/>
              </w:rPr>
              <w:t>to</w:t>
            </w:r>
            <w:r w:rsidR="009A25AC" w:rsidRPr="00A03704">
              <w:rPr>
                <w:spacing w:val="-14"/>
                <w:sz w:val="24"/>
                <w:szCs w:val="24"/>
              </w:rPr>
              <w:t xml:space="preserve"> </w:t>
            </w:r>
            <w:r w:rsidR="009A25AC" w:rsidRPr="00A03704">
              <w:rPr>
                <w:sz w:val="24"/>
                <w:szCs w:val="24"/>
              </w:rPr>
              <w:t>relevant DoR as appropriate</w:t>
            </w:r>
          </w:p>
        </w:tc>
        <w:tc>
          <w:tcPr>
            <w:tcW w:w="1293" w:type="pct"/>
          </w:tcPr>
          <w:p w14:paraId="5D953EDA" w14:textId="77777777" w:rsidR="009A25AC" w:rsidRPr="00A03704" w:rsidRDefault="009A25AC" w:rsidP="00A03704">
            <w:pPr>
              <w:pStyle w:val="TableParagraph"/>
              <w:spacing w:before="60" w:after="60" w:line="252" w:lineRule="auto"/>
              <w:ind w:left="0"/>
              <w:rPr>
                <w:rFonts w:ascii="Times New Roman"/>
                <w:sz w:val="24"/>
                <w:szCs w:val="24"/>
              </w:rPr>
            </w:pPr>
          </w:p>
        </w:tc>
      </w:tr>
      <w:tr w:rsidR="0047208B" w:rsidRPr="00A03704" w14:paraId="384BA142" w14:textId="77777777" w:rsidTr="00A46B83">
        <w:trPr>
          <w:cantSplit/>
          <w:trHeight w:val="1775"/>
        </w:trPr>
        <w:tc>
          <w:tcPr>
            <w:tcW w:w="305" w:type="pct"/>
          </w:tcPr>
          <w:p w14:paraId="2B25FD74" w14:textId="77777777" w:rsidR="009A25AC" w:rsidRPr="00A03704" w:rsidRDefault="009A25AC" w:rsidP="00A03704">
            <w:pPr>
              <w:pStyle w:val="TableParagraph"/>
              <w:spacing w:before="60" w:after="60" w:line="252" w:lineRule="auto"/>
              <w:ind w:left="30"/>
              <w:rPr>
                <w:sz w:val="24"/>
                <w:szCs w:val="24"/>
              </w:rPr>
            </w:pPr>
            <w:r w:rsidRPr="00A03704">
              <w:rPr>
                <w:spacing w:val="-5"/>
                <w:sz w:val="24"/>
                <w:szCs w:val="24"/>
              </w:rPr>
              <w:t>B18</w:t>
            </w:r>
          </w:p>
        </w:tc>
        <w:tc>
          <w:tcPr>
            <w:tcW w:w="1472" w:type="pct"/>
          </w:tcPr>
          <w:p w14:paraId="6B792653" w14:textId="77777777" w:rsidR="009A25AC" w:rsidRPr="00A03704" w:rsidRDefault="009A25AC" w:rsidP="0047208B">
            <w:pPr>
              <w:pStyle w:val="TableParagraph"/>
              <w:spacing w:before="60" w:after="60" w:line="252" w:lineRule="auto"/>
              <w:ind w:left="0" w:right="29"/>
              <w:rPr>
                <w:sz w:val="24"/>
                <w:szCs w:val="24"/>
              </w:rPr>
            </w:pPr>
            <w:r w:rsidRPr="00A03704">
              <w:rPr>
                <w:sz w:val="24"/>
                <w:szCs w:val="24"/>
              </w:rPr>
              <w:t>Accountability for the implementation</w:t>
            </w:r>
            <w:r w:rsidRPr="00A03704">
              <w:rPr>
                <w:spacing w:val="-14"/>
                <w:sz w:val="24"/>
                <w:szCs w:val="24"/>
              </w:rPr>
              <w:t xml:space="preserve"> </w:t>
            </w:r>
            <w:r w:rsidRPr="00A03704">
              <w:rPr>
                <w:sz w:val="24"/>
                <w:szCs w:val="24"/>
              </w:rPr>
              <w:t>and</w:t>
            </w:r>
            <w:r w:rsidRPr="00A03704">
              <w:rPr>
                <w:spacing w:val="-14"/>
                <w:sz w:val="24"/>
                <w:szCs w:val="24"/>
              </w:rPr>
              <w:t xml:space="preserve"> </w:t>
            </w:r>
            <w:r w:rsidRPr="00A03704">
              <w:rPr>
                <w:sz w:val="24"/>
                <w:szCs w:val="24"/>
              </w:rPr>
              <w:t>maintenance of security standards and for ensuring correct procedures and delegations are in place to respond to security incidents</w:t>
            </w:r>
          </w:p>
        </w:tc>
        <w:tc>
          <w:tcPr>
            <w:tcW w:w="610" w:type="pct"/>
          </w:tcPr>
          <w:p w14:paraId="21C04088" w14:textId="77777777" w:rsidR="009A25AC" w:rsidRPr="00A03704" w:rsidRDefault="009A25AC" w:rsidP="0047208B">
            <w:pPr>
              <w:pStyle w:val="TableParagraph"/>
              <w:spacing w:before="60" w:after="60" w:line="252" w:lineRule="auto"/>
              <w:ind w:left="0"/>
              <w:rPr>
                <w:sz w:val="24"/>
                <w:szCs w:val="24"/>
              </w:rPr>
            </w:pPr>
            <w:r w:rsidRPr="00A03704">
              <w:rPr>
                <w:sz w:val="24"/>
                <w:szCs w:val="24"/>
              </w:rPr>
              <w:t>As</w:t>
            </w:r>
            <w:r w:rsidRPr="00A03704">
              <w:rPr>
                <w:spacing w:val="-4"/>
                <w:sz w:val="24"/>
                <w:szCs w:val="24"/>
              </w:rPr>
              <w:t xml:space="preserve"> </w:t>
            </w:r>
            <w:r w:rsidRPr="00A03704">
              <w:rPr>
                <w:spacing w:val="-2"/>
                <w:sz w:val="24"/>
                <w:szCs w:val="24"/>
              </w:rPr>
              <w:t>necessary</w:t>
            </w:r>
          </w:p>
        </w:tc>
        <w:tc>
          <w:tcPr>
            <w:tcW w:w="1320" w:type="pct"/>
          </w:tcPr>
          <w:p w14:paraId="677856FA" w14:textId="074A4E2C" w:rsidR="009A25AC" w:rsidRPr="00A03704" w:rsidRDefault="006239C7" w:rsidP="00A03704">
            <w:pPr>
              <w:pStyle w:val="TableParagraph"/>
              <w:spacing w:before="60" w:after="60" w:line="252" w:lineRule="auto"/>
              <w:ind w:left="0" w:right="30"/>
              <w:rPr>
                <w:sz w:val="24"/>
                <w:szCs w:val="24"/>
              </w:rPr>
            </w:pPr>
            <w:r>
              <w:rPr>
                <w:sz w:val="24"/>
                <w:szCs w:val="24"/>
              </w:rPr>
              <w:t xml:space="preserve">CE/CNI </w:t>
            </w:r>
            <w:r w:rsidR="00C25B27">
              <w:rPr>
                <w:sz w:val="24"/>
                <w:szCs w:val="24"/>
              </w:rPr>
              <w:t xml:space="preserve">with further delegation to the relevant Director </w:t>
            </w:r>
            <w:r w:rsidR="009A25AC" w:rsidRPr="00A03704">
              <w:rPr>
                <w:sz w:val="24"/>
                <w:szCs w:val="24"/>
              </w:rPr>
              <w:t>who may delegate operational and tactical delivery</w:t>
            </w:r>
            <w:r w:rsidR="009A25AC" w:rsidRPr="00A03704">
              <w:rPr>
                <w:spacing w:val="-16"/>
                <w:sz w:val="24"/>
                <w:szCs w:val="24"/>
              </w:rPr>
              <w:t xml:space="preserve"> </w:t>
            </w:r>
            <w:r w:rsidR="009A25AC" w:rsidRPr="00A03704">
              <w:rPr>
                <w:sz w:val="24"/>
                <w:szCs w:val="24"/>
              </w:rPr>
              <w:t>to</w:t>
            </w:r>
            <w:r w:rsidR="009A25AC" w:rsidRPr="00A03704">
              <w:rPr>
                <w:spacing w:val="-14"/>
                <w:sz w:val="24"/>
                <w:szCs w:val="24"/>
              </w:rPr>
              <w:t xml:space="preserve"> </w:t>
            </w:r>
            <w:r w:rsidR="009A25AC" w:rsidRPr="00A03704">
              <w:rPr>
                <w:sz w:val="24"/>
                <w:szCs w:val="24"/>
              </w:rPr>
              <w:t>the</w:t>
            </w:r>
            <w:r w:rsidR="009A25AC" w:rsidRPr="00A03704">
              <w:rPr>
                <w:spacing w:val="-13"/>
                <w:sz w:val="24"/>
                <w:szCs w:val="24"/>
              </w:rPr>
              <w:t xml:space="preserve"> </w:t>
            </w:r>
            <w:r w:rsidR="009A25AC" w:rsidRPr="00A03704">
              <w:rPr>
                <w:sz w:val="24"/>
                <w:szCs w:val="24"/>
              </w:rPr>
              <w:t>Chief Information Security Officer (CISO)</w:t>
            </w:r>
          </w:p>
        </w:tc>
        <w:tc>
          <w:tcPr>
            <w:tcW w:w="1293" w:type="pct"/>
          </w:tcPr>
          <w:p w14:paraId="0EADB028" w14:textId="77777777" w:rsidR="009A25AC" w:rsidRPr="00A03704" w:rsidRDefault="009A25AC" w:rsidP="00A03704">
            <w:pPr>
              <w:pStyle w:val="TableParagraph"/>
              <w:spacing w:before="60" w:after="60" w:line="252" w:lineRule="auto"/>
              <w:ind w:left="0"/>
              <w:rPr>
                <w:rFonts w:ascii="Times New Roman"/>
                <w:sz w:val="24"/>
                <w:szCs w:val="24"/>
              </w:rPr>
            </w:pPr>
          </w:p>
        </w:tc>
      </w:tr>
      <w:tr w:rsidR="0047208B" w:rsidRPr="00A03704" w14:paraId="6F9ECCAD" w14:textId="77777777" w:rsidTr="00A46B83">
        <w:trPr>
          <w:cantSplit/>
          <w:trHeight w:val="1335"/>
        </w:trPr>
        <w:tc>
          <w:tcPr>
            <w:tcW w:w="305" w:type="pct"/>
          </w:tcPr>
          <w:p w14:paraId="487639B1" w14:textId="77777777" w:rsidR="009A25AC" w:rsidRPr="00A03704" w:rsidRDefault="009A25AC" w:rsidP="00A03704">
            <w:pPr>
              <w:pStyle w:val="TableParagraph"/>
              <w:spacing w:before="60" w:after="60" w:line="252" w:lineRule="auto"/>
              <w:ind w:left="30"/>
              <w:rPr>
                <w:spacing w:val="-5"/>
                <w:sz w:val="24"/>
                <w:szCs w:val="24"/>
              </w:rPr>
            </w:pPr>
            <w:r w:rsidRPr="00A03704">
              <w:rPr>
                <w:spacing w:val="-5"/>
                <w:sz w:val="24"/>
                <w:szCs w:val="24"/>
              </w:rPr>
              <w:lastRenderedPageBreak/>
              <w:t>B19</w:t>
            </w:r>
          </w:p>
        </w:tc>
        <w:tc>
          <w:tcPr>
            <w:tcW w:w="1472" w:type="pct"/>
          </w:tcPr>
          <w:p w14:paraId="7A901789" w14:textId="77777777" w:rsidR="009A25AC" w:rsidRPr="00A03704" w:rsidRDefault="009A25AC" w:rsidP="0047208B">
            <w:pPr>
              <w:pStyle w:val="TableParagraph"/>
              <w:spacing w:before="60" w:after="60" w:line="252" w:lineRule="auto"/>
              <w:ind w:left="0" w:right="29"/>
              <w:rPr>
                <w:sz w:val="24"/>
                <w:szCs w:val="24"/>
              </w:rPr>
            </w:pPr>
            <w:r w:rsidRPr="00A03704">
              <w:rPr>
                <w:sz w:val="24"/>
                <w:szCs w:val="24"/>
              </w:rPr>
              <w:t>Assurance that the organisation meets</w:t>
            </w:r>
            <w:r w:rsidRPr="00A03704">
              <w:rPr>
                <w:spacing w:val="-9"/>
                <w:sz w:val="24"/>
                <w:szCs w:val="24"/>
              </w:rPr>
              <w:t xml:space="preserve"> </w:t>
            </w:r>
            <w:r w:rsidRPr="00A03704">
              <w:rPr>
                <w:sz w:val="24"/>
                <w:szCs w:val="24"/>
              </w:rPr>
              <w:t>the</w:t>
            </w:r>
            <w:r w:rsidRPr="00A03704">
              <w:rPr>
                <w:spacing w:val="-10"/>
                <w:sz w:val="24"/>
                <w:szCs w:val="24"/>
              </w:rPr>
              <w:t xml:space="preserve"> </w:t>
            </w:r>
            <w:r w:rsidRPr="00A03704">
              <w:rPr>
                <w:sz w:val="24"/>
                <w:szCs w:val="24"/>
              </w:rPr>
              <w:t>requirements</w:t>
            </w:r>
            <w:r w:rsidRPr="00A03704">
              <w:rPr>
                <w:spacing w:val="-9"/>
                <w:sz w:val="24"/>
                <w:szCs w:val="24"/>
              </w:rPr>
              <w:t xml:space="preserve"> </w:t>
            </w:r>
            <w:r w:rsidRPr="00A03704">
              <w:rPr>
                <w:sz w:val="24"/>
                <w:szCs w:val="24"/>
              </w:rPr>
              <w:t>set</w:t>
            </w:r>
            <w:r w:rsidRPr="00A03704">
              <w:rPr>
                <w:spacing w:val="-8"/>
                <w:sz w:val="24"/>
                <w:szCs w:val="24"/>
              </w:rPr>
              <w:t xml:space="preserve"> </w:t>
            </w:r>
            <w:r w:rsidRPr="00A03704">
              <w:rPr>
                <w:sz w:val="24"/>
                <w:szCs w:val="24"/>
              </w:rPr>
              <w:t>out</w:t>
            </w:r>
            <w:r w:rsidRPr="00A03704">
              <w:rPr>
                <w:spacing w:val="-8"/>
                <w:sz w:val="24"/>
                <w:szCs w:val="24"/>
              </w:rPr>
              <w:t xml:space="preserve"> </w:t>
            </w:r>
            <w:r w:rsidRPr="00A03704">
              <w:rPr>
                <w:sz w:val="24"/>
                <w:szCs w:val="24"/>
              </w:rPr>
              <w:t>in the Security standard</w:t>
            </w:r>
          </w:p>
        </w:tc>
        <w:tc>
          <w:tcPr>
            <w:tcW w:w="610" w:type="pct"/>
          </w:tcPr>
          <w:p w14:paraId="04E3D39E" w14:textId="77777777" w:rsidR="009A25AC" w:rsidRPr="00A03704" w:rsidRDefault="009A25AC" w:rsidP="0047208B">
            <w:pPr>
              <w:pStyle w:val="TableParagraph"/>
              <w:spacing w:before="60" w:after="60" w:line="252" w:lineRule="auto"/>
              <w:ind w:left="0"/>
              <w:rPr>
                <w:sz w:val="24"/>
                <w:szCs w:val="24"/>
              </w:rPr>
            </w:pPr>
            <w:r w:rsidRPr="00A03704">
              <w:rPr>
                <w:sz w:val="24"/>
                <w:szCs w:val="24"/>
              </w:rPr>
              <w:t>As</w:t>
            </w:r>
            <w:r w:rsidRPr="00A03704">
              <w:rPr>
                <w:spacing w:val="-4"/>
                <w:sz w:val="24"/>
                <w:szCs w:val="24"/>
              </w:rPr>
              <w:t xml:space="preserve"> </w:t>
            </w:r>
            <w:r w:rsidRPr="00A03704">
              <w:rPr>
                <w:spacing w:val="-2"/>
                <w:sz w:val="24"/>
                <w:szCs w:val="24"/>
              </w:rPr>
              <w:t>necessary</w:t>
            </w:r>
          </w:p>
        </w:tc>
        <w:tc>
          <w:tcPr>
            <w:tcW w:w="1320" w:type="pct"/>
          </w:tcPr>
          <w:p w14:paraId="3339F6CB" w14:textId="162172AE" w:rsidR="009A25AC" w:rsidRPr="00A03704" w:rsidRDefault="009A25AC" w:rsidP="00A03704">
            <w:pPr>
              <w:pStyle w:val="TableParagraph"/>
              <w:spacing w:before="60" w:after="60" w:line="252" w:lineRule="auto"/>
              <w:ind w:left="0" w:right="30"/>
              <w:rPr>
                <w:sz w:val="24"/>
                <w:szCs w:val="24"/>
              </w:rPr>
            </w:pPr>
            <w:r w:rsidRPr="00A03704">
              <w:rPr>
                <w:sz w:val="24"/>
                <w:szCs w:val="24"/>
              </w:rPr>
              <w:t>CE/CNI</w:t>
            </w:r>
            <w:r w:rsidRPr="00A03704">
              <w:rPr>
                <w:spacing w:val="-14"/>
                <w:sz w:val="24"/>
                <w:szCs w:val="24"/>
              </w:rPr>
              <w:t xml:space="preserve"> </w:t>
            </w:r>
            <w:r w:rsidRPr="00A03704">
              <w:rPr>
                <w:sz w:val="24"/>
                <w:szCs w:val="24"/>
              </w:rPr>
              <w:t>who</w:t>
            </w:r>
            <w:r w:rsidRPr="00A03704">
              <w:rPr>
                <w:spacing w:val="-14"/>
                <w:sz w:val="24"/>
                <w:szCs w:val="24"/>
              </w:rPr>
              <w:t xml:space="preserve"> </w:t>
            </w:r>
            <w:r w:rsidRPr="00A03704">
              <w:rPr>
                <w:sz w:val="24"/>
                <w:szCs w:val="24"/>
              </w:rPr>
              <w:t>may delegate Senior Officer Accountable for Security (SOAS) responsibilities</w:t>
            </w:r>
            <w:r w:rsidRPr="00A03704">
              <w:rPr>
                <w:spacing w:val="-14"/>
                <w:sz w:val="24"/>
                <w:szCs w:val="24"/>
              </w:rPr>
              <w:t xml:space="preserve"> </w:t>
            </w:r>
            <w:r w:rsidRPr="00A03704">
              <w:rPr>
                <w:sz w:val="24"/>
                <w:szCs w:val="24"/>
              </w:rPr>
              <w:t xml:space="preserve">to </w:t>
            </w:r>
            <w:r w:rsidR="002B478B">
              <w:rPr>
                <w:spacing w:val="-4"/>
                <w:sz w:val="24"/>
                <w:szCs w:val="24"/>
              </w:rPr>
              <w:t>another</w:t>
            </w:r>
            <w:r w:rsidR="002B2FFD">
              <w:rPr>
                <w:spacing w:val="-4"/>
                <w:sz w:val="24"/>
                <w:szCs w:val="24"/>
              </w:rPr>
              <w:t xml:space="preserve"> appropriate Director</w:t>
            </w:r>
          </w:p>
        </w:tc>
        <w:tc>
          <w:tcPr>
            <w:tcW w:w="1293" w:type="pct"/>
          </w:tcPr>
          <w:p w14:paraId="51BD8B88" w14:textId="77777777" w:rsidR="009A25AC" w:rsidRPr="00A03704" w:rsidRDefault="009A25AC" w:rsidP="00A03704">
            <w:pPr>
              <w:pStyle w:val="TableParagraph"/>
              <w:spacing w:before="60" w:after="60" w:line="252" w:lineRule="auto"/>
              <w:ind w:left="0"/>
              <w:rPr>
                <w:rFonts w:ascii="Times New Roman"/>
                <w:sz w:val="24"/>
                <w:szCs w:val="24"/>
              </w:rPr>
            </w:pPr>
          </w:p>
        </w:tc>
      </w:tr>
      <w:tr w:rsidR="0047208B" w:rsidRPr="00A03704" w14:paraId="46520E65" w14:textId="77777777" w:rsidTr="00A46B83">
        <w:trPr>
          <w:cantSplit/>
          <w:trHeight w:val="1105"/>
        </w:trPr>
        <w:tc>
          <w:tcPr>
            <w:tcW w:w="305" w:type="pct"/>
          </w:tcPr>
          <w:p w14:paraId="3A1EF4BF" w14:textId="77777777" w:rsidR="009A25AC" w:rsidRPr="00A03704" w:rsidRDefault="009A25AC" w:rsidP="00A03704">
            <w:pPr>
              <w:pStyle w:val="TableParagraph"/>
              <w:spacing w:before="60" w:after="60" w:line="252" w:lineRule="auto"/>
              <w:ind w:left="30"/>
              <w:rPr>
                <w:spacing w:val="-5"/>
                <w:sz w:val="24"/>
                <w:szCs w:val="24"/>
              </w:rPr>
            </w:pPr>
            <w:r w:rsidRPr="00A03704">
              <w:rPr>
                <w:spacing w:val="-5"/>
                <w:sz w:val="24"/>
                <w:szCs w:val="24"/>
              </w:rPr>
              <w:t>B20</w:t>
            </w:r>
          </w:p>
        </w:tc>
        <w:tc>
          <w:tcPr>
            <w:tcW w:w="1472" w:type="pct"/>
          </w:tcPr>
          <w:p w14:paraId="50A00C71" w14:textId="77777777" w:rsidR="009A25AC" w:rsidRPr="00A03704" w:rsidRDefault="009A25AC" w:rsidP="0047208B">
            <w:pPr>
              <w:pStyle w:val="TableParagraph"/>
              <w:spacing w:before="60" w:after="60" w:line="252" w:lineRule="auto"/>
              <w:ind w:left="0" w:right="29"/>
              <w:rPr>
                <w:sz w:val="24"/>
                <w:szCs w:val="24"/>
              </w:rPr>
            </w:pPr>
            <w:r w:rsidRPr="00A03704">
              <w:rPr>
                <w:sz w:val="24"/>
                <w:szCs w:val="24"/>
              </w:rPr>
              <w:t>Approve prosecution financial business</w:t>
            </w:r>
            <w:r w:rsidRPr="00A03704">
              <w:rPr>
                <w:spacing w:val="-10"/>
                <w:sz w:val="24"/>
                <w:szCs w:val="24"/>
              </w:rPr>
              <w:t xml:space="preserve"> </w:t>
            </w:r>
            <w:r w:rsidRPr="00A03704">
              <w:rPr>
                <w:sz w:val="24"/>
                <w:szCs w:val="24"/>
              </w:rPr>
              <w:t>cases</w:t>
            </w:r>
            <w:r w:rsidRPr="00A03704">
              <w:rPr>
                <w:spacing w:val="-10"/>
                <w:sz w:val="24"/>
                <w:szCs w:val="24"/>
              </w:rPr>
              <w:t xml:space="preserve"> </w:t>
            </w:r>
            <w:r w:rsidRPr="00A03704">
              <w:rPr>
                <w:sz w:val="24"/>
                <w:szCs w:val="24"/>
              </w:rPr>
              <w:t>to</w:t>
            </w:r>
            <w:r w:rsidRPr="00A03704">
              <w:rPr>
                <w:spacing w:val="-11"/>
                <w:sz w:val="24"/>
                <w:szCs w:val="24"/>
              </w:rPr>
              <w:t xml:space="preserve"> </w:t>
            </w:r>
            <w:r w:rsidRPr="00A03704">
              <w:rPr>
                <w:sz w:val="24"/>
                <w:szCs w:val="24"/>
              </w:rPr>
              <w:t>support</w:t>
            </w:r>
            <w:r w:rsidRPr="00A03704">
              <w:rPr>
                <w:spacing w:val="-10"/>
                <w:sz w:val="24"/>
                <w:szCs w:val="24"/>
              </w:rPr>
              <w:t xml:space="preserve"> </w:t>
            </w:r>
            <w:r w:rsidRPr="00A03704">
              <w:rPr>
                <w:sz w:val="24"/>
                <w:szCs w:val="24"/>
              </w:rPr>
              <w:t>DWP Statement of Requirements</w:t>
            </w:r>
          </w:p>
        </w:tc>
        <w:tc>
          <w:tcPr>
            <w:tcW w:w="610" w:type="pct"/>
          </w:tcPr>
          <w:p w14:paraId="270A28B7" w14:textId="77777777" w:rsidR="009A25AC" w:rsidRPr="00A03704" w:rsidRDefault="009A25AC" w:rsidP="0047208B">
            <w:pPr>
              <w:pStyle w:val="TableParagraph"/>
              <w:spacing w:before="60" w:after="60" w:line="252" w:lineRule="auto"/>
              <w:ind w:left="0"/>
              <w:rPr>
                <w:sz w:val="24"/>
                <w:szCs w:val="24"/>
              </w:rPr>
            </w:pPr>
            <w:r w:rsidRPr="00A03704">
              <w:rPr>
                <w:sz w:val="24"/>
                <w:szCs w:val="24"/>
              </w:rPr>
              <w:t>As</w:t>
            </w:r>
            <w:r w:rsidRPr="00A03704">
              <w:rPr>
                <w:spacing w:val="-4"/>
                <w:sz w:val="24"/>
                <w:szCs w:val="24"/>
              </w:rPr>
              <w:t xml:space="preserve"> </w:t>
            </w:r>
            <w:r w:rsidRPr="00A03704">
              <w:rPr>
                <w:spacing w:val="-2"/>
                <w:sz w:val="24"/>
                <w:szCs w:val="24"/>
              </w:rPr>
              <w:t>necessary</w:t>
            </w:r>
          </w:p>
        </w:tc>
        <w:tc>
          <w:tcPr>
            <w:tcW w:w="1320" w:type="pct"/>
          </w:tcPr>
          <w:p w14:paraId="4BC8A9E7" w14:textId="7CB6AC9E" w:rsidR="009A25AC" w:rsidRPr="00A03704" w:rsidRDefault="005B439B" w:rsidP="00A03704">
            <w:pPr>
              <w:pStyle w:val="TableParagraph"/>
              <w:spacing w:before="60" w:after="60" w:line="252" w:lineRule="auto"/>
              <w:ind w:left="0" w:right="30"/>
              <w:rPr>
                <w:sz w:val="24"/>
                <w:szCs w:val="24"/>
              </w:rPr>
            </w:pPr>
            <w:r>
              <w:rPr>
                <w:spacing w:val="-5"/>
                <w:sz w:val="24"/>
                <w:szCs w:val="24"/>
              </w:rPr>
              <w:t>SDR</w:t>
            </w:r>
          </w:p>
        </w:tc>
        <w:tc>
          <w:tcPr>
            <w:tcW w:w="1293" w:type="pct"/>
          </w:tcPr>
          <w:p w14:paraId="6C2AF050" w14:textId="77777777" w:rsidR="009A25AC" w:rsidRPr="00A03704" w:rsidRDefault="009A25AC" w:rsidP="00A03704">
            <w:pPr>
              <w:pStyle w:val="TableParagraph"/>
              <w:spacing w:before="60" w:after="60" w:line="252" w:lineRule="auto"/>
              <w:ind w:left="0"/>
              <w:rPr>
                <w:rFonts w:ascii="Times New Roman"/>
                <w:sz w:val="24"/>
                <w:szCs w:val="24"/>
              </w:rPr>
            </w:pPr>
            <w:r w:rsidRPr="00A03704">
              <w:rPr>
                <w:sz w:val="24"/>
                <w:szCs w:val="24"/>
              </w:rPr>
              <w:t>As</w:t>
            </w:r>
            <w:r w:rsidRPr="00A03704">
              <w:rPr>
                <w:spacing w:val="-13"/>
                <w:sz w:val="24"/>
                <w:szCs w:val="24"/>
              </w:rPr>
              <w:t xml:space="preserve"> </w:t>
            </w:r>
            <w:r w:rsidRPr="00A03704">
              <w:rPr>
                <w:sz w:val="24"/>
                <w:szCs w:val="24"/>
              </w:rPr>
              <w:t>part</w:t>
            </w:r>
            <w:r w:rsidRPr="00A03704">
              <w:rPr>
                <w:spacing w:val="-12"/>
                <w:sz w:val="24"/>
                <w:szCs w:val="24"/>
              </w:rPr>
              <w:t xml:space="preserve"> </w:t>
            </w:r>
            <w:r w:rsidRPr="00A03704">
              <w:rPr>
                <w:sz w:val="24"/>
                <w:szCs w:val="24"/>
              </w:rPr>
              <w:t>of</w:t>
            </w:r>
            <w:r w:rsidRPr="00A03704">
              <w:rPr>
                <w:spacing w:val="-14"/>
                <w:sz w:val="24"/>
                <w:szCs w:val="24"/>
              </w:rPr>
              <w:t xml:space="preserve"> </w:t>
            </w:r>
            <w:r w:rsidRPr="00A03704">
              <w:rPr>
                <w:sz w:val="24"/>
                <w:szCs w:val="24"/>
              </w:rPr>
              <w:t>procedure agreed with DWP.</w:t>
            </w:r>
          </w:p>
        </w:tc>
      </w:tr>
      <w:tr w:rsidR="0047208B" w:rsidRPr="00A03704" w14:paraId="63C8A478" w14:textId="77777777" w:rsidTr="00A46B83">
        <w:trPr>
          <w:cantSplit/>
          <w:trHeight w:val="1775"/>
        </w:trPr>
        <w:tc>
          <w:tcPr>
            <w:tcW w:w="305" w:type="pct"/>
          </w:tcPr>
          <w:p w14:paraId="54FF10BB" w14:textId="77777777" w:rsidR="009A25AC" w:rsidRPr="00A03704" w:rsidRDefault="009A25AC" w:rsidP="00A03704">
            <w:pPr>
              <w:pStyle w:val="TableParagraph"/>
              <w:spacing w:before="60" w:after="60" w:line="252" w:lineRule="auto"/>
              <w:ind w:left="30"/>
              <w:rPr>
                <w:spacing w:val="-5"/>
                <w:sz w:val="24"/>
                <w:szCs w:val="24"/>
              </w:rPr>
            </w:pPr>
            <w:r w:rsidRPr="00A03704">
              <w:rPr>
                <w:spacing w:val="-5"/>
                <w:sz w:val="24"/>
                <w:szCs w:val="24"/>
              </w:rPr>
              <w:t>B21</w:t>
            </w:r>
          </w:p>
        </w:tc>
        <w:tc>
          <w:tcPr>
            <w:tcW w:w="1472" w:type="pct"/>
          </w:tcPr>
          <w:p w14:paraId="5831C02E" w14:textId="4C5BC783" w:rsidR="009A25AC" w:rsidRPr="00A03704" w:rsidRDefault="009A25AC" w:rsidP="007D3FDA">
            <w:pPr>
              <w:pStyle w:val="TableParagraph"/>
              <w:spacing w:before="60" w:after="60" w:line="252" w:lineRule="auto"/>
              <w:ind w:left="0" w:right="218"/>
              <w:rPr>
                <w:sz w:val="24"/>
                <w:szCs w:val="24"/>
              </w:rPr>
            </w:pPr>
            <w:r w:rsidRPr="00A03704">
              <w:rPr>
                <w:sz w:val="24"/>
                <w:szCs w:val="24"/>
              </w:rPr>
              <w:t>Accountability for ensuring compliance</w:t>
            </w:r>
            <w:r w:rsidRPr="00A03704">
              <w:rPr>
                <w:spacing w:val="-8"/>
                <w:sz w:val="24"/>
                <w:szCs w:val="24"/>
              </w:rPr>
              <w:t xml:space="preserve"> </w:t>
            </w:r>
            <w:r w:rsidRPr="00A03704">
              <w:rPr>
                <w:sz w:val="24"/>
                <w:szCs w:val="24"/>
              </w:rPr>
              <w:t>with</w:t>
            </w:r>
            <w:r w:rsidRPr="00A03704">
              <w:rPr>
                <w:spacing w:val="-8"/>
                <w:sz w:val="24"/>
                <w:szCs w:val="24"/>
              </w:rPr>
              <w:t xml:space="preserve"> </w:t>
            </w:r>
            <w:r w:rsidR="00B32FCF" w:rsidRPr="00A03704">
              <w:rPr>
                <w:spacing w:val="-8"/>
                <w:sz w:val="24"/>
                <w:szCs w:val="24"/>
              </w:rPr>
              <w:t xml:space="preserve">UK </w:t>
            </w:r>
            <w:r w:rsidRPr="00A03704">
              <w:rPr>
                <w:sz w:val="24"/>
                <w:szCs w:val="24"/>
              </w:rPr>
              <w:t>GDPR</w:t>
            </w:r>
            <w:r w:rsidRPr="00A03704">
              <w:rPr>
                <w:spacing w:val="-8"/>
                <w:sz w:val="24"/>
                <w:szCs w:val="24"/>
              </w:rPr>
              <w:t xml:space="preserve"> </w:t>
            </w:r>
            <w:r w:rsidRPr="00A03704">
              <w:rPr>
                <w:sz w:val="24"/>
                <w:szCs w:val="24"/>
              </w:rPr>
              <w:t>and</w:t>
            </w:r>
            <w:r w:rsidRPr="00A03704">
              <w:rPr>
                <w:spacing w:val="-6"/>
                <w:sz w:val="24"/>
                <w:szCs w:val="24"/>
              </w:rPr>
              <w:t xml:space="preserve"> </w:t>
            </w:r>
            <w:r w:rsidRPr="00A03704">
              <w:rPr>
                <w:sz w:val="24"/>
                <w:szCs w:val="24"/>
              </w:rPr>
              <w:t>the DPA2018</w:t>
            </w:r>
            <w:r w:rsidRPr="00A03704">
              <w:rPr>
                <w:spacing w:val="-11"/>
                <w:sz w:val="24"/>
                <w:szCs w:val="24"/>
              </w:rPr>
              <w:t xml:space="preserve"> </w:t>
            </w:r>
            <w:r w:rsidRPr="00A03704">
              <w:rPr>
                <w:sz w:val="24"/>
                <w:szCs w:val="24"/>
              </w:rPr>
              <w:t xml:space="preserve">within the relevant business area, </w:t>
            </w:r>
            <w:r w:rsidRPr="00A03704">
              <w:rPr>
                <w:spacing w:val="-2"/>
                <w:sz w:val="24"/>
                <w:szCs w:val="24"/>
              </w:rPr>
              <w:t>including:</w:t>
            </w:r>
          </w:p>
          <w:p w14:paraId="07A69448" w14:textId="77777777" w:rsidR="009A25AC" w:rsidRPr="00A03704" w:rsidRDefault="009A25AC" w:rsidP="00C01BB8">
            <w:pPr>
              <w:pStyle w:val="TableParagraph"/>
              <w:numPr>
                <w:ilvl w:val="0"/>
                <w:numId w:val="6"/>
              </w:numPr>
              <w:tabs>
                <w:tab w:val="left" w:pos="464"/>
                <w:tab w:val="left" w:pos="466"/>
              </w:tabs>
              <w:spacing w:before="60" w:after="60" w:line="252" w:lineRule="auto"/>
              <w:ind w:right="359"/>
              <w:rPr>
                <w:sz w:val="24"/>
                <w:szCs w:val="24"/>
              </w:rPr>
            </w:pPr>
            <w:r w:rsidRPr="00A03704">
              <w:rPr>
                <w:sz w:val="24"/>
                <w:szCs w:val="24"/>
              </w:rPr>
              <w:t>the</w:t>
            </w:r>
            <w:r w:rsidRPr="00A03704">
              <w:rPr>
                <w:spacing w:val="-13"/>
                <w:sz w:val="24"/>
                <w:szCs w:val="24"/>
              </w:rPr>
              <w:t xml:space="preserve"> </w:t>
            </w:r>
            <w:r w:rsidRPr="00A03704">
              <w:rPr>
                <w:sz w:val="24"/>
                <w:szCs w:val="24"/>
              </w:rPr>
              <w:t>processing</w:t>
            </w:r>
            <w:r w:rsidRPr="00A03704">
              <w:rPr>
                <w:spacing w:val="-12"/>
                <w:sz w:val="24"/>
                <w:szCs w:val="24"/>
              </w:rPr>
              <w:t xml:space="preserve"> </w:t>
            </w:r>
            <w:r w:rsidRPr="00A03704">
              <w:rPr>
                <w:sz w:val="24"/>
                <w:szCs w:val="24"/>
              </w:rPr>
              <w:t>of</w:t>
            </w:r>
            <w:r w:rsidRPr="00A03704">
              <w:rPr>
                <w:spacing w:val="-13"/>
                <w:sz w:val="24"/>
                <w:szCs w:val="24"/>
              </w:rPr>
              <w:t xml:space="preserve"> </w:t>
            </w:r>
            <w:r w:rsidRPr="00A03704">
              <w:rPr>
                <w:sz w:val="24"/>
                <w:szCs w:val="24"/>
              </w:rPr>
              <w:t xml:space="preserve">personal </w:t>
            </w:r>
            <w:r w:rsidRPr="00A03704">
              <w:rPr>
                <w:spacing w:val="-4"/>
                <w:sz w:val="24"/>
                <w:szCs w:val="24"/>
              </w:rPr>
              <w:t>data</w:t>
            </w:r>
          </w:p>
          <w:p w14:paraId="1C935364" w14:textId="77777777" w:rsidR="009A25AC" w:rsidRPr="00A03704" w:rsidRDefault="009A25AC" w:rsidP="00C01BB8">
            <w:pPr>
              <w:pStyle w:val="TableParagraph"/>
              <w:numPr>
                <w:ilvl w:val="0"/>
                <w:numId w:val="6"/>
              </w:numPr>
              <w:spacing w:before="60" w:after="60" w:line="252" w:lineRule="auto"/>
              <w:ind w:right="29"/>
              <w:rPr>
                <w:sz w:val="24"/>
                <w:szCs w:val="24"/>
              </w:rPr>
            </w:pPr>
            <w:r w:rsidRPr="00A03704">
              <w:rPr>
                <w:sz w:val="24"/>
                <w:szCs w:val="24"/>
              </w:rPr>
              <w:t>ensuring</w:t>
            </w:r>
            <w:r w:rsidRPr="00A03704">
              <w:rPr>
                <w:spacing w:val="-10"/>
                <w:sz w:val="24"/>
                <w:szCs w:val="24"/>
              </w:rPr>
              <w:t xml:space="preserve"> </w:t>
            </w:r>
            <w:r w:rsidRPr="00A03704">
              <w:rPr>
                <w:sz w:val="24"/>
                <w:szCs w:val="24"/>
              </w:rPr>
              <w:t>all</w:t>
            </w:r>
            <w:r w:rsidRPr="00A03704">
              <w:rPr>
                <w:spacing w:val="-11"/>
                <w:sz w:val="24"/>
                <w:szCs w:val="24"/>
              </w:rPr>
              <w:t xml:space="preserve"> </w:t>
            </w:r>
            <w:r w:rsidRPr="00A03704">
              <w:rPr>
                <w:sz w:val="24"/>
                <w:szCs w:val="24"/>
              </w:rPr>
              <w:t>staff</w:t>
            </w:r>
            <w:r w:rsidRPr="00A03704">
              <w:rPr>
                <w:spacing w:val="-10"/>
                <w:sz w:val="24"/>
                <w:szCs w:val="24"/>
              </w:rPr>
              <w:t xml:space="preserve"> </w:t>
            </w:r>
            <w:r w:rsidRPr="00A03704">
              <w:rPr>
                <w:sz w:val="24"/>
                <w:szCs w:val="24"/>
              </w:rPr>
              <w:t>comply</w:t>
            </w:r>
            <w:r w:rsidRPr="00A03704">
              <w:rPr>
                <w:spacing w:val="-9"/>
                <w:sz w:val="24"/>
                <w:szCs w:val="24"/>
              </w:rPr>
              <w:t xml:space="preserve"> </w:t>
            </w:r>
            <w:r w:rsidRPr="00A03704">
              <w:rPr>
                <w:sz w:val="24"/>
                <w:szCs w:val="24"/>
              </w:rPr>
              <w:t>with the requirements of the legislation and all ONR policies and practices relating to information governance, data classification and handing.</w:t>
            </w:r>
          </w:p>
        </w:tc>
        <w:tc>
          <w:tcPr>
            <w:tcW w:w="610" w:type="pct"/>
          </w:tcPr>
          <w:p w14:paraId="5AF2F6DF" w14:textId="77777777" w:rsidR="009A25AC" w:rsidRPr="00A03704" w:rsidRDefault="009A25AC" w:rsidP="0047208B">
            <w:pPr>
              <w:pStyle w:val="TableParagraph"/>
              <w:spacing w:before="60" w:after="60" w:line="252" w:lineRule="auto"/>
              <w:ind w:left="0"/>
              <w:rPr>
                <w:sz w:val="24"/>
                <w:szCs w:val="24"/>
              </w:rPr>
            </w:pPr>
            <w:r w:rsidRPr="00A03704">
              <w:rPr>
                <w:sz w:val="24"/>
                <w:szCs w:val="24"/>
              </w:rPr>
              <w:t>As</w:t>
            </w:r>
            <w:r w:rsidRPr="00A03704">
              <w:rPr>
                <w:spacing w:val="-4"/>
                <w:sz w:val="24"/>
                <w:szCs w:val="24"/>
              </w:rPr>
              <w:t xml:space="preserve"> </w:t>
            </w:r>
            <w:r w:rsidRPr="00A03704">
              <w:rPr>
                <w:spacing w:val="-2"/>
                <w:sz w:val="24"/>
                <w:szCs w:val="24"/>
              </w:rPr>
              <w:t>necessary</w:t>
            </w:r>
          </w:p>
        </w:tc>
        <w:tc>
          <w:tcPr>
            <w:tcW w:w="1320" w:type="pct"/>
          </w:tcPr>
          <w:p w14:paraId="2E8053D2" w14:textId="118D533B" w:rsidR="009A25AC" w:rsidRPr="00A03704" w:rsidRDefault="00543CCA" w:rsidP="00A03704">
            <w:pPr>
              <w:pStyle w:val="TableParagraph"/>
              <w:spacing w:before="60" w:after="60" w:line="252" w:lineRule="auto"/>
              <w:ind w:left="0"/>
              <w:rPr>
                <w:sz w:val="24"/>
                <w:szCs w:val="24"/>
              </w:rPr>
            </w:pPr>
            <w:r>
              <w:rPr>
                <w:sz w:val="24"/>
                <w:szCs w:val="24"/>
              </w:rPr>
              <w:t xml:space="preserve">All Directors </w:t>
            </w:r>
            <w:r w:rsidR="009A25AC" w:rsidRPr="00A03704">
              <w:rPr>
                <w:sz w:val="24"/>
                <w:szCs w:val="24"/>
              </w:rPr>
              <w:t>who</w:t>
            </w:r>
            <w:r w:rsidR="009A25AC" w:rsidRPr="00A03704">
              <w:rPr>
                <w:spacing w:val="-14"/>
                <w:sz w:val="24"/>
                <w:szCs w:val="24"/>
              </w:rPr>
              <w:t xml:space="preserve"> </w:t>
            </w:r>
            <w:r w:rsidR="009A25AC" w:rsidRPr="00A03704">
              <w:rPr>
                <w:sz w:val="24"/>
                <w:szCs w:val="24"/>
              </w:rPr>
              <w:t>may</w:t>
            </w:r>
            <w:r w:rsidR="009A25AC" w:rsidRPr="00A03704">
              <w:rPr>
                <w:spacing w:val="-14"/>
                <w:sz w:val="24"/>
                <w:szCs w:val="24"/>
              </w:rPr>
              <w:t xml:space="preserve"> </w:t>
            </w:r>
            <w:r w:rsidR="009A25AC" w:rsidRPr="00A03704">
              <w:rPr>
                <w:sz w:val="24"/>
                <w:szCs w:val="24"/>
              </w:rPr>
              <w:t>delegate</w:t>
            </w:r>
            <w:r w:rsidR="009A25AC" w:rsidRPr="00A03704">
              <w:rPr>
                <w:spacing w:val="-13"/>
                <w:sz w:val="24"/>
                <w:szCs w:val="24"/>
              </w:rPr>
              <w:t xml:space="preserve"> </w:t>
            </w:r>
            <w:r w:rsidR="009A25AC" w:rsidRPr="00A03704">
              <w:rPr>
                <w:sz w:val="24"/>
                <w:szCs w:val="24"/>
              </w:rPr>
              <w:t>to their direct reports.</w:t>
            </w:r>
          </w:p>
          <w:p w14:paraId="3AAAA0CF" w14:textId="77777777" w:rsidR="009A25AC" w:rsidRPr="00A03704" w:rsidRDefault="009A25AC" w:rsidP="00A03704">
            <w:pPr>
              <w:pStyle w:val="TableParagraph"/>
              <w:spacing w:before="60" w:after="60" w:line="252" w:lineRule="auto"/>
              <w:ind w:left="0" w:right="30"/>
              <w:rPr>
                <w:sz w:val="24"/>
                <w:szCs w:val="24"/>
              </w:rPr>
            </w:pPr>
            <w:r w:rsidRPr="00A03704">
              <w:rPr>
                <w:sz w:val="24"/>
                <w:szCs w:val="24"/>
              </w:rPr>
              <w:t>Direct reports may then delegate to all staff</w:t>
            </w:r>
            <w:r w:rsidRPr="00A03704">
              <w:rPr>
                <w:spacing w:val="-14"/>
                <w:sz w:val="24"/>
                <w:szCs w:val="24"/>
              </w:rPr>
              <w:t xml:space="preserve"> </w:t>
            </w:r>
            <w:r w:rsidRPr="00A03704">
              <w:rPr>
                <w:sz w:val="24"/>
                <w:szCs w:val="24"/>
              </w:rPr>
              <w:t>managers</w:t>
            </w:r>
            <w:r w:rsidRPr="00A03704">
              <w:rPr>
                <w:spacing w:val="-14"/>
                <w:sz w:val="24"/>
                <w:szCs w:val="24"/>
              </w:rPr>
              <w:t xml:space="preserve"> </w:t>
            </w:r>
            <w:r w:rsidRPr="00A03704">
              <w:rPr>
                <w:sz w:val="24"/>
                <w:szCs w:val="24"/>
              </w:rPr>
              <w:t>within their business areas.</w:t>
            </w:r>
          </w:p>
        </w:tc>
        <w:tc>
          <w:tcPr>
            <w:tcW w:w="1293" w:type="pct"/>
          </w:tcPr>
          <w:p w14:paraId="3EE7F5AC" w14:textId="77C7F1F0" w:rsidR="009A25AC" w:rsidRPr="00A03704" w:rsidRDefault="009A25AC" w:rsidP="00A03704">
            <w:pPr>
              <w:pStyle w:val="TableParagraph"/>
              <w:spacing w:before="60" w:after="60" w:line="252" w:lineRule="auto"/>
              <w:ind w:left="0"/>
              <w:rPr>
                <w:rFonts w:ascii="Times New Roman"/>
                <w:sz w:val="24"/>
                <w:szCs w:val="24"/>
              </w:rPr>
            </w:pPr>
            <w:r w:rsidRPr="00A03704">
              <w:rPr>
                <w:sz w:val="24"/>
                <w:szCs w:val="24"/>
              </w:rPr>
              <w:t>Also</w:t>
            </w:r>
            <w:r w:rsidRPr="00A03704">
              <w:rPr>
                <w:spacing w:val="-10"/>
                <w:sz w:val="24"/>
                <w:szCs w:val="24"/>
              </w:rPr>
              <w:t xml:space="preserve"> </w:t>
            </w:r>
            <w:r w:rsidRPr="00A03704">
              <w:rPr>
                <w:sz w:val="24"/>
                <w:szCs w:val="24"/>
              </w:rPr>
              <w:t>refer</w:t>
            </w:r>
            <w:r w:rsidRPr="00A03704">
              <w:rPr>
                <w:spacing w:val="-9"/>
                <w:sz w:val="24"/>
                <w:szCs w:val="24"/>
              </w:rPr>
              <w:t xml:space="preserve"> </w:t>
            </w:r>
            <w:r w:rsidRPr="00A03704">
              <w:rPr>
                <w:sz w:val="24"/>
                <w:szCs w:val="24"/>
              </w:rPr>
              <w:t>to</w:t>
            </w:r>
            <w:r w:rsidR="003166BF">
              <w:rPr>
                <w:sz w:val="24"/>
                <w:szCs w:val="24"/>
              </w:rPr>
              <w:t xml:space="preserve"> Table </w:t>
            </w:r>
            <w:r w:rsidR="005B1E27">
              <w:rPr>
                <w:sz w:val="24"/>
                <w:szCs w:val="24"/>
              </w:rPr>
              <w:t>1</w:t>
            </w:r>
            <w:r w:rsidR="003166BF">
              <w:rPr>
                <w:sz w:val="24"/>
                <w:szCs w:val="24"/>
              </w:rPr>
              <w:t>4</w:t>
            </w:r>
            <w:r w:rsidRPr="00A03704">
              <w:rPr>
                <w:sz w:val="24"/>
                <w:szCs w:val="24"/>
              </w:rPr>
              <w:t>, which outlines the responsibilities</w:t>
            </w:r>
            <w:r w:rsidRPr="00A03704">
              <w:rPr>
                <w:spacing w:val="-9"/>
                <w:sz w:val="24"/>
                <w:szCs w:val="24"/>
              </w:rPr>
              <w:t xml:space="preserve"> </w:t>
            </w:r>
            <w:r w:rsidRPr="00A03704">
              <w:rPr>
                <w:sz w:val="24"/>
                <w:szCs w:val="24"/>
              </w:rPr>
              <w:t>of</w:t>
            </w:r>
            <w:r w:rsidRPr="00A03704">
              <w:rPr>
                <w:spacing w:val="-8"/>
                <w:sz w:val="24"/>
                <w:szCs w:val="24"/>
              </w:rPr>
              <w:t xml:space="preserve"> </w:t>
            </w:r>
            <w:r w:rsidRPr="00A03704">
              <w:rPr>
                <w:sz w:val="24"/>
                <w:szCs w:val="24"/>
              </w:rPr>
              <w:t xml:space="preserve">the Data Protection </w:t>
            </w:r>
            <w:r w:rsidRPr="00A03704">
              <w:rPr>
                <w:spacing w:val="-2"/>
                <w:sz w:val="24"/>
                <w:szCs w:val="24"/>
              </w:rPr>
              <w:t>Officer</w:t>
            </w:r>
            <w:r w:rsidR="00467ECA" w:rsidRPr="00A03704">
              <w:rPr>
                <w:spacing w:val="-2"/>
                <w:sz w:val="24"/>
                <w:szCs w:val="24"/>
              </w:rPr>
              <w:t xml:space="preserve"> or equivalent</w:t>
            </w:r>
            <w:r w:rsidRPr="00A03704">
              <w:rPr>
                <w:spacing w:val="-2"/>
                <w:sz w:val="24"/>
                <w:szCs w:val="24"/>
              </w:rPr>
              <w:t>.</w:t>
            </w:r>
          </w:p>
        </w:tc>
      </w:tr>
      <w:tr w:rsidR="0047208B" w:rsidRPr="00A03704" w14:paraId="2686E5E1" w14:textId="77777777" w:rsidTr="007D3FDA">
        <w:trPr>
          <w:cantSplit/>
          <w:trHeight w:val="22"/>
        </w:trPr>
        <w:tc>
          <w:tcPr>
            <w:tcW w:w="305" w:type="pct"/>
          </w:tcPr>
          <w:p w14:paraId="235A7965" w14:textId="77777777" w:rsidR="009A25AC" w:rsidRPr="00A03704" w:rsidRDefault="009A25AC" w:rsidP="00A03704">
            <w:pPr>
              <w:pStyle w:val="TableParagraph"/>
              <w:spacing w:before="60" w:after="60" w:line="252" w:lineRule="auto"/>
              <w:ind w:left="30"/>
              <w:rPr>
                <w:spacing w:val="-5"/>
                <w:sz w:val="24"/>
                <w:szCs w:val="24"/>
              </w:rPr>
            </w:pPr>
            <w:r w:rsidRPr="00A03704">
              <w:rPr>
                <w:spacing w:val="-5"/>
                <w:sz w:val="24"/>
                <w:szCs w:val="24"/>
              </w:rPr>
              <w:t>B22</w:t>
            </w:r>
          </w:p>
        </w:tc>
        <w:tc>
          <w:tcPr>
            <w:tcW w:w="1472" w:type="pct"/>
          </w:tcPr>
          <w:p w14:paraId="6D0F62BC" w14:textId="2507690A" w:rsidR="009A25AC" w:rsidRPr="00A03704" w:rsidRDefault="009A25AC" w:rsidP="007D3FDA">
            <w:pPr>
              <w:pStyle w:val="TableParagraph"/>
              <w:spacing w:before="60" w:after="60" w:line="252" w:lineRule="auto"/>
              <w:ind w:left="0" w:right="246"/>
              <w:rPr>
                <w:iCs/>
                <w:sz w:val="24"/>
                <w:szCs w:val="24"/>
              </w:rPr>
            </w:pPr>
            <w:r w:rsidRPr="00A03704">
              <w:rPr>
                <w:sz w:val="24"/>
                <w:szCs w:val="24"/>
              </w:rPr>
              <w:t>Sign</w:t>
            </w:r>
            <w:r w:rsidRPr="00A03704">
              <w:rPr>
                <w:spacing w:val="-14"/>
                <w:sz w:val="24"/>
                <w:szCs w:val="24"/>
              </w:rPr>
              <w:t xml:space="preserve"> </w:t>
            </w:r>
            <w:r w:rsidRPr="00A03704">
              <w:rPr>
                <w:sz w:val="24"/>
                <w:szCs w:val="24"/>
              </w:rPr>
              <w:t>off</w:t>
            </w:r>
            <w:r w:rsidRPr="00A03704">
              <w:rPr>
                <w:spacing w:val="-14"/>
                <w:sz w:val="24"/>
                <w:szCs w:val="24"/>
              </w:rPr>
              <w:t xml:space="preserve"> </w:t>
            </w:r>
            <w:r w:rsidRPr="00A03704">
              <w:rPr>
                <w:sz w:val="24"/>
                <w:szCs w:val="24"/>
              </w:rPr>
              <w:t>Statements</w:t>
            </w:r>
            <w:r w:rsidRPr="00A03704">
              <w:rPr>
                <w:spacing w:val="-14"/>
                <w:sz w:val="24"/>
                <w:szCs w:val="24"/>
              </w:rPr>
              <w:t xml:space="preserve"> </w:t>
            </w:r>
            <w:r w:rsidRPr="00A03704">
              <w:rPr>
                <w:sz w:val="24"/>
                <w:szCs w:val="24"/>
              </w:rPr>
              <w:t>of Common Ground</w:t>
            </w:r>
            <w:r w:rsidR="0047208B">
              <w:rPr>
                <w:sz w:val="24"/>
                <w:szCs w:val="24"/>
              </w:rPr>
              <w:t xml:space="preserve"> </w:t>
            </w:r>
            <w:r w:rsidRPr="00A03704">
              <w:rPr>
                <w:iCs/>
                <w:sz w:val="24"/>
                <w:szCs w:val="24"/>
              </w:rPr>
              <w:t>(Land</w:t>
            </w:r>
            <w:r w:rsidRPr="00A03704">
              <w:rPr>
                <w:iCs/>
                <w:spacing w:val="-6"/>
                <w:sz w:val="24"/>
                <w:szCs w:val="24"/>
              </w:rPr>
              <w:t xml:space="preserve"> </w:t>
            </w:r>
            <w:r w:rsidRPr="00A03704">
              <w:rPr>
                <w:iCs/>
                <w:sz w:val="24"/>
                <w:szCs w:val="24"/>
              </w:rPr>
              <w:t>Use</w:t>
            </w:r>
            <w:r w:rsidRPr="00A03704">
              <w:rPr>
                <w:iCs/>
                <w:spacing w:val="-5"/>
                <w:sz w:val="24"/>
                <w:szCs w:val="24"/>
              </w:rPr>
              <w:t xml:space="preserve"> </w:t>
            </w:r>
            <w:r w:rsidRPr="00A03704">
              <w:rPr>
                <w:iCs/>
                <w:spacing w:val="-2"/>
                <w:sz w:val="24"/>
                <w:szCs w:val="24"/>
              </w:rPr>
              <w:t>Planning)</w:t>
            </w:r>
          </w:p>
        </w:tc>
        <w:tc>
          <w:tcPr>
            <w:tcW w:w="610" w:type="pct"/>
          </w:tcPr>
          <w:p w14:paraId="024BBDF6" w14:textId="4B7D5E1C" w:rsidR="009A25AC" w:rsidRPr="00A03704" w:rsidRDefault="009A25AC" w:rsidP="0047208B">
            <w:pPr>
              <w:pStyle w:val="TableParagraph"/>
              <w:spacing w:before="60" w:after="60" w:line="252" w:lineRule="auto"/>
              <w:ind w:left="0"/>
              <w:rPr>
                <w:sz w:val="24"/>
                <w:szCs w:val="24"/>
              </w:rPr>
            </w:pPr>
            <w:r w:rsidRPr="00A03704">
              <w:rPr>
                <w:sz w:val="24"/>
                <w:szCs w:val="24"/>
              </w:rPr>
              <w:t>As</w:t>
            </w:r>
            <w:r w:rsidR="00271A17" w:rsidRPr="00A03704">
              <w:rPr>
                <w:sz w:val="24"/>
                <w:szCs w:val="24"/>
              </w:rPr>
              <w:t xml:space="preserve"> </w:t>
            </w:r>
            <w:r w:rsidRPr="00A03704">
              <w:rPr>
                <w:spacing w:val="-2"/>
                <w:sz w:val="24"/>
                <w:szCs w:val="24"/>
              </w:rPr>
              <w:t>necessary</w:t>
            </w:r>
          </w:p>
        </w:tc>
        <w:tc>
          <w:tcPr>
            <w:tcW w:w="1320" w:type="pct"/>
          </w:tcPr>
          <w:p w14:paraId="2EC33CFE" w14:textId="06A77E06" w:rsidR="009A25AC" w:rsidRPr="00A03704" w:rsidRDefault="005B439B" w:rsidP="00A03704">
            <w:pPr>
              <w:pStyle w:val="TableParagraph"/>
              <w:spacing w:before="60" w:after="60" w:line="252" w:lineRule="auto"/>
              <w:ind w:left="0" w:right="30"/>
              <w:rPr>
                <w:sz w:val="24"/>
                <w:szCs w:val="24"/>
              </w:rPr>
            </w:pPr>
            <w:r>
              <w:rPr>
                <w:sz w:val="24"/>
                <w:szCs w:val="24"/>
              </w:rPr>
              <w:t>SDR</w:t>
            </w:r>
            <w:r w:rsidR="009A25AC" w:rsidRPr="00A03704">
              <w:rPr>
                <w:sz w:val="24"/>
                <w:szCs w:val="24"/>
              </w:rPr>
              <w:t xml:space="preserve"> who may delegate</w:t>
            </w:r>
            <w:r w:rsidR="009A25AC" w:rsidRPr="00A03704">
              <w:rPr>
                <w:spacing w:val="-14"/>
                <w:sz w:val="24"/>
                <w:szCs w:val="24"/>
              </w:rPr>
              <w:t xml:space="preserve"> </w:t>
            </w:r>
            <w:r w:rsidR="009A25AC" w:rsidRPr="00A03704">
              <w:rPr>
                <w:sz w:val="24"/>
                <w:szCs w:val="24"/>
              </w:rPr>
              <w:t>to</w:t>
            </w:r>
            <w:r w:rsidR="009A25AC" w:rsidRPr="00A03704">
              <w:rPr>
                <w:spacing w:val="-14"/>
                <w:sz w:val="24"/>
                <w:szCs w:val="24"/>
              </w:rPr>
              <w:t xml:space="preserve"> </w:t>
            </w:r>
            <w:r w:rsidR="009A25AC" w:rsidRPr="00A03704">
              <w:rPr>
                <w:sz w:val="24"/>
                <w:szCs w:val="24"/>
              </w:rPr>
              <w:t xml:space="preserve">the </w:t>
            </w:r>
            <w:r w:rsidR="002E2E0C" w:rsidRPr="00A03704">
              <w:rPr>
                <w:sz w:val="24"/>
                <w:szCs w:val="24"/>
              </w:rPr>
              <w:t>relevant DoR</w:t>
            </w:r>
          </w:p>
        </w:tc>
        <w:tc>
          <w:tcPr>
            <w:tcW w:w="1293" w:type="pct"/>
          </w:tcPr>
          <w:p w14:paraId="13079FB7" w14:textId="77777777" w:rsidR="009A25AC" w:rsidRPr="00A03704" w:rsidRDefault="009A25AC" w:rsidP="00A03704">
            <w:pPr>
              <w:pStyle w:val="TableParagraph"/>
              <w:spacing w:before="60" w:after="60" w:line="252" w:lineRule="auto"/>
              <w:ind w:left="0"/>
              <w:rPr>
                <w:rFonts w:ascii="Times New Roman"/>
                <w:sz w:val="24"/>
                <w:szCs w:val="24"/>
              </w:rPr>
            </w:pPr>
          </w:p>
        </w:tc>
      </w:tr>
    </w:tbl>
    <w:p w14:paraId="39AE4E18" w14:textId="77777777" w:rsidR="0047208B" w:rsidRDefault="0047208B" w:rsidP="001335A1">
      <w:pPr>
        <w:pStyle w:val="Caption"/>
        <w:sectPr w:rsidR="0047208B" w:rsidSect="0047208B">
          <w:pgSz w:w="16838" w:h="11906" w:orient="landscape" w:code="9"/>
          <w:pgMar w:top="1440" w:right="1440" w:bottom="1440" w:left="1440" w:header="397" w:footer="397" w:gutter="0"/>
          <w:cols w:space="312"/>
          <w:docGrid w:linePitch="360"/>
        </w:sectPr>
      </w:pPr>
    </w:p>
    <w:p w14:paraId="1C61C315" w14:textId="7ACB24A4" w:rsidR="00E84FCC" w:rsidRDefault="00E84FCC" w:rsidP="001335A1">
      <w:pPr>
        <w:pStyle w:val="Caption"/>
      </w:pPr>
      <w:r>
        <w:lastRenderedPageBreak/>
        <w:t xml:space="preserve">Table </w:t>
      </w:r>
      <w:r w:rsidR="009B5E26">
        <w:fldChar w:fldCharType="begin"/>
      </w:r>
      <w:r w:rsidR="009B5E26">
        <w:instrText xml:space="preserve"> SEQ Table \* ARABIC </w:instrText>
      </w:r>
      <w:r w:rsidR="009B5E26">
        <w:fldChar w:fldCharType="separate"/>
      </w:r>
      <w:r w:rsidR="004C0F38">
        <w:rPr>
          <w:noProof/>
        </w:rPr>
        <w:t>7</w:t>
      </w:r>
      <w:r w:rsidR="009B5E26">
        <w:rPr>
          <w:noProof/>
        </w:rPr>
        <w:fldChar w:fldCharType="end"/>
      </w:r>
      <w:r>
        <w:t xml:space="preserve"> - To ONR Directors</w:t>
      </w:r>
    </w:p>
    <w:tbl>
      <w:tblPr>
        <w:tblStyle w:val="ONRTable1"/>
        <w:tblW w:w="5000" w:type="pct"/>
        <w:tblInd w:w="0" w:type="dxa"/>
        <w:tblLook w:val="04A0" w:firstRow="1" w:lastRow="0" w:firstColumn="1" w:lastColumn="0" w:noHBand="0" w:noVBand="1"/>
      </w:tblPr>
      <w:tblGrid>
        <w:gridCol w:w="639"/>
        <w:gridCol w:w="3284"/>
        <w:gridCol w:w="1342"/>
        <w:gridCol w:w="1986"/>
        <w:gridCol w:w="1775"/>
      </w:tblGrid>
      <w:tr w:rsidR="00A46B83" w:rsidRPr="00A46B83" w14:paraId="5E205F49" w14:textId="77777777" w:rsidTr="0008205B">
        <w:trPr>
          <w:cnfStyle w:val="100000000000" w:firstRow="1" w:lastRow="0" w:firstColumn="0" w:lastColumn="0" w:oddVBand="0" w:evenVBand="0" w:oddHBand="0" w:evenHBand="0" w:firstRowFirstColumn="0" w:firstRowLastColumn="0" w:lastRowFirstColumn="0" w:lastRowLastColumn="0"/>
          <w:cantSplit/>
          <w:tblHeader/>
        </w:trPr>
        <w:tc>
          <w:tcPr>
            <w:tcW w:w="354" w:type="pct"/>
          </w:tcPr>
          <w:p w14:paraId="2E260453" w14:textId="77777777" w:rsidR="00E84FCC" w:rsidRPr="00A46B83" w:rsidRDefault="00E84FCC" w:rsidP="007D3FDA">
            <w:pPr>
              <w:pStyle w:val="TableText"/>
              <w:keepNext/>
              <w:rPr>
                <w:b w:val="0"/>
                <w:bCs/>
                <w:szCs w:val="24"/>
              </w:rPr>
            </w:pPr>
            <w:r w:rsidRPr="00A46B83">
              <w:rPr>
                <w:b w:val="0"/>
                <w:bCs/>
                <w:w w:val="99"/>
                <w:szCs w:val="24"/>
              </w:rPr>
              <w:t>B</w:t>
            </w:r>
          </w:p>
        </w:tc>
        <w:tc>
          <w:tcPr>
            <w:tcW w:w="1819" w:type="pct"/>
          </w:tcPr>
          <w:p w14:paraId="0380A6EB" w14:textId="77777777" w:rsidR="00E84FCC" w:rsidRPr="00A46B83" w:rsidRDefault="00E84FCC" w:rsidP="007D3FDA">
            <w:pPr>
              <w:pStyle w:val="TableText"/>
              <w:keepNext/>
              <w:rPr>
                <w:b w:val="0"/>
                <w:bCs/>
                <w:szCs w:val="24"/>
              </w:rPr>
            </w:pPr>
            <w:r w:rsidRPr="00A46B83">
              <w:rPr>
                <w:b w:val="0"/>
                <w:bCs/>
                <w:spacing w:val="-2"/>
                <w:szCs w:val="24"/>
              </w:rPr>
              <w:t>Function</w:t>
            </w:r>
          </w:p>
        </w:tc>
        <w:tc>
          <w:tcPr>
            <w:tcW w:w="743" w:type="pct"/>
          </w:tcPr>
          <w:p w14:paraId="799032C6" w14:textId="77777777" w:rsidR="00E84FCC" w:rsidRPr="00A46B83" w:rsidRDefault="00E84FCC" w:rsidP="007D3FDA">
            <w:pPr>
              <w:pStyle w:val="TableText"/>
              <w:keepNext/>
              <w:rPr>
                <w:b w:val="0"/>
                <w:bCs/>
                <w:szCs w:val="24"/>
              </w:rPr>
            </w:pPr>
            <w:r w:rsidRPr="00A46B83">
              <w:rPr>
                <w:b w:val="0"/>
                <w:bCs/>
                <w:spacing w:val="-2"/>
                <w:szCs w:val="24"/>
              </w:rPr>
              <w:t>Frequency</w:t>
            </w:r>
          </w:p>
        </w:tc>
        <w:tc>
          <w:tcPr>
            <w:tcW w:w="1100" w:type="pct"/>
          </w:tcPr>
          <w:p w14:paraId="2BF8D8FB" w14:textId="77777777" w:rsidR="00E84FCC" w:rsidRPr="00A46B83" w:rsidRDefault="00E84FCC" w:rsidP="007D3FDA">
            <w:pPr>
              <w:pStyle w:val="TableText"/>
              <w:keepNext/>
              <w:rPr>
                <w:b w:val="0"/>
                <w:bCs/>
                <w:spacing w:val="-2"/>
                <w:szCs w:val="24"/>
              </w:rPr>
            </w:pPr>
            <w:r w:rsidRPr="00A46B83">
              <w:rPr>
                <w:b w:val="0"/>
                <w:bCs/>
                <w:spacing w:val="-2"/>
                <w:szCs w:val="24"/>
              </w:rPr>
              <w:t>Delegation to</w:t>
            </w:r>
          </w:p>
        </w:tc>
        <w:tc>
          <w:tcPr>
            <w:tcW w:w="983" w:type="pct"/>
          </w:tcPr>
          <w:p w14:paraId="04A8E330" w14:textId="77777777" w:rsidR="00E84FCC" w:rsidRPr="00A46B83" w:rsidRDefault="00E84FCC" w:rsidP="007D3FDA">
            <w:pPr>
              <w:pStyle w:val="TableText"/>
              <w:keepNext/>
              <w:rPr>
                <w:b w:val="0"/>
                <w:bCs/>
                <w:szCs w:val="24"/>
              </w:rPr>
            </w:pPr>
            <w:r w:rsidRPr="00A46B83">
              <w:rPr>
                <w:b w:val="0"/>
                <w:bCs/>
                <w:spacing w:val="-2"/>
                <w:szCs w:val="24"/>
              </w:rPr>
              <w:t>Comments</w:t>
            </w:r>
          </w:p>
        </w:tc>
      </w:tr>
      <w:tr w:rsidR="00A46B83" w:rsidRPr="00A46B83" w14:paraId="02E1E90D" w14:textId="77777777" w:rsidTr="0008205B">
        <w:trPr>
          <w:cantSplit/>
        </w:trPr>
        <w:tc>
          <w:tcPr>
            <w:tcW w:w="354" w:type="pct"/>
          </w:tcPr>
          <w:p w14:paraId="1AF44BDD" w14:textId="5AD8205C" w:rsidR="005174F9" w:rsidRPr="00A46B83" w:rsidRDefault="005174F9" w:rsidP="007D3FDA">
            <w:pPr>
              <w:pStyle w:val="TableText"/>
              <w:rPr>
                <w:szCs w:val="24"/>
              </w:rPr>
            </w:pPr>
            <w:r w:rsidRPr="00A46B83">
              <w:rPr>
                <w:spacing w:val="-5"/>
                <w:szCs w:val="24"/>
              </w:rPr>
              <w:t>B23</w:t>
            </w:r>
          </w:p>
        </w:tc>
        <w:tc>
          <w:tcPr>
            <w:tcW w:w="1819" w:type="pct"/>
          </w:tcPr>
          <w:p w14:paraId="290F16AF" w14:textId="305E4609" w:rsidR="005174F9" w:rsidRPr="00A46B83" w:rsidRDefault="005174F9" w:rsidP="007D3FDA">
            <w:pPr>
              <w:pStyle w:val="TableText"/>
              <w:rPr>
                <w:szCs w:val="24"/>
              </w:rPr>
            </w:pPr>
            <w:r w:rsidRPr="00A46B83">
              <w:rPr>
                <w:szCs w:val="24"/>
              </w:rPr>
              <w:t>Approval of special payments such</w:t>
            </w:r>
            <w:r w:rsidRPr="00A46B83">
              <w:rPr>
                <w:spacing w:val="-9"/>
                <w:szCs w:val="24"/>
              </w:rPr>
              <w:t xml:space="preserve"> </w:t>
            </w:r>
            <w:r w:rsidRPr="00A46B83">
              <w:rPr>
                <w:szCs w:val="24"/>
              </w:rPr>
              <w:t>as</w:t>
            </w:r>
            <w:r w:rsidRPr="00A46B83">
              <w:rPr>
                <w:spacing w:val="-8"/>
                <w:szCs w:val="24"/>
              </w:rPr>
              <w:t xml:space="preserve"> </w:t>
            </w:r>
            <w:r w:rsidRPr="00A46B83">
              <w:rPr>
                <w:szCs w:val="24"/>
              </w:rPr>
              <w:t>loans</w:t>
            </w:r>
            <w:r w:rsidRPr="00A46B83">
              <w:rPr>
                <w:spacing w:val="-8"/>
                <w:szCs w:val="24"/>
              </w:rPr>
              <w:t xml:space="preserve"> </w:t>
            </w:r>
            <w:r w:rsidRPr="00A46B83">
              <w:rPr>
                <w:szCs w:val="24"/>
              </w:rPr>
              <w:t>and</w:t>
            </w:r>
            <w:r w:rsidRPr="00A46B83">
              <w:rPr>
                <w:spacing w:val="-9"/>
                <w:szCs w:val="24"/>
              </w:rPr>
              <w:t xml:space="preserve"> </w:t>
            </w:r>
            <w:r w:rsidRPr="00A46B83">
              <w:rPr>
                <w:szCs w:val="24"/>
              </w:rPr>
              <w:t>advances</w:t>
            </w:r>
            <w:r w:rsidRPr="00A46B83">
              <w:rPr>
                <w:spacing w:val="-8"/>
                <w:szCs w:val="24"/>
              </w:rPr>
              <w:t xml:space="preserve"> </w:t>
            </w:r>
            <w:r w:rsidRPr="00A46B83">
              <w:rPr>
                <w:szCs w:val="24"/>
              </w:rPr>
              <w:t>to staff up to £5,000</w:t>
            </w:r>
          </w:p>
        </w:tc>
        <w:tc>
          <w:tcPr>
            <w:tcW w:w="743" w:type="pct"/>
          </w:tcPr>
          <w:p w14:paraId="42E5F04C" w14:textId="2BB18E3A" w:rsidR="005174F9" w:rsidRPr="00A46B83" w:rsidRDefault="005174F9" w:rsidP="007D3FDA">
            <w:pPr>
              <w:pStyle w:val="TableText"/>
              <w:rPr>
                <w:szCs w:val="24"/>
              </w:rPr>
            </w:pPr>
            <w:r w:rsidRPr="00A46B83">
              <w:rPr>
                <w:szCs w:val="24"/>
              </w:rPr>
              <w:t>As</w:t>
            </w:r>
            <w:r w:rsidRPr="00A46B83">
              <w:rPr>
                <w:spacing w:val="-4"/>
                <w:szCs w:val="24"/>
              </w:rPr>
              <w:t xml:space="preserve"> </w:t>
            </w:r>
            <w:r w:rsidRPr="00A46B83">
              <w:rPr>
                <w:spacing w:val="-2"/>
                <w:szCs w:val="24"/>
              </w:rPr>
              <w:t>necessary</w:t>
            </w:r>
          </w:p>
        </w:tc>
        <w:tc>
          <w:tcPr>
            <w:tcW w:w="1100" w:type="pct"/>
          </w:tcPr>
          <w:p w14:paraId="0A405A58" w14:textId="55AA216F" w:rsidR="005174F9" w:rsidRPr="00A46B83" w:rsidRDefault="005174F9" w:rsidP="007D3FDA">
            <w:pPr>
              <w:pStyle w:val="TableText"/>
              <w:rPr>
                <w:szCs w:val="24"/>
              </w:rPr>
            </w:pPr>
            <w:r w:rsidRPr="00A46B83">
              <w:rPr>
                <w:szCs w:val="24"/>
              </w:rPr>
              <w:t>Human Resources Director (HRD)</w:t>
            </w:r>
            <w:r w:rsidRPr="00A46B83">
              <w:rPr>
                <w:spacing w:val="-5"/>
                <w:szCs w:val="24"/>
              </w:rPr>
              <w:t xml:space="preserve"> </w:t>
            </w:r>
            <w:r w:rsidRPr="00A46B83">
              <w:rPr>
                <w:szCs w:val="24"/>
              </w:rPr>
              <w:t>and</w:t>
            </w:r>
            <w:r w:rsidRPr="00A46B83">
              <w:rPr>
                <w:spacing w:val="-4"/>
                <w:szCs w:val="24"/>
              </w:rPr>
              <w:t xml:space="preserve"> </w:t>
            </w:r>
            <w:r w:rsidRPr="00A46B83">
              <w:rPr>
                <w:spacing w:val="-5"/>
                <w:szCs w:val="24"/>
              </w:rPr>
              <w:t>FD</w:t>
            </w:r>
          </w:p>
        </w:tc>
        <w:tc>
          <w:tcPr>
            <w:tcW w:w="983" w:type="pct"/>
          </w:tcPr>
          <w:p w14:paraId="61D6A76D" w14:textId="7AD17B68" w:rsidR="005174F9" w:rsidRPr="00A46B83" w:rsidRDefault="005174F9" w:rsidP="007D3FDA">
            <w:pPr>
              <w:pStyle w:val="TableText"/>
              <w:rPr>
                <w:szCs w:val="24"/>
              </w:rPr>
            </w:pPr>
            <w:r w:rsidRPr="00A46B83">
              <w:rPr>
                <w:szCs w:val="24"/>
              </w:rPr>
              <w:t>Both</w:t>
            </w:r>
            <w:r w:rsidRPr="00A46B83">
              <w:rPr>
                <w:spacing w:val="-14"/>
                <w:szCs w:val="24"/>
              </w:rPr>
              <w:t xml:space="preserve"> </w:t>
            </w:r>
            <w:r w:rsidRPr="00A46B83">
              <w:rPr>
                <w:szCs w:val="24"/>
              </w:rPr>
              <w:t xml:space="preserve">signatures </w:t>
            </w:r>
            <w:r w:rsidRPr="00A46B83">
              <w:rPr>
                <w:spacing w:val="-2"/>
                <w:szCs w:val="24"/>
              </w:rPr>
              <w:t>required</w:t>
            </w:r>
          </w:p>
        </w:tc>
      </w:tr>
      <w:tr w:rsidR="007D3FDA" w:rsidRPr="00A46B83" w14:paraId="689825BC" w14:textId="77777777" w:rsidTr="0008205B">
        <w:trPr>
          <w:cantSplit/>
        </w:trPr>
        <w:tc>
          <w:tcPr>
            <w:tcW w:w="354" w:type="pct"/>
          </w:tcPr>
          <w:p w14:paraId="2FB65324" w14:textId="51784E0D" w:rsidR="005174F9" w:rsidRPr="00A46B83" w:rsidRDefault="005174F9" w:rsidP="007D3FDA">
            <w:pPr>
              <w:pStyle w:val="TableText"/>
              <w:rPr>
                <w:szCs w:val="24"/>
              </w:rPr>
            </w:pPr>
            <w:r w:rsidRPr="00A46B83">
              <w:rPr>
                <w:spacing w:val="-5"/>
                <w:szCs w:val="24"/>
              </w:rPr>
              <w:t>B24</w:t>
            </w:r>
          </w:p>
        </w:tc>
        <w:tc>
          <w:tcPr>
            <w:tcW w:w="1819" w:type="pct"/>
          </w:tcPr>
          <w:p w14:paraId="00A0677F" w14:textId="0F571993" w:rsidR="005174F9" w:rsidRPr="00A46B83" w:rsidRDefault="005174F9" w:rsidP="007D3FDA">
            <w:pPr>
              <w:pStyle w:val="TableText"/>
              <w:rPr>
                <w:szCs w:val="24"/>
              </w:rPr>
            </w:pPr>
            <w:r w:rsidRPr="00A46B83">
              <w:rPr>
                <w:szCs w:val="24"/>
              </w:rPr>
              <w:t>Approval to dismiss staff/ terminate employee contracts</w:t>
            </w:r>
          </w:p>
        </w:tc>
        <w:tc>
          <w:tcPr>
            <w:tcW w:w="743" w:type="pct"/>
          </w:tcPr>
          <w:p w14:paraId="24AF2E55" w14:textId="1B7CCF82" w:rsidR="005174F9" w:rsidRPr="00A46B83" w:rsidRDefault="005174F9" w:rsidP="007D3FDA">
            <w:pPr>
              <w:pStyle w:val="TableText"/>
              <w:rPr>
                <w:szCs w:val="24"/>
              </w:rPr>
            </w:pPr>
            <w:r w:rsidRPr="00A46B83">
              <w:rPr>
                <w:szCs w:val="24"/>
              </w:rPr>
              <w:t>As</w:t>
            </w:r>
            <w:r w:rsidRPr="00A46B83">
              <w:rPr>
                <w:spacing w:val="-4"/>
                <w:szCs w:val="24"/>
              </w:rPr>
              <w:t xml:space="preserve"> </w:t>
            </w:r>
            <w:r w:rsidRPr="00A46B83">
              <w:rPr>
                <w:spacing w:val="-2"/>
                <w:szCs w:val="24"/>
              </w:rPr>
              <w:t>necessary</w:t>
            </w:r>
          </w:p>
        </w:tc>
        <w:tc>
          <w:tcPr>
            <w:tcW w:w="1100" w:type="pct"/>
          </w:tcPr>
          <w:p w14:paraId="6F913963" w14:textId="1E315D0F" w:rsidR="005174F9" w:rsidRPr="00A46B83" w:rsidRDefault="005174F9" w:rsidP="007D3FDA">
            <w:pPr>
              <w:pStyle w:val="TableText"/>
              <w:rPr>
                <w:szCs w:val="24"/>
              </w:rPr>
            </w:pPr>
            <w:r w:rsidRPr="00A46B83">
              <w:rPr>
                <w:spacing w:val="-5"/>
                <w:szCs w:val="24"/>
              </w:rPr>
              <w:t>HRD</w:t>
            </w:r>
          </w:p>
        </w:tc>
        <w:tc>
          <w:tcPr>
            <w:tcW w:w="983" w:type="pct"/>
          </w:tcPr>
          <w:p w14:paraId="31536D62" w14:textId="2CE82C41" w:rsidR="005174F9" w:rsidRPr="00A46B83" w:rsidRDefault="005174F9" w:rsidP="007D3FDA">
            <w:pPr>
              <w:pStyle w:val="TableText"/>
              <w:rPr>
                <w:szCs w:val="24"/>
              </w:rPr>
            </w:pPr>
            <w:r w:rsidRPr="00A46B83">
              <w:rPr>
                <w:szCs w:val="24"/>
              </w:rPr>
              <w:t>In</w:t>
            </w:r>
            <w:r w:rsidRPr="00A46B83">
              <w:rPr>
                <w:spacing w:val="-14"/>
                <w:szCs w:val="24"/>
              </w:rPr>
              <w:t xml:space="preserve"> </w:t>
            </w:r>
            <w:r w:rsidRPr="00A46B83">
              <w:rPr>
                <w:szCs w:val="24"/>
              </w:rPr>
              <w:t>consultation</w:t>
            </w:r>
            <w:r w:rsidRPr="00A46B83">
              <w:rPr>
                <w:spacing w:val="-14"/>
                <w:szCs w:val="24"/>
              </w:rPr>
              <w:t xml:space="preserve"> </w:t>
            </w:r>
            <w:r w:rsidRPr="00A46B83">
              <w:rPr>
                <w:szCs w:val="24"/>
              </w:rPr>
              <w:t>with</w:t>
            </w:r>
            <w:r w:rsidR="00EC1158">
              <w:rPr>
                <w:szCs w:val="24"/>
              </w:rPr>
              <w:t xml:space="preserve"> </w:t>
            </w:r>
            <w:r w:rsidR="009127D3">
              <w:rPr>
                <w:szCs w:val="24"/>
              </w:rPr>
              <w:t>CE/CNI</w:t>
            </w:r>
            <w:r w:rsidR="00A43AEB">
              <w:rPr>
                <w:szCs w:val="24"/>
              </w:rPr>
              <w:t xml:space="preserve"> </w:t>
            </w:r>
            <w:r w:rsidRPr="00A46B83">
              <w:rPr>
                <w:szCs w:val="24"/>
              </w:rPr>
              <w:t xml:space="preserve">or </w:t>
            </w:r>
            <w:r w:rsidR="005B439B">
              <w:rPr>
                <w:szCs w:val="24"/>
              </w:rPr>
              <w:t>SDR</w:t>
            </w:r>
            <w:r w:rsidRPr="00A46B83">
              <w:rPr>
                <w:szCs w:val="24"/>
              </w:rPr>
              <w:t xml:space="preserve"> as </w:t>
            </w:r>
            <w:r w:rsidRPr="00A46B83">
              <w:rPr>
                <w:spacing w:val="-2"/>
                <w:szCs w:val="24"/>
              </w:rPr>
              <w:t>appropriate</w:t>
            </w:r>
          </w:p>
        </w:tc>
      </w:tr>
      <w:tr w:rsidR="00A46B83" w:rsidRPr="00A46B83" w14:paraId="16F31C06" w14:textId="77777777" w:rsidTr="0008205B">
        <w:trPr>
          <w:cantSplit/>
          <w:trHeight w:val="813"/>
        </w:trPr>
        <w:tc>
          <w:tcPr>
            <w:tcW w:w="354" w:type="pct"/>
          </w:tcPr>
          <w:p w14:paraId="2FEC9509" w14:textId="33FA81FB" w:rsidR="005174F9" w:rsidRPr="00A46B83" w:rsidRDefault="005174F9" w:rsidP="007D3FDA">
            <w:pPr>
              <w:pStyle w:val="TableText"/>
              <w:rPr>
                <w:szCs w:val="24"/>
              </w:rPr>
            </w:pPr>
            <w:r w:rsidRPr="00A46B83">
              <w:rPr>
                <w:spacing w:val="-5"/>
                <w:szCs w:val="24"/>
              </w:rPr>
              <w:t>B25</w:t>
            </w:r>
          </w:p>
        </w:tc>
        <w:tc>
          <w:tcPr>
            <w:tcW w:w="1819" w:type="pct"/>
          </w:tcPr>
          <w:p w14:paraId="221E37CA" w14:textId="2C59578C" w:rsidR="005174F9" w:rsidRPr="00A46B83" w:rsidRDefault="005174F9" w:rsidP="007D3FDA">
            <w:pPr>
              <w:pStyle w:val="TableText"/>
              <w:rPr>
                <w:szCs w:val="24"/>
              </w:rPr>
            </w:pPr>
            <w:r w:rsidRPr="00A46B83">
              <w:rPr>
                <w:szCs w:val="24"/>
              </w:rPr>
              <w:t>Approval of employment contracts</w:t>
            </w:r>
            <w:r w:rsidRPr="00A46B83">
              <w:rPr>
                <w:spacing w:val="-14"/>
                <w:szCs w:val="24"/>
              </w:rPr>
              <w:t xml:space="preserve"> </w:t>
            </w:r>
            <w:r w:rsidRPr="00A46B83">
              <w:rPr>
                <w:szCs w:val="24"/>
              </w:rPr>
              <w:t>and</w:t>
            </w:r>
            <w:r w:rsidRPr="00A46B83">
              <w:rPr>
                <w:spacing w:val="-14"/>
                <w:szCs w:val="24"/>
              </w:rPr>
              <w:t xml:space="preserve"> </w:t>
            </w:r>
            <w:r w:rsidRPr="00A46B83">
              <w:rPr>
                <w:szCs w:val="24"/>
              </w:rPr>
              <w:t xml:space="preserve">secondment </w:t>
            </w:r>
            <w:r w:rsidRPr="00A46B83">
              <w:rPr>
                <w:spacing w:val="-2"/>
                <w:szCs w:val="24"/>
              </w:rPr>
              <w:t>contracts</w:t>
            </w:r>
          </w:p>
        </w:tc>
        <w:tc>
          <w:tcPr>
            <w:tcW w:w="743" w:type="pct"/>
          </w:tcPr>
          <w:p w14:paraId="7C4EF8BA" w14:textId="7A8055C5" w:rsidR="005174F9" w:rsidRPr="00A46B83" w:rsidRDefault="005174F9" w:rsidP="007D3FDA">
            <w:pPr>
              <w:pStyle w:val="TableText"/>
              <w:rPr>
                <w:szCs w:val="24"/>
              </w:rPr>
            </w:pPr>
            <w:r w:rsidRPr="00A46B83">
              <w:rPr>
                <w:szCs w:val="24"/>
              </w:rPr>
              <w:t>As</w:t>
            </w:r>
            <w:r w:rsidRPr="00A46B83">
              <w:rPr>
                <w:spacing w:val="-4"/>
                <w:szCs w:val="24"/>
              </w:rPr>
              <w:t xml:space="preserve"> </w:t>
            </w:r>
            <w:r w:rsidRPr="00A46B83">
              <w:rPr>
                <w:spacing w:val="-2"/>
                <w:szCs w:val="24"/>
              </w:rPr>
              <w:t>necessary</w:t>
            </w:r>
          </w:p>
        </w:tc>
        <w:tc>
          <w:tcPr>
            <w:tcW w:w="1100" w:type="pct"/>
          </w:tcPr>
          <w:p w14:paraId="7CA8E82F" w14:textId="28676473" w:rsidR="005174F9" w:rsidRPr="00A46B83" w:rsidRDefault="005174F9" w:rsidP="007D3FDA">
            <w:pPr>
              <w:pStyle w:val="TableParagraph"/>
              <w:spacing w:before="60" w:after="60" w:line="252" w:lineRule="auto"/>
              <w:ind w:left="0"/>
              <w:rPr>
                <w:sz w:val="24"/>
                <w:szCs w:val="24"/>
              </w:rPr>
            </w:pPr>
            <w:r w:rsidRPr="00A46B83">
              <w:rPr>
                <w:spacing w:val="-5"/>
                <w:sz w:val="24"/>
                <w:szCs w:val="24"/>
              </w:rPr>
              <w:t>HRD</w:t>
            </w:r>
          </w:p>
        </w:tc>
        <w:tc>
          <w:tcPr>
            <w:tcW w:w="983" w:type="pct"/>
          </w:tcPr>
          <w:p w14:paraId="76E05393" w14:textId="765B0B01" w:rsidR="005174F9" w:rsidRPr="00A46B83" w:rsidRDefault="005174F9" w:rsidP="007D3FDA">
            <w:pPr>
              <w:pStyle w:val="TableText"/>
              <w:rPr>
                <w:szCs w:val="24"/>
              </w:rPr>
            </w:pPr>
          </w:p>
        </w:tc>
      </w:tr>
      <w:tr w:rsidR="00A46B83" w:rsidRPr="00A46B83" w14:paraId="1D2C3E76" w14:textId="77777777" w:rsidTr="0008205B">
        <w:trPr>
          <w:cantSplit/>
          <w:trHeight w:val="813"/>
        </w:trPr>
        <w:tc>
          <w:tcPr>
            <w:tcW w:w="354" w:type="pct"/>
          </w:tcPr>
          <w:p w14:paraId="0786E222" w14:textId="09BD8DB5" w:rsidR="009A05B7" w:rsidRPr="00A46B83" w:rsidRDefault="009A05B7" w:rsidP="007D3FDA">
            <w:pPr>
              <w:pStyle w:val="TableText"/>
              <w:rPr>
                <w:szCs w:val="24"/>
              </w:rPr>
            </w:pPr>
            <w:r w:rsidRPr="00A46B83">
              <w:rPr>
                <w:spacing w:val="-5"/>
                <w:szCs w:val="24"/>
              </w:rPr>
              <w:t>B26</w:t>
            </w:r>
          </w:p>
        </w:tc>
        <w:tc>
          <w:tcPr>
            <w:tcW w:w="1819" w:type="pct"/>
          </w:tcPr>
          <w:p w14:paraId="5C9DDE8F" w14:textId="47F20423" w:rsidR="009A05B7" w:rsidRPr="00A46B83" w:rsidRDefault="009A05B7" w:rsidP="007D3FDA">
            <w:pPr>
              <w:pStyle w:val="TableText"/>
              <w:rPr>
                <w:szCs w:val="24"/>
              </w:rPr>
            </w:pPr>
            <w:r w:rsidRPr="00A46B83">
              <w:rPr>
                <w:szCs w:val="24"/>
              </w:rPr>
              <w:t>Approval of praise and recognition awards for individual staff</w:t>
            </w:r>
          </w:p>
        </w:tc>
        <w:tc>
          <w:tcPr>
            <w:tcW w:w="743" w:type="pct"/>
          </w:tcPr>
          <w:p w14:paraId="2A959313" w14:textId="77777777" w:rsidR="009A05B7" w:rsidRPr="00A46B83" w:rsidRDefault="009A05B7" w:rsidP="007D3FDA">
            <w:pPr>
              <w:pStyle w:val="TableParagraph"/>
              <w:spacing w:before="60" w:after="60" w:line="252" w:lineRule="auto"/>
              <w:ind w:left="0"/>
              <w:rPr>
                <w:sz w:val="24"/>
                <w:szCs w:val="24"/>
              </w:rPr>
            </w:pPr>
            <w:r w:rsidRPr="00A46B83">
              <w:rPr>
                <w:sz w:val="24"/>
                <w:szCs w:val="24"/>
              </w:rPr>
              <w:t>As necessary</w:t>
            </w:r>
          </w:p>
          <w:p w14:paraId="47380A02" w14:textId="77777777" w:rsidR="009A05B7" w:rsidRPr="00A46B83" w:rsidRDefault="009A05B7" w:rsidP="007D3FDA">
            <w:pPr>
              <w:pStyle w:val="TableParagraph"/>
              <w:spacing w:before="60" w:after="60" w:line="252" w:lineRule="auto"/>
              <w:ind w:left="0"/>
              <w:rPr>
                <w:sz w:val="24"/>
                <w:szCs w:val="24"/>
              </w:rPr>
            </w:pPr>
          </w:p>
          <w:p w14:paraId="2F6FF43C" w14:textId="1CD4A9CB" w:rsidR="009A05B7" w:rsidRPr="00A46B83" w:rsidRDefault="009A05B7" w:rsidP="007D3FDA">
            <w:pPr>
              <w:pStyle w:val="TableText"/>
              <w:rPr>
                <w:szCs w:val="24"/>
              </w:rPr>
            </w:pPr>
          </w:p>
        </w:tc>
        <w:tc>
          <w:tcPr>
            <w:tcW w:w="1100" w:type="pct"/>
          </w:tcPr>
          <w:p w14:paraId="74F964EE" w14:textId="4BE4BADA" w:rsidR="009A05B7" w:rsidRPr="00A46B83" w:rsidRDefault="009A05B7" w:rsidP="007D3FDA">
            <w:pPr>
              <w:pStyle w:val="TableParagraph"/>
              <w:spacing w:before="60" w:after="60" w:line="252" w:lineRule="auto"/>
              <w:ind w:left="0"/>
              <w:rPr>
                <w:sz w:val="24"/>
                <w:szCs w:val="24"/>
              </w:rPr>
            </w:pPr>
            <w:r w:rsidRPr="00A46B83">
              <w:rPr>
                <w:sz w:val="24"/>
                <w:szCs w:val="24"/>
              </w:rPr>
              <w:t xml:space="preserve">Relevant Director </w:t>
            </w:r>
          </w:p>
        </w:tc>
        <w:tc>
          <w:tcPr>
            <w:tcW w:w="983" w:type="pct"/>
          </w:tcPr>
          <w:p w14:paraId="248854DC" w14:textId="37F8C535" w:rsidR="009A05B7" w:rsidRPr="00A46B83" w:rsidRDefault="009A05B7" w:rsidP="007D3FDA">
            <w:pPr>
              <w:pStyle w:val="TableText"/>
              <w:rPr>
                <w:szCs w:val="24"/>
              </w:rPr>
            </w:pPr>
          </w:p>
        </w:tc>
      </w:tr>
      <w:tr w:rsidR="00A46B83" w:rsidRPr="00A46B83" w14:paraId="04391104" w14:textId="77777777" w:rsidTr="0008205B">
        <w:trPr>
          <w:cantSplit/>
          <w:trHeight w:val="813"/>
        </w:trPr>
        <w:tc>
          <w:tcPr>
            <w:tcW w:w="354" w:type="pct"/>
          </w:tcPr>
          <w:p w14:paraId="4564F3BB" w14:textId="20E12C04" w:rsidR="009A05B7" w:rsidRPr="00A46B83" w:rsidRDefault="009A05B7" w:rsidP="007D3FDA">
            <w:pPr>
              <w:pStyle w:val="TableText"/>
              <w:rPr>
                <w:szCs w:val="24"/>
              </w:rPr>
            </w:pPr>
            <w:r w:rsidRPr="00A46B83">
              <w:rPr>
                <w:spacing w:val="-5"/>
                <w:szCs w:val="24"/>
              </w:rPr>
              <w:t>B27</w:t>
            </w:r>
          </w:p>
        </w:tc>
        <w:tc>
          <w:tcPr>
            <w:tcW w:w="1819" w:type="pct"/>
          </w:tcPr>
          <w:p w14:paraId="4CE735FC" w14:textId="23902859" w:rsidR="009A05B7" w:rsidRPr="00A46B83" w:rsidRDefault="009A05B7" w:rsidP="007D3FDA">
            <w:pPr>
              <w:pStyle w:val="TableText"/>
              <w:rPr>
                <w:szCs w:val="24"/>
              </w:rPr>
            </w:pPr>
            <w:r w:rsidRPr="00A46B83">
              <w:rPr>
                <w:szCs w:val="24"/>
              </w:rPr>
              <w:t>Approval of ONR’s publication scheme</w:t>
            </w:r>
            <w:r w:rsidRPr="00A46B83">
              <w:rPr>
                <w:spacing w:val="-11"/>
                <w:szCs w:val="24"/>
              </w:rPr>
              <w:t xml:space="preserve"> </w:t>
            </w:r>
            <w:r w:rsidRPr="00A46B83">
              <w:rPr>
                <w:szCs w:val="24"/>
              </w:rPr>
              <w:t>in</w:t>
            </w:r>
            <w:r w:rsidRPr="00A46B83">
              <w:rPr>
                <w:spacing w:val="-11"/>
                <w:szCs w:val="24"/>
              </w:rPr>
              <w:t xml:space="preserve"> </w:t>
            </w:r>
            <w:r w:rsidRPr="00A46B83">
              <w:rPr>
                <w:szCs w:val="24"/>
              </w:rPr>
              <w:t>accordance</w:t>
            </w:r>
            <w:r w:rsidRPr="00A46B83">
              <w:rPr>
                <w:spacing w:val="-11"/>
                <w:szCs w:val="24"/>
              </w:rPr>
              <w:t xml:space="preserve"> </w:t>
            </w:r>
            <w:r w:rsidRPr="00A46B83">
              <w:rPr>
                <w:szCs w:val="24"/>
              </w:rPr>
              <w:t>with</w:t>
            </w:r>
            <w:r w:rsidRPr="00A46B83">
              <w:rPr>
                <w:spacing w:val="-10"/>
                <w:szCs w:val="24"/>
              </w:rPr>
              <w:t xml:space="preserve"> </w:t>
            </w:r>
            <w:r w:rsidRPr="00A46B83">
              <w:rPr>
                <w:szCs w:val="24"/>
              </w:rPr>
              <w:t xml:space="preserve">the Freedom of Information Act </w:t>
            </w:r>
            <w:r w:rsidRPr="00A46B83">
              <w:rPr>
                <w:spacing w:val="-2"/>
                <w:szCs w:val="24"/>
              </w:rPr>
              <w:t>2000</w:t>
            </w:r>
          </w:p>
        </w:tc>
        <w:tc>
          <w:tcPr>
            <w:tcW w:w="743" w:type="pct"/>
          </w:tcPr>
          <w:p w14:paraId="5D0ED159" w14:textId="4E4C1953" w:rsidR="009A05B7" w:rsidRPr="00A46B83" w:rsidRDefault="009A05B7" w:rsidP="007D3FDA">
            <w:pPr>
              <w:pStyle w:val="TableText"/>
              <w:rPr>
                <w:szCs w:val="24"/>
              </w:rPr>
            </w:pPr>
            <w:r w:rsidRPr="00A46B83">
              <w:rPr>
                <w:szCs w:val="24"/>
              </w:rPr>
              <w:t>As</w:t>
            </w:r>
            <w:r w:rsidRPr="00A46B83">
              <w:rPr>
                <w:spacing w:val="-4"/>
                <w:szCs w:val="24"/>
              </w:rPr>
              <w:t xml:space="preserve"> </w:t>
            </w:r>
            <w:r w:rsidRPr="00A46B83">
              <w:rPr>
                <w:spacing w:val="-2"/>
                <w:szCs w:val="24"/>
              </w:rPr>
              <w:t>necessary</w:t>
            </w:r>
          </w:p>
        </w:tc>
        <w:tc>
          <w:tcPr>
            <w:tcW w:w="1100" w:type="pct"/>
          </w:tcPr>
          <w:p w14:paraId="1C822424" w14:textId="70E10CD4" w:rsidR="009A05B7" w:rsidRPr="00A46B83" w:rsidRDefault="001152D8" w:rsidP="007D3FDA">
            <w:pPr>
              <w:pStyle w:val="TableParagraph"/>
              <w:spacing w:before="60" w:after="60" w:line="252" w:lineRule="auto"/>
              <w:ind w:left="0"/>
              <w:rPr>
                <w:sz w:val="24"/>
                <w:szCs w:val="24"/>
              </w:rPr>
            </w:pPr>
            <w:r>
              <w:rPr>
                <w:sz w:val="24"/>
                <w:szCs w:val="24"/>
              </w:rPr>
              <w:t>S&amp;CA Director</w:t>
            </w:r>
          </w:p>
        </w:tc>
        <w:tc>
          <w:tcPr>
            <w:tcW w:w="983" w:type="pct"/>
          </w:tcPr>
          <w:p w14:paraId="597F5051" w14:textId="05EB2B3D" w:rsidR="009A05B7" w:rsidRPr="00A46B83" w:rsidRDefault="009A05B7" w:rsidP="007D3FDA">
            <w:pPr>
              <w:pStyle w:val="TableText"/>
              <w:rPr>
                <w:szCs w:val="24"/>
              </w:rPr>
            </w:pPr>
            <w:r w:rsidRPr="00A46B83">
              <w:rPr>
                <w:szCs w:val="24"/>
              </w:rPr>
              <w:t>No</w:t>
            </w:r>
            <w:r w:rsidRPr="00A46B83">
              <w:rPr>
                <w:spacing w:val="-4"/>
                <w:szCs w:val="24"/>
              </w:rPr>
              <w:t xml:space="preserve"> </w:t>
            </w:r>
            <w:r w:rsidRPr="00A46B83">
              <w:rPr>
                <w:szCs w:val="24"/>
              </w:rPr>
              <w:t>sub</w:t>
            </w:r>
            <w:r w:rsidRPr="00A46B83">
              <w:rPr>
                <w:spacing w:val="-2"/>
                <w:szCs w:val="24"/>
              </w:rPr>
              <w:t xml:space="preserve"> delegation</w:t>
            </w:r>
          </w:p>
        </w:tc>
      </w:tr>
      <w:tr w:rsidR="00A46B83" w:rsidRPr="00A46B83" w14:paraId="0E8E1B9D" w14:textId="77777777" w:rsidTr="0008205B">
        <w:trPr>
          <w:cantSplit/>
          <w:trHeight w:val="656"/>
        </w:trPr>
        <w:tc>
          <w:tcPr>
            <w:tcW w:w="354" w:type="pct"/>
          </w:tcPr>
          <w:p w14:paraId="1C4E74E9" w14:textId="29E67C08" w:rsidR="009A05B7" w:rsidRPr="00A46B83" w:rsidRDefault="009A05B7" w:rsidP="007D3FDA">
            <w:pPr>
              <w:pStyle w:val="TableText"/>
              <w:rPr>
                <w:szCs w:val="24"/>
              </w:rPr>
            </w:pPr>
            <w:r w:rsidRPr="00A46B83">
              <w:rPr>
                <w:spacing w:val="-5"/>
                <w:szCs w:val="24"/>
              </w:rPr>
              <w:t>B28</w:t>
            </w:r>
          </w:p>
        </w:tc>
        <w:tc>
          <w:tcPr>
            <w:tcW w:w="1819" w:type="pct"/>
          </w:tcPr>
          <w:p w14:paraId="08E7D9CD" w14:textId="07185AB0" w:rsidR="009A05B7" w:rsidRPr="00A46B83" w:rsidRDefault="009A05B7" w:rsidP="007D3FDA">
            <w:pPr>
              <w:pStyle w:val="TableText"/>
              <w:rPr>
                <w:szCs w:val="24"/>
              </w:rPr>
            </w:pPr>
            <w:r w:rsidRPr="00A46B83">
              <w:rPr>
                <w:szCs w:val="24"/>
              </w:rPr>
              <w:t>Approval</w:t>
            </w:r>
            <w:r w:rsidRPr="00A46B83">
              <w:rPr>
                <w:spacing w:val="-11"/>
                <w:szCs w:val="24"/>
              </w:rPr>
              <w:t xml:space="preserve"> </w:t>
            </w:r>
            <w:r w:rsidRPr="00A46B83">
              <w:rPr>
                <w:szCs w:val="24"/>
              </w:rPr>
              <w:t>of</w:t>
            </w:r>
            <w:r w:rsidRPr="00A46B83">
              <w:rPr>
                <w:spacing w:val="-10"/>
                <w:szCs w:val="24"/>
              </w:rPr>
              <w:t xml:space="preserve"> </w:t>
            </w:r>
            <w:r w:rsidRPr="00A46B83">
              <w:rPr>
                <w:szCs w:val="24"/>
              </w:rPr>
              <w:t>policy</w:t>
            </w:r>
            <w:r w:rsidRPr="00A46B83">
              <w:rPr>
                <w:spacing w:val="-10"/>
                <w:szCs w:val="24"/>
              </w:rPr>
              <w:t xml:space="preserve"> </w:t>
            </w:r>
            <w:r w:rsidRPr="00A46B83">
              <w:rPr>
                <w:szCs w:val="24"/>
              </w:rPr>
              <w:t>for</w:t>
            </w:r>
            <w:r w:rsidRPr="00A46B83">
              <w:rPr>
                <w:spacing w:val="-10"/>
                <w:szCs w:val="24"/>
              </w:rPr>
              <w:t xml:space="preserve"> </w:t>
            </w:r>
            <w:r w:rsidR="00B32FCF" w:rsidRPr="00A46B83">
              <w:rPr>
                <w:spacing w:val="-10"/>
                <w:szCs w:val="24"/>
              </w:rPr>
              <w:t xml:space="preserve">UK </w:t>
            </w:r>
            <w:r w:rsidRPr="00A46B83">
              <w:rPr>
                <w:spacing w:val="-10"/>
                <w:szCs w:val="24"/>
              </w:rPr>
              <w:t>GDPR</w:t>
            </w:r>
            <w:r w:rsidRPr="00A46B83">
              <w:rPr>
                <w:szCs w:val="24"/>
              </w:rPr>
              <w:t xml:space="preserve"> and any revisions</w:t>
            </w:r>
          </w:p>
        </w:tc>
        <w:tc>
          <w:tcPr>
            <w:tcW w:w="743" w:type="pct"/>
          </w:tcPr>
          <w:p w14:paraId="419B4811" w14:textId="17C8D1FC" w:rsidR="009A05B7" w:rsidRPr="00A46B83" w:rsidRDefault="009A05B7" w:rsidP="007D3FDA">
            <w:pPr>
              <w:pStyle w:val="TableText"/>
              <w:rPr>
                <w:szCs w:val="24"/>
              </w:rPr>
            </w:pPr>
            <w:r w:rsidRPr="00A46B83">
              <w:rPr>
                <w:szCs w:val="24"/>
              </w:rPr>
              <w:t>As</w:t>
            </w:r>
            <w:r w:rsidRPr="00A46B83">
              <w:rPr>
                <w:spacing w:val="-4"/>
                <w:szCs w:val="24"/>
              </w:rPr>
              <w:t xml:space="preserve"> </w:t>
            </w:r>
            <w:r w:rsidRPr="00A46B83">
              <w:rPr>
                <w:spacing w:val="-2"/>
                <w:szCs w:val="24"/>
              </w:rPr>
              <w:t>necessary</w:t>
            </w:r>
          </w:p>
        </w:tc>
        <w:tc>
          <w:tcPr>
            <w:tcW w:w="1100" w:type="pct"/>
          </w:tcPr>
          <w:p w14:paraId="7D288FA9" w14:textId="0E2C7363" w:rsidR="009A05B7" w:rsidRPr="00A46B83" w:rsidRDefault="009A05B7" w:rsidP="007D3FDA">
            <w:pPr>
              <w:pStyle w:val="TableParagraph"/>
              <w:spacing w:before="60" w:after="60" w:line="252" w:lineRule="auto"/>
              <w:ind w:left="0"/>
              <w:rPr>
                <w:sz w:val="24"/>
                <w:szCs w:val="24"/>
              </w:rPr>
            </w:pPr>
            <w:r w:rsidRPr="00A46B83">
              <w:rPr>
                <w:spacing w:val="-5"/>
                <w:sz w:val="24"/>
                <w:szCs w:val="24"/>
              </w:rPr>
              <w:t>Data Protection Officer or equivalent</w:t>
            </w:r>
          </w:p>
        </w:tc>
        <w:tc>
          <w:tcPr>
            <w:tcW w:w="983" w:type="pct"/>
          </w:tcPr>
          <w:p w14:paraId="181C3E48" w14:textId="7F7546A8" w:rsidR="009A05B7" w:rsidRPr="00A46B83" w:rsidRDefault="009A05B7" w:rsidP="007D3FDA">
            <w:pPr>
              <w:pStyle w:val="TableText"/>
              <w:rPr>
                <w:szCs w:val="24"/>
              </w:rPr>
            </w:pPr>
          </w:p>
        </w:tc>
      </w:tr>
      <w:tr w:rsidR="00A46B83" w:rsidRPr="00A46B83" w14:paraId="530B84B2" w14:textId="77777777" w:rsidTr="0008205B">
        <w:trPr>
          <w:cantSplit/>
          <w:trHeight w:val="813"/>
        </w:trPr>
        <w:tc>
          <w:tcPr>
            <w:tcW w:w="354" w:type="pct"/>
          </w:tcPr>
          <w:p w14:paraId="7CC60623" w14:textId="5A535157" w:rsidR="009A05B7" w:rsidRPr="00A46B83" w:rsidRDefault="009A05B7" w:rsidP="007D3FDA">
            <w:pPr>
              <w:pStyle w:val="TableText"/>
              <w:rPr>
                <w:szCs w:val="24"/>
              </w:rPr>
            </w:pPr>
            <w:r w:rsidRPr="00A46B83">
              <w:rPr>
                <w:spacing w:val="-5"/>
                <w:szCs w:val="24"/>
              </w:rPr>
              <w:t>B29</w:t>
            </w:r>
          </w:p>
        </w:tc>
        <w:tc>
          <w:tcPr>
            <w:tcW w:w="1819" w:type="pct"/>
          </w:tcPr>
          <w:p w14:paraId="53E65E15" w14:textId="49644F2C" w:rsidR="009A05B7" w:rsidRPr="00A46B83" w:rsidRDefault="009A05B7" w:rsidP="007D3FDA">
            <w:pPr>
              <w:pStyle w:val="TableText"/>
              <w:rPr>
                <w:szCs w:val="24"/>
              </w:rPr>
            </w:pPr>
            <w:r w:rsidRPr="00A46B83">
              <w:rPr>
                <w:szCs w:val="24"/>
              </w:rPr>
              <w:t>Approval</w:t>
            </w:r>
            <w:r w:rsidRPr="00A46B83">
              <w:rPr>
                <w:spacing w:val="-7"/>
                <w:szCs w:val="24"/>
              </w:rPr>
              <w:t xml:space="preserve"> </w:t>
            </w:r>
            <w:r w:rsidRPr="00A46B83">
              <w:rPr>
                <w:szCs w:val="24"/>
              </w:rPr>
              <w:t>of</w:t>
            </w:r>
            <w:r w:rsidRPr="00A46B83">
              <w:rPr>
                <w:spacing w:val="-6"/>
                <w:szCs w:val="24"/>
              </w:rPr>
              <w:t xml:space="preserve"> </w:t>
            </w:r>
            <w:r w:rsidRPr="00A46B83">
              <w:rPr>
                <w:szCs w:val="24"/>
              </w:rPr>
              <w:t>press</w:t>
            </w:r>
            <w:r w:rsidRPr="00A46B83">
              <w:rPr>
                <w:spacing w:val="-5"/>
                <w:szCs w:val="24"/>
              </w:rPr>
              <w:t xml:space="preserve"> </w:t>
            </w:r>
            <w:r w:rsidRPr="00A46B83">
              <w:rPr>
                <w:spacing w:val="-2"/>
                <w:szCs w:val="24"/>
              </w:rPr>
              <w:t>releases</w:t>
            </w:r>
          </w:p>
        </w:tc>
        <w:tc>
          <w:tcPr>
            <w:tcW w:w="743" w:type="pct"/>
          </w:tcPr>
          <w:p w14:paraId="47B41EB9" w14:textId="283E1949" w:rsidR="009A05B7" w:rsidRPr="00A46B83" w:rsidRDefault="009A05B7" w:rsidP="007D3FDA">
            <w:pPr>
              <w:pStyle w:val="TableText"/>
              <w:rPr>
                <w:szCs w:val="24"/>
              </w:rPr>
            </w:pPr>
            <w:r w:rsidRPr="00A46B83">
              <w:rPr>
                <w:szCs w:val="24"/>
              </w:rPr>
              <w:t>As</w:t>
            </w:r>
            <w:r w:rsidRPr="00A46B83">
              <w:rPr>
                <w:spacing w:val="-4"/>
                <w:szCs w:val="24"/>
              </w:rPr>
              <w:t xml:space="preserve"> </w:t>
            </w:r>
            <w:r w:rsidRPr="00A46B83">
              <w:rPr>
                <w:spacing w:val="-2"/>
                <w:szCs w:val="24"/>
              </w:rPr>
              <w:t>necessary</w:t>
            </w:r>
          </w:p>
        </w:tc>
        <w:tc>
          <w:tcPr>
            <w:tcW w:w="1100" w:type="pct"/>
          </w:tcPr>
          <w:p w14:paraId="640B89E7" w14:textId="56EC3822" w:rsidR="009A05B7" w:rsidRPr="00A46B83" w:rsidRDefault="001152D8" w:rsidP="007D3FDA">
            <w:pPr>
              <w:pStyle w:val="TableParagraph"/>
              <w:spacing w:before="60" w:after="60" w:line="252" w:lineRule="auto"/>
              <w:ind w:left="0"/>
              <w:rPr>
                <w:sz w:val="24"/>
                <w:szCs w:val="24"/>
              </w:rPr>
            </w:pPr>
            <w:r>
              <w:rPr>
                <w:sz w:val="24"/>
                <w:szCs w:val="24"/>
              </w:rPr>
              <w:t>S&amp;CA Director</w:t>
            </w:r>
            <w:r w:rsidR="009A05B7" w:rsidRPr="00A46B83">
              <w:rPr>
                <w:spacing w:val="-2"/>
                <w:sz w:val="24"/>
                <w:szCs w:val="24"/>
              </w:rPr>
              <w:t xml:space="preserve"> or Head of Communications </w:t>
            </w:r>
          </w:p>
        </w:tc>
        <w:tc>
          <w:tcPr>
            <w:tcW w:w="983" w:type="pct"/>
          </w:tcPr>
          <w:p w14:paraId="29B655EF" w14:textId="3C95604E" w:rsidR="009A05B7" w:rsidRPr="00A46B83" w:rsidRDefault="009A05B7" w:rsidP="007D3FDA">
            <w:pPr>
              <w:pStyle w:val="TableText"/>
              <w:rPr>
                <w:szCs w:val="24"/>
              </w:rPr>
            </w:pPr>
          </w:p>
        </w:tc>
      </w:tr>
      <w:tr w:rsidR="00A46B83" w:rsidRPr="00A46B83" w14:paraId="7A35FD7B" w14:textId="77777777" w:rsidTr="0008205B">
        <w:trPr>
          <w:cantSplit/>
          <w:trHeight w:val="813"/>
        </w:trPr>
        <w:tc>
          <w:tcPr>
            <w:tcW w:w="354" w:type="pct"/>
          </w:tcPr>
          <w:p w14:paraId="7BEE7674" w14:textId="11E08A62" w:rsidR="009A05B7" w:rsidRPr="00A46B83" w:rsidRDefault="009A05B7" w:rsidP="007D3FDA">
            <w:pPr>
              <w:pStyle w:val="TableText"/>
              <w:rPr>
                <w:szCs w:val="24"/>
              </w:rPr>
            </w:pPr>
            <w:r w:rsidRPr="00A46B83">
              <w:rPr>
                <w:spacing w:val="-5"/>
                <w:szCs w:val="24"/>
              </w:rPr>
              <w:t>B30</w:t>
            </w:r>
          </w:p>
        </w:tc>
        <w:tc>
          <w:tcPr>
            <w:tcW w:w="1819" w:type="pct"/>
          </w:tcPr>
          <w:p w14:paraId="06433F86" w14:textId="6E298C91" w:rsidR="009A05B7" w:rsidRPr="00A46B83" w:rsidRDefault="009A05B7" w:rsidP="007D3FDA">
            <w:pPr>
              <w:pStyle w:val="TableText"/>
              <w:rPr>
                <w:szCs w:val="24"/>
              </w:rPr>
            </w:pPr>
            <w:r w:rsidRPr="00A46B83">
              <w:rPr>
                <w:szCs w:val="24"/>
              </w:rPr>
              <w:t>Approval</w:t>
            </w:r>
            <w:r w:rsidRPr="00A46B83">
              <w:rPr>
                <w:spacing w:val="-12"/>
                <w:szCs w:val="24"/>
              </w:rPr>
              <w:t xml:space="preserve"> </w:t>
            </w:r>
            <w:r w:rsidRPr="00A46B83">
              <w:rPr>
                <w:szCs w:val="24"/>
              </w:rPr>
              <w:t>of</w:t>
            </w:r>
            <w:r w:rsidRPr="00A46B83">
              <w:rPr>
                <w:spacing w:val="-11"/>
                <w:szCs w:val="24"/>
              </w:rPr>
              <w:t xml:space="preserve"> </w:t>
            </w:r>
            <w:r w:rsidRPr="00A46B83">
              <w:rPr>
                <w:szCs w:val="24"/>
              </w:rPr>
              <w:t>internal</w:t>
            </w:r>
            <w:r w:rsidRPr="00A46B83">
              <w:rPr>
                <w:spacing w:val="-9"/>
                <w:szCs w:val="24"/>
              </w:rPr>
              <w:t xml:space="preserve"> </w:t>
            </w:r>
            <w:r w:rsidRPr="00A46B83">
              <w:rPr>
                <w:szCs w:val="24"/>
              </w:rPr>
              <w:t>and</w:t>
            </w:r>
            <w:r w:rsidRPr="00A46B83">
              <w:rPr>
                <w:spacing w:val="-9"/>
                <w:szCs w:val="24"/>
              </w:rPr>
              <w:t xml:space="preserve"> </w:t>
            </w:r>
            <w:r w:rsidRPr="00A46B83">
              <w:rPr>
                <w:szCs w:val="24"/>
              </w:rPr>
              <w:t xml:space="preserve">external </w:t>
            </w:r>
            <w:r w:rsidRPr="00A46B83">
              <w:rPr>
                <w:spacing w:val="-2"/>
                <w:szCs w:val="24"/>
              </w:rPr>
              <w:t>communications</w:t>
            </w:r>
          </w:p>
        </w:tc>
        <w:tc>
          <w:tcPr>
            <w:tcW w:w="743" w:type="pct"/>
          </w:tcPr>
          <w:p w14:paraId="5CE8A310" w14:textId="4B029501" w:rsidR="009A05B7" w:rsidRPr="00A46B83" w:rsidRDefault="009A05B7" w:rsidP="007D3FDA">
            <w:pPr>
              <w:pStyle w:val="TableText"/>
              <w:rPr>
                <w:szCs w:val="24"/>
              </w:rPr>
            </w:pPr>
            <w:r w:rsidRPr="00A46B83">
              <w:rPr>
                <w:szCs w:val="24"/>
              </w:rPr>
              <w:t>As</w:t>
            </w:r>
            <w:r w:rsidRPr="00A46B83">
              <w:rPr>
                <w:spacing w:val="-4"/>
                <w:szCs w:val="24"/>
              </w:rPr>
              <w:t xml:space="preserve"> </w:t>
            </w:r>
            <w:r w:rsidRPr="00A46B83">
              <w:rPr>
                <w:spacing w:val="-2"/>
                <w:szCs w:val="24"/>
              </w:rPr>
              <w:t>necessary</w:t>
            </w:r>
          </w:p>
        </w:tc>
        <w:tc>
          <w:tcPr>
            <w:tcW w:w="1100" w:type="pct"/>
          </w:tcPr>
          <w:p w14:paraId="63C47D2B" w14:textId="0649B781" w:rsidR="009A05B7" w:rsidRPr="00A46B83" w:rsidRDefault="001152D8" w:rsidP="007D3FDA">
            <w:pPr>
              <w:pStyle w:val="TableParagraph"/>
              <w:spacing w:before="60" w:after="60" w:line="252" w:lineRule="auto"/>
              <w:ind w:left="0"/>
              <w:rPr>
                <w:sz w:val="24"/>
                <w:szCs w:val="24"/>
              </w:rPr>
            </w:pPr>
            <w:r>
              <w:rPr>
                <w:sz w:val="24"/>
                <w:szCs w:val="24"/>
              </w:rPr>
              <w:t>S&amp;CA Director</w:t>
            </w:r>
            <w:r w:rsidR="009A05B7" w:rsidRPr="00A46B83">
              <w:rPr>
                <w:sz w:val="24"/>
                <w:szCs w:val="24"/>
              </w:rPr>
              <w:t xml:space="preserve"> </w:t>
            </w:r>
            <w:r w:rsidR="009A05B7" w:rsidRPr="00A46B83">
              <w:rPr>
                <w:spacing w:val="-2"/>
                <w:sz w:val="24"/>
                <w:szCs w:val="24"/>
              </w:rPr>
              <w:t>or Head of Communications</w:t>
            </w:r>
          </w:p>
        </w:tc>
        <w:tc>
          <w:tcPr>
            <w:tcW w:w="983" w:type="pct"/>
          </w:tcPr>
          <w:p w14:paraId="0402CB18" w14:textId="7D91ADC3" w:rsidR="009A05B7" w:rsidRPr="00A46B83" w:rsidRDefault="009A05B7" w:rsidP="007D3FDA">
            <w:pPr>
              <w:pStyle w:val="TableText"/>
              <w:rPr>
                <w:szCs w:val="24"/>
              </w:rPr>
            </w:pPr>
            <w:r w:rsidRPr="00A46B83">
              <w:rPr>
                <w:szCs w:val="24"/>
              </w:rPr>
              <w:t>In</w:t>
            </w:r>
            <w:r w:rsidRPr="00A46B83">
              <w:rPr>
                <w:spacing w:val="-14"/>
                <w:szCs w:val="24"/>
              </w:rPr>
              <w:t xml:space="preserve"> </w:t>
            </w:r>
            <w:r w:rsidRPr="00A46B83">
              <w:rPr>
                <w:szCs w:val="24"/>
              </w:rPr>
              <w:t>consultation</w:t>
            </w:r>
            <w:r w:rsidRPr="00A46B83">
              <w:rPr>
                <w:spacing w:val="-14"/>
                <w:szCs w:val="24"/>
              </w:rPr>
              <w:t xml:space="preserve"> </w:t>
            </w:r>
            <w:r w:rsidRPr="00A46B83">
              <w:rPr>
                <w:szCs w:val="24"/>
              </w:rPr>
              <w:t xml:space="preserve">with </w:t>
            </w:r>
            <w:r w:rsidR="00AE1A21">
              <w:rPr>
                <w:szCs w:val="24"/>
              </w:rPr>
              <w:t>CE/CNI</w:t>
            </w:r>
            <w:r w:rsidRPr="00A46B83">
              <w:rPr>
                <w:bCs/>
                <w:szCs w:val="24"/>
              </w:rPr>
              <w:t xml:space="preserve">, </w:t>
            </w:r>
            <w:r w:rsidR="005B439B">
              <w:rPr>
                <w:bCs/>
                <w:szCs w:val="24"/>
              </w:rPr>
              <w:t>SDR</w:t>
            </w:r>
            <w:r w:rsidRPr="00A46B83">
              <w:rPr>
                <w:bCs/>
                <w:szCs w:val="24"/>
              </w:rPr>
              <w:t xml:space="preserve"> and/or relevant </w:t>
            </w:r>
            <w:r w:rsidR="00675012" w:rsidRPr="00A46B83">
              <w:rPr>
                <w:bCs/>
                <w:szCs w:val="24"/>
              </w:rPr>
              <w:t>d</w:t>
            </w:r>
            <w:r w:rsidRPr="00A46B83">
              <w:rPr>
                <w:bCs/>
                <w:szCs w:val="24"/>
              </w:rPr>
              <w:t>irector</w:t>
            </w:r>
            <w:r w:rsidR="00A46B83">
              <w:rPr>
                <w:bCs/>
                <w:szCs w:val="24"/>
              </w:rPr>
              <w:t>,</w:t>
            </w:r>
            <w:r w:rsidRPr="00A46B83">
              <w:rPr>
                <w:bCs/>
                <w:szCs w:val="24"/>
              </w:rPr>
              <w:t xml:space="preserve"> where</w:t>
            </w:r>
            <w:r w:rsidRPr="00A46B83">
              <w:rPr>
                <w:b/>
                <w:szCs w:val="24"/>
              </w:rPr>
              <w:t xml:space="preserve"> </w:t>
            </w:r>
            <w:r w:rsidRPr="00A46B83">
              <w:rPr>
                <w:szCs w:val="24"/>
              </w:rPr>
              <w:t>necessary</w:t>
            </w:r>
          </w:p>
        </w:tc>
      </w:tr>
      <w:tr w:rsidR="00A46B83" w:rsidRPr="00A46B83" w14:paraId="1CBDFE04" w14:textId="77777777" w:rsidTr="0008205B">
        <w:trPr>
          <w:cantSplit/>
          <w:trHeight w:val="813"/>
        </w:trPr>
        <w:tc>
          <w:tcPr>
            <w:tcW w:w="354" w:type="pct"/>
          </w:tcPr>
          <w:p w14:paraId="044A4682" w14:textId="44A5F4B5" w:rsidR="009A05B7" w:rsidRPr="00A46B83" w:rsidRDefault="009A05B7" w:rsidP="007D3FDA">
            <w:pPr>
              <w:pStyle w:val="TableText"/>
              <w:rPr>
                <w:szCs w:val="24"/>
              </w:rPr>
            </w:pPr>
            <w:r w:rsidRPr="00A46B83">
              <w:rPr>
                <w:spacing w:val="-5"/>
                <w:szCs w:val="24"/>
              </w:rPr>
              <w:lastRenderedPageBreak/>
              <w:t>B31</w:t>
            </w:r>
          </w:p>
        </w:tc>
        <w:tc>
          <w:tcPr>
            <w:tcW w:w="1819" w:type="pct"/>
          </w:tcPr>
          <w:p w14:paraId="307F8F37" w14:textId="08680E9C" w:rsidR="009A05B7" w:rsidRPr="00A46B83" w:rsidRDefault="009A05B7" w:rsidP="007D3FDA">
            <w:pPr>
              <w:pStyle w:val="TableText"/>
              <w:rPr>
                <w:szCs w:val="24"/>
              </w:rPr>
            </w:pPr>
            <w:r w:rsidRPr="00A46B83">
              <w:rPr>
                <w:szCs w:val="24"/>
              </w:rPr>
              <w:t>Approval of ministerial submissions and correspondence for onward submission to DWP Partnership and DESNZ Sponsorship Teams and</w:t>
            </w:r>
            <w:r w:rsidRPr="00A46B83">
              <w:rPr>
                <w:spacing w:val="-12"/>
                <w:szCs w:val="24"/>
              </w:rPr>
              <w:t xml:space="preserve"> </w:t>
            </w:r>
            <w:r w:rsidR="00E91522" w:rsidRPr="00A46B83">
              <w:rPr>
                <w:spacing w:val="-12"/>
                <w:szCs w:val="24"/>
              </w:rPr>
              <w:t>o</w:t>
            </w:r>
            <w:r w:rsidRPr="00A46B83">
              <w:rPr>
                <w:szCs w:val="24"/>
              </w:rPr>
              <w:t>ther</w:t>
            </w:r>
            <w:r w:rsidRPr="00A46B83">
              <w:rPr>
                <w:spacing w:val="-11"/>
                <w:szCs w:val="24"/>
              </w:rPr>
              <w:t xml:space="preserve"> </w:t>
            </w:r>
            <w:r w:rsidRPr="00A46B83">
              <w:rPr>
                <w:szCs w:val="24"/>
              </w:rPr>
              <w:t>HMG</w:t>
            </w:r>
            <w:r w:rsidRPr="00A46B83">
              <w:rPr>
                <w:spacing w:val="-9"/>
                <w:szCs w:val="24"/>
              </w:rPr>
              <w:t xml:space="preserve"> </w:t>
            </w:r>
            <w:r w:rsidRPr="00A46B83">
              <w:rPr>
                <w:szCs w:val="24"/>
              </w:rPr>
              <w:t>Departments</w:t>
            </w:r>
            <w:r w:rsidRPr="00A46B83">
              <w:rPr>
                <w:spacing w:val="-11"/>
                <w:szCs w:val="24"/>
              </w:rPr>
              <w:t xml:space="preserve"> </w:t>
            </w:r>
            <w:r w:rsidRPr="00A46B83">
              <w:rPr>
                <w:szCs w:val="24"/>
              </w:rPr>
              <w:t xml:space="preserve">as </w:t>
            </w:r>
            <w:r w:rsidRPr="00A46B83">
              <w:rPr>
                <w:spacing w:val="-2"/>
                <w:szCs w:val="24"/>
              </w:rPr>
              <w:t>required</w:t>
            </w:r>
          </w:p>
        </w:tc>
        <w:tc>
          <w:tcPr>
            <w:tcW w:w="743" w:type="pct"/>
          </w:tcPr>
          <w:p w14:paraId="28A60E58" w14:textId="5EC20561" w:rsidR="009A05B7" w:rsidRPr="00A46B83" w:rsidRDefault="009A05B7" w:rsidP="007D3FDA">
            <w:pPr>
              <w:pStyle w:val="TableText"/>
              <w:rPr>
                <w:szCs w:val="24"/>
              </w:rPr>
            </w:pPr>
            <w:r w:rsidRPr="00A46B83">
              <w:rPr>
                <w:szCs w:val="24"/>
              </w:rPr>
              <w:t>As</w:t>
            </w:r>
            <w:r w:rsidRPr="00A46B83">
              <w:rPr>
                <w:spacing w:val="-4"/>
                <w:szCs w:val="24"/>
              </w:rPr>
              <w:t xml:space="preserve"> </w:t>
            </w:r>
            <w:r w:rsidRPr="00A46B83">
              <w:rPr>
                <w:spacing w:val="-2"/>
                <w:szCs w:val="24"/>
              </w:rPr>
              <w:t>necessary</w:t>
            </w:r>
          </w:p>
        </w:tc>
        <w:tc>
          <w:tcPr>
            <w:tcW w:w="1100" w:type="pct"/>
          </w:tcPr>
          <w:p w14:paraId="49052C7C" w14:textId="1BC8D3B4" w:rsidR="009A05B7" w:rsidRPr="00A46B83" w:rsidRDefault="001152D8" w:rsidP="007D3FDA">
            <w:pPr>
              <w:pStyle w:val="TableParagraph"/>
              <w:spacing w:before="60" w:after="60" w:line="252" w:lineRule="auto"/>
              <w:ind w:left="0"/>
              <w:rPr>
                <w:sz w:val="24"/>
                <w:szCs w:val="24"/>
              </w:rPr>
            </w:pPr>
            <w:r>
              <w:rPr>
                <w:sz w:val="24"/>
                <w:szCs w:val="24"/>
              </w:rPr>
              <w:t>S&amp;CA Director</w:t>
            </w:r>
            <w:r w:rsidR="009A05B7" w:rsidRPr="00A46B83">
              <w:rPr>
                <w:spacing w:val="-2"/>
                <w:sz w:val="24"/>
                <w:szCs w:val="24"/>
              </w:rPr>
              <w:t xml:space="preserve"> or Head of Policy</w:t>
            </w:r>
          </w:p>
        </w:tc>
        <w:tc>
          <w:tcPr>
            <w:tcW w:w="983" w:type="pct"/>
          </w:tcPr>
          <w:p w14:paraId="66887A05" w14:textId="58C42047" w:rsidR="009A05B7" w:rsidRPr="00A46B83" w:rsidRDefault="009A05B7" w:rsidP="007D3FDA">
            <w:pPr>
              <w:pStyle w:val="TableText"/>
              <w:rPr>
                <w:szCs w:val="24"/>
              </w:rPr>
            </w:pPr>
            <w:r w:rsidRPr="00A46B83">
              <w:rPr>
                <w:szCs w:val="24"/>
              </w:rPr>
              <w:t>In</w:t>
            </w:r>
            <w:r w:rsidRPr="00A46B83">
              <w:rPr>
                <w:spacing w:val="-14"/>
                <w:szCs w:val="24"/>
              </w:rPr>
              <w:t xml:space="preserve"> </w:t>
            </w:r>
            <w:r w:rsidRPr="00A46B83">
              <w:rPr>
                <w:szCs w:val="24"/>
              </w:rPr>
              <w:t>consultation</w:t>
            </w:r>
            <w:r w:rsidRPr="00A46B83">
              <w:rPr>
                <w:spacing w:val="-14"/>
                <w:szCs w:val="24"/>
              </w:rPr>
              <w:t xml:space="preserve"> </w:t>
            </w:r>
            <w:r w:rsidRPr="00A46B83">
              <w:rPr>
                <w:szCs w:val="24"/>
              </w:rPr>
              <w:t xml:space="preserve">with </w:t>
            </w:r>
            <w:r w:rsidR="00995CDB">
              <w:rPr>
                <w:szCs w:val="24"/>
              </w:rPr>
              <w:t>CE/CNI</w:t>
            </w:r>
            <w:r w:rsidRPr="00A46B83">
              <w:rPr>
                <w:bCs/>
                <w:szCs w:val="24"/>
              </w:rPr>
              <w:t xml:space="preserve"> and/or </w:t>
            </w:r>
            <w:r w:rsidR="005B439B">
              <w:rPr>
                <w:bCs/>
                <w:szCs w:val="24"/>
              </w:rPr>
              <w:t>SDR</w:t>
            </w:r>
            <w:r w:rsidRPr="00A46B83">
              <w:rPr>
                <w:bCs/>
                <w:szCs w:val="24"/>
              </w:rPr>
              <w:t xml:space="preserve"> where necessary</w:t>
            </w:r>
          </w:p>
        </w:tc>
      </w:tr>
    </w:tbl>
    <w:p w14:paraId="6DF5A96E" w14:textId="77777777" w:rsidR="00A46B83" w:rsidRDefault="00A46B83" w:rsidP="00657DDF">
      <w:pPr>
        <w:pStyle w:val="Heading1"/>
        <w:rPr>
          <w:b/>
        </w:rPr>
        <w:sectPr w:rsidR="00A46B83" w:rsidSect="003C316E">
          <w:pgSz w:w="11906" w:h="16838" w:code="9"/>
          <w:pgMar w:top="1440" w:right="1440" w:bottom="1440" w:left="1440" w:header="397" w:footer="397" w:gutter="0"/>
          <w:cols w:space="312"/>
          <w:docGrid w:linePitch="360"/>
        </w:sectPr>
      </w:pPr>
    </w:p>
    <w:p w14:paraId="1A5B6006" w14:textId="77777777" w:rsidR="00054A79" w:rsidRDefault="00054A79" w:rsidP="00657DDF">
      <w:pPr>
        <w:pStyle w:val="Heading1"/>
      </w:pPr>
      <w:bookmarkStart w:id="41" w:name="_Appendix_3:_Corporate"/>
      <w:bookmarkStart w:id="42" w:name="_Toc198804138"/>
      <w:bookmarkEnd w:id="41"/>
      <w:r>
        <w:rPr>
          <w:b/>
        </w:rPr>
        <w:lastRenderedPageBreak/>
        <w:t>Appendix</w:t>
      </w:r>
      <w:r>
        <w:rPr>
          <w:b/>
          <w:spacing w:val="-12"/>
        </w:rPr>
        <w:t xml:space="preserve"> </w:t>
      </w:r>
      <w:r>
        <w:rPr>
          <w:b/>
        </w:rPr>
        <w:t>3</w:t>
      </w:r>
      <w:r>
        <w:t>:</w:t>
      </w:r>
      <w:r>
        <w:rPr>
          <w:spacing w:val="-11"/>
        </w:rPr>
        <w:t xml:space="preserve"> </w:t>
      </w:r>
      <w:r>
        <w:t>Corporate</w:t>
      </w:r>
      <w:r>
        <w:rPr>
          <w:spacing w:val="-12"/>
        </w:rPr>
        <w:t xml:space="preserve"> </w:t>
      </w:r>
      <w:r>
        <w:t>responsibilities delegated by the CE/CNI</w:t>
      </w:r>
      <w:bookmarkEnd w:id="42"/>
    </w:p>
    <w:p w14:paraId="7D7AAAE9" w14:textId="6741BB30" w:rsidR="00A06CE7" w:rsidRDefault="00A06CE7" w:rsidP="001335A1">
      <w:pPr>
        <w:pStyle w:val="Caption"/>
      </w:pPr>
      <w:r>
        <w:t xml:space="preserve">Table </w:t>
      </w:r>
      <w:r w:rsidR="009B5E26">
        <w:fldChar w:fldCharType="begin"/>
      </w:r>
      <w:r w:rsidR="009B5E26">
        <w:instrText xml:space="preserve"> SEQ Table \* ARABIC </w:instrText>
      </w:r>
      <w:r w:rsidR="009B5E26">
        <w:fldChar w:fldCharType="separate"/>
      </w:r>
      <w:r w:rsidR="004C0F38">
        <w:rPr>
          <w:noProof/>
        </w:rPr>
        <w:t>8</w:t>
      </w:r>
      <w:r w:rsidR="009B5E26">
        <w:rPr>
          <w:noProof/>
        </w:rPr>
        <w:fldChar w:fldCharType="end"/>
      </w:r>
      <w:r>
        <w:t xml:space="preserve"> - </w:t>
      </w:r>
      <w:r w:rsidRPr="002C086E">
        <w:t>Corporate responsibilities delegated to the ONR Directors</w:t>
      </w:r>
    </w:p>
    <w:tbl>
      <w:tblPr>
        <w:tblStyle w:val="ONRTable1"/>
        <w:tblW w:w="5000" w:type="pct"/>
        <w:tblInd w:w="0" w:type="dxa"/>
        <w:tblLook w:val="04A0" w:firstRow="1" w:lastRow="0" w:firstColumn="1" w:lastColumn="0" w:noHBand="0" w:noVBand="1"/>
      </w:tblPr>
      <w:tblGrid>
        <w:gridCol w:w="661"/>
        <w:gridCol w:w="3777"/>
        <w:gridCol w:w="1563"/>
        <w:gridCol w:w="3025"/>
      </w:tblGrid>
      <w:tr w:rsidR="00A46B83" w:rsidRPr="00A46B83" w14:paraId="1B72BBBD" w14:textId="77777777" w:rsidTr="001C2741">
        <w:trPr>
          <w:cnfStyle w:val="100000000000" w:firstRow="1" w:lastRow="0" w:firstColumn="0" w:lastColumn="0" w:oddVBand="0" w:evenVBand="0" w:oddHBand="0" w:evenHBand="0" w:firstRowFirstColumn="0" w:firstRowLastColumn="0" w:lastRowFirstColumn="0" w:lastRowLastColumn="0"/>
          <w:cantSplit/>
          <w:tblHeader/>
        </w:trPr>
        <w:tc>
          <w:tcPr>
            <w:tcW w:w="393" w:type="pct"/>
          </w:tcPr>
          <w:p w14:paraId="3845549D" w14:textId="51A661E4" w:rsidR="008C2E98" w:rsidRPr="00A46B83" w:rsidRDefault="008C2E98" w:rsidP="00A46B83">
            <w:pPr>
              <w:pStyle w:val="TableText"/>
              <w:keepNext/>
              <w:rPr>
                <w:b w:val="0"/>
                <w:bCs/>
                <w:szCs w:val="24"/>
              </w:rPr>
            </w:pPr>
            <w:r w:rsidRPr="00A46B83">
              <w:rPr>
                <w:b w:val="0"/>
                <w:bCs/>
                <w:w w:val="99"/>
                <w:szCs w:val="24"/>
              </w:rPr>
              <w:t>C</w:t>
            </w:r>
          </w:p>
        </w:tc>
        <w:tc>
          <w:tcPr>
            <w:tcW w:w="2119" w:type="pct"/>
          </w:tcPr>
          <w:p w14:paraId="56CBEC37" w14:textId="77065119" w:rsidR="008C2E98" w:rsidRPr="00A46B83" w:rsidRDefault="008C2E98" w:rsidP="00A46B83">
            <w:pPr>
              <w:pStyle w:val="TableText"/>
              <w:keepNext/>
              <w:rPr>
                <w:b w:val="0"/>
                <w:bCs/>
                <w:szCs w:val="24"/>
              </w:rPr>
            </w:pPr>
            <w:r w:rsidRPr="00A46B83">
              <w:rPr>
                <w:b w:val="0"/>
                <w:bCs/>
                <w:spacing w:val="-2"/>
                <w:szCs w:val="24"/>
              </w:rPr>
              <w:t>Function</w:t>
            </w:r>
          </w:p>
        </w:tc>
        <w:tc>
          <w:tcPr>
            <w:tcW w:w="786" w:type="pct"/>
          </w:tcPr>
          <w:p w14:paraId="6831EA5F" w14:textId="48623427" w:rsidR="008C2E98" w:rsidRPr="00A46B83" w:rsidRDefault="008C2E98" w:rsidP="00A46B83">
            <w:pPr>
              <w:pStyle w:val="TableText"/>
              <w:keepNext/>
              <w:rPr>
                <w:b w:val="0"/>
                <w:bCs/>
                <w:szCs w:val="24"/>
              </w:rPr>
            </w:pPr>
            <w:r w:rsidRPr="00A46B83">
              <w:rPr>
                <w:b w:val="0"/>
                <w:bCs/>
                <w:spacing w:val="-2"/>
                <w:szCs w:val="24"/>
              </w:rPr>
              <w:t xml:space="preserve">Delegated </w:t>
            </w:r>
            <w:r w:rsidRPr="00A46B83">
              <w:rPr>
                <w:b w:val="0"/>
                <w:bCs/>
                <w:spacing w:val="-6"/>
                <w:szCs w:val="24"/>
              </w:rPr>
              <w:t>to</w:t>
            </w:r>
          </w:p>
        </w:tc>
        <w:tc>
          <w:tcPr>
            <w:tcW w:w="1702" w:type="pct"/>
          </w:tcPr>
          <w:p w14:paraId="5DF92A08" w14:textId="7A77909C" w:rsidR="008C2E98" w:rsidRPr="00A46B83" w:rsidRDefault="008C2E98" w:rsidP="00A46B83">
            <w:pPr>
              <w:pStyle w:val="TableText"/>
              <w:keepNext/>
              <w:rPr>
                <w:b w:val="0"/>
                <w:bCs/>
                <w:spacing w:val="-2"/>
                <w:szCs w:val="24"/>
              </w:rPr>
            </w:pPr>
            <w:r w:rsidRPr="00A46B83">
              <w:rPr>
                <w:b w:val="0"/>
                <w:bCs/>
                <w:w w:val="105"/>
                <w:szCs w:val="24"/>
              </w:rPr>
              <w:t>Relevant</w:t>
            </w:r>
            <w:r w:rsidRPr="00A46B83">
              <w:rPr>
                <w:b w:val="0"/>
                <w:bCs/>
                <w:spacing w:val="-15"/>
                <w:w w:val="105"/>
                <w:szCs w:val="24"/>
              </w:rPr>
              <w:t xml:space="preserve"> </w:t>
            </w:r>
            <w:r w:rsidRPr="00A46B83">
              <w:rPr>
                <w:b w:val="0"/>
                <w:bCs/>
                <w:w w:val="105"/>
                <w:szCs w:val="24"/>
              </w:rPr>
              <w:t>guidance</w:t>
            </w:r>
            <w:r w:rsidRPr="00A46B83">
              <w:rPr>
                <w:b w:val="0"/>
                <w:bCs/>
                <w:spacing w:val="-15"/>
                <w:w w:val="105"/>
                <w:szCs w:val="24"/>
              </w:rPr>
              <w:t xml:space="preserve"> </w:t>
            </w:r>
            <w:r w:rsidRPr="00A46B83">
              <w:rPr>
                <w:b w:val="0"/>
                <w:bCs/>
                <w:w w:val="105"/>
                <w:szCs w:val="24"/>
              </w:rPr>
              <w:t xml:space="preserve">and/or </w:t>
            </w:r>
            <w:r w:rsidRPr="00A46B83">
              <w:rPr>
                <w:b w:val="0"/>
                <w:bCs/>
                <w:spacing w:val="-2"/>
                <w:w w:val="105"/>
                <w:szCs w:val="24"/>
              </w:rPr>
              <w:t>comments</w:t>
            </w:r>
          </w:p>
        </w:tc>
      </w:tr>
      <w:tr w:rsidR="00A46B83" w:rsidRPr="00A46B83" w14:paraId="072FBD30" w14:textId="77777777" w:rsidTr="001C2741">
        <w:trPr>
          <w:cantSplit/>
        </w:trPr>
        <w:tc>
          <w:tcPr>
            <w:tcW w:w="393" w:type="pct"/>
          </w:tcPr>
          <w:p w14:paraId="1B98F537" w14:textId="57F3A5B5" w:rsidR="008C2E98" w:rsidRPr="00A46B83" w:rsidRDefault="008C2E98" w:rsidP="00A46B83">
            <w:pPr>
              <w:pStyle w:val="TableText"/>
              <w:rPr>
                <w:szCs w:val="24"/>
              </w:rPr>
            </w:pPr>
            <w:r w:rsidRPr="00A46B83">
              <w:rPr>
                <w:spacing w:val="-5"/>
                <w:szCs w:val="24"/>
              </w:rPr>
              <w:t>C1</w:t>
            </w:r>
          </w:p>
        </w:tc>
        <w:tc>
          <w:tcPr>
            <w:tcW w:w="2119" w:type="pct"/>
          </w:tcPr>
          <w:p w14:paraId="5603F142" w14:textId="78D6C243" w:rsidR="008C2E98" w:rsidRPr="00A46B83" w:rsidRDefault="008C2E98" w:rsidP="00A46B83">
            <w:pPr>
              <w:pStyle w:val="TableText"/>
              <w:rPr>
                <w:szCs w:val="24"/>
              </w:rPr>
            </w:pPr>
            <w:r w:rsidRPr="00A46B83">
              <w:rPr>
                <w:szCs w:val="24"/>
              </w:rPr>
              <w:t>Approve</w:t>
            </w:r>
            <w:r w:rsidRPr="00A46B83">
              <w:rPr>
                <w:spacing w:val="-11"/>
                <w:szCs w:val="24"/>
              </w:rPr>
              <w:t xml:space="preserve"> </w:t>
            </w:r>
            <w:r w:rsidR="00CF23DD" w:rsidRPr="00A46B83">
              <w:rPr>
                <w:szCs w:val="24"/>
              </w:rPr>
              <w:t>d</w:t>
            </w:r>
            <w:r w:rsidRPr="00A46B83">
              <w:rPr>
                <w:szCs w:val="24"/>
              </w:rPr>
              <w:t>irectorate</w:t>
            </w:r>
            <w:r w:rsidRPr="00A46B83">
              <w:rPr>
                <w:spacing w:val="-11"/>
                <w:szCs w:val="24"/>
              </w:rPr>
              <w:t xml:space="preserve"> </w:t>
            </w:r>
            <w:r w:rsidR="00CF23DD" w:rsidRPr="00A46B83">
              <w:rPr>
                <w:spacing w:val="-11"/>
                <w:szCs w:val="24"/>
              </w:rPr>
              <w:t>s</w:t>
            </w:r>
            <w:r w:rsidRPr="00A46B83">
              <w:rPr>
                <w:spacing w:val="-2"/>
                <w:szCs w:val="24"/>
              </w:rPr>
              <w:t>tructure</w:t>
            </w:r>
          </w:p>
        </w:tc>
        <w:tc>
          <w:tcPr>
            <w:tcW w:w="786" w:type="pct"/>
          </w:tcPr>
          <w:p w14:paraId="704B463E" w14:textId="75E9EAC7" w:rsidR="008C2E98" w:rsidRPr="00A46B83" w:rsidRDefault="008C2E98" w:rsidP="00A46B83">
            <w:pPr>
              <w:pStyle w:val="TableText"/>
              <w:rPr>
                <w:szCs w:val="24"/>
              </w:rPr>
            </w:pPr>
            <w:r w:rsidRPr="00A46B83">
              <w:rPr>
                <w:spacing w:val="-2"/>
                <w:szCs w:val="24"/>
              </w:rPr>
              <w:t>Relevant Director</w:t>
            </w:r>
          </w:p>
        </w:tc>
        <w:tc>
          <w:tcPr>
            <w:tcW w:w="1702" w:type="pct"/>
          </w:tcPr>
          <w:p w14:paraId="12D2AD7D" w14:textId="445A6B96" w:rsidR="008C2E98" w:rsidRPr="00A46B83" w:rsidRDefault="0076480A" w:rsidP="00A46B83">
            <w:pPr>
              <w:pStyle w:val="TableText"/>
              <w:rPr>
                <w:szCs w:val="24"/>
              </w:rPr>
            </w:pPr>
            <w:r>
              <w:rPr>
                <w:szCs w:val="24"/>
              </w:rPr>
              <w:t xml:space="preserve">Endorsed by the CE/CNI </w:t>
            </w:r>
          </w:p>
        </w:tc>
      </w:tr>
      <w:tr w:rsidR="00A46B83" w:rsidRPr="00A46B83" w14:paraId="53B8E8A6" w14:textId="77777777" w:rsidTr="001C2741">
        <w:trPr>
          <w:cantSplit/>
        </w:trPr>
        <w:tc>
          <w:tcPr>
            <w:tcW w:w="393" w:type="pct"/>
          </w:tcPr>
          <w:p w14:paraId="4D7992B5" w14:textId="29E0D58C" w:rsidR="008C2E98" w:rsidRPr="00A46B83" w:rsidRDefault="008C2E98" w:rsidP="00A46B83">
            <w:pPr>
              <w:pStyle w:val="TableText"/>
              <w:rPr>
                <w:szCs w:val="24"/>
              </w:rPr>
            </w:pPr>
            <w:r w:rsidRPr="00A46B83">
              <w:rPr>
                <w:spacing w:val="-5"/>
                <w:szCs w:val="24"/>
              </w:rPr>
              <w:t>C2</w:t>
            </w:r>
          </w:p>
        </w:tc>
        <w:tc>
          <w:tcPr>
            <w:tcW w:w="2119" w:type="pct"/>
          </w:tcPr>
          <w:p w14:paraId="4BFE1367" w14:textId="3B69BF60" w:rsidR="008C2E98" w:rsidRPr="00A46B83" w:rsidRDefault="008C2E98" w:rsidP="00A46B83">
            <w:pPr>
              <w:pStyle w:val="TableText"/>
              <w:rPr>
                <w:szCs w:val="24"/>
              </w:rPr>
            </w:pPr>
            <w:r w:rsidRPr="00A46B83">
              <w:rPr>
                <w:szCs w:val="24"/>
              </w:rPr>
              <w:t xml:space="preserve">Take operational decisions to deliver the strategic priorities in the </w:t>
            </w:r>
            <w:r w:rsidR="0091049F">
              <w:rPr>
                <w:szCs w:val="24"/>
              </w:rPr>
              <w:t xml:space="preserve">ONR </w:t>
            </w:r>
            <w:r w:rsidRPr="00A46B83">
              <w:rPr>
                <w:szCs w:val="24"/>
              </w:rPr>
              <w:t xml:space="preserve">Strategy  relevant to </w:t>
            </w:r>
            <w:r w:rsidR="00CF23DD" w:rsidRPr="00A46B83">
              <w:rPr>
                <w:szCs w:val="24"/>
              </w:rPr>
              <w:t>d</w:t>
            </w:r>
            <w:r w:rsidRPr="00A46B83">
              <w:rPr>
                <w:szCs w:val="24"/>
              </w:rPr>
              <w:t>irectorate’s business</w:t>
            </w:r>
          </w:p>
        </w:tc>
        <w:tc>
          <w:tcPr>
            <w:tcW w:w="786" w:type="pct"/>
          </w:tcPr>
          <w:p w14:paraId="6D3B349A" w14:textId="41DAD1EE" w:rsidR="008C2E98" w:rsidRPr="00A46B83" w:rsidRDefault="008C2E98" w:rsidP="00A46B83">
            <w:pPr>
              <w:spacing w:before="60" w:after="60"/>
              <w:rPr>
                <w:szCs w:val="24"/>
              </w:rPr>
            </w:pPr>
            <w:r w:rsidRPr="00A46B83">
              <w:rPr>
                <w:spacing w:val="-2"/>
                <w:szCs w:val="24"/>
              </w:rPr>
              <w:t>Director</w:t>
            </w:r>
          </w:p>
        </w:tc>
        <w:tc>
          <w:tcPr>
            <w:tcW w:w="1702" w:type="pct"/>
          </w:tcPr>
          <w:p w14:paraId="02B466D0" w14:textId="19E32E09" w:rsidR="008C2E98" w:rsidRPr="00A46B83" w:rsidRDefault="008C2E98" w:rsidP="00A46B83">
            <w:pPr>
              <w:pStyle w:val="TableParagraph"/>
              <w:spacing w:before="60" w:after="60" w:line="252" w:lineRule="auto"/>
              <w:ind w:left="0"/>
              <w:rPr>
                <w:sz w:val="24"/>
                <w:szCs w:val="24"/>
              </w:rPr>
            </w:pPr>
            <w:r w:rsidRPr="00A46B83">
              <w:rPr>
                <w:sz w:val="24"/>
                <w:szCs w:val="24"/>
              </w:rPr>
              <w:t>ONR</w:t>
            </w:r>
            <w:r w:rsidRPr="00A46B83">
              <w:rPr>
                <w:spacing w:val="48"/>
                <w:sz w:val="24"/>
                <w:szCs w:val="24"/>
              </w:rPr>
              <w:t xml:space="preserve"> </w:t>
            </w:r>
            <w:r w:rsidRPr="00A46B83">
              <w:rPr>
                <w:spacing w:val="-2"/>
                <w:sz w:val="24"/>
                <w:szCs w:val="24"/>
              </w:rPr>
              <w:t xml:space="preserve">Strategy </w:t>
            </w:r>
            <w:sdt>
              <w:sdtPr>
                <w:rPr>
                  <w:spacing w:val="-2"/>
                  <w:sz w:val="24"/>
                  <w:szCs w:val="24"/>
                </w:rPr>
                <w:id w:val="44340931"/>
                <w:citation/>
              </w:sdtPr>
              <w:sdtEndPr/>
              <w:sdtContent>
                <w:r w:rsidR="00A46B83">
                  <w:rPr>
                    <w:spacing w:val="-2"/>
                    <w:sz w:val="24"/>
                    <w:szCs w:val="24"/>
                  </w:rPr>
                  <w:fldChar w:fldCharType="begin"/>
                </w:r>
                <w:r w:rsidR="00A46B83">
                  <w:rPr>
                    <w:spacing w:val="-2"/>
                    <w:sz w:val="24"/>
                    <w:szCs w:val="24"/>
                  </w:rPr>
                  <w:instrText xml:space="preserve"> CITATION R09201 \l 2057 </w:instrText>
                </w:r>
                <w:r w:rsidR="00A46B83">
                  <w:rPr>
                    <w:spacing w:val="-2"/>
                    <w:sz w:val="24"/>
                    <w:szCs w:val="24"/>
                  </w:rPr>
                  <w:fldChar w:fldCharType="separate"/>
                </w:r>
                <w:r w:rsidR="00A46B83" w:rsidRPr="00A46B83">
                  <w:rPr>
                    <w:noProof/>
                    <w:spacing w:val="-2"/>
                    <w:sz w:val="24"/>
                    <w:szCs w:val="24"/>
                  </w:rPr>
                  <w:t>[6]</w:t>
                </w:r>
                <w:r w:rsidR="00A46B83">
                  <w:rPr>
                    <w:spacing w:val="-2"/>
                    <w:sz w:val="24"/>
                    <w:szCs w:val="24"/>
                  </w:rPr>
                  <w:fldChar w:fldCharType="end"/>
                </w:r>
              </w:sdtContent>
            </w:sdt>
          </w:p>
          <w:p w14:paraId="135DDE27" w14:textId="7527E3C6" w:rsidR="008C2E98" w:rsidRPr="00A46B83" w:rsidRDefault="008C2E98" w:rsidP="00A46B83">
            <w:pPr>
              <w:pStyle w:val="TableText"/>
              <w:rPr>
                <w:szCs w:val="24"/>
              </w:rPr>
            </w:pPr>
            <w:r w:rsidRPr="00A46B83">
              <w:rPr>
                <w:szCs w:val="24"/>
              </w:rPr>
              <w:t>Letter</w:t>
            </w:r>
            <w:r w:rsidRPr="00A46B83">
              <w:rPr>
                <w:spacing w:val="-5"/>
                <w:szCs w:val="24"/>
              </w:rPr>
              <w:t xml:space="preserve"> </w:t>
            </w:r>
            <w:r w:rsidRPr="00A46B83">
              <w:rPr>
                <w:szCs w:val="24"/>
              </w:rPr>
              <w:t>of</w:t>
            </w:r>
            <w:r w:rsidRPr="00A46B83">
              <w:rPr>
                <w:spacing w:val="-7"/>
                <w:szCs w:val="24"/>
              </w:rPr>
              <w:t xml:space="preserve"> </w:t>
            </w:r>
            <w:r w:rsidRPr="00A46B83">
              <w:rPr>
                <w:spacing w:val="-2"/>
                <w:szCs w:val="24"/>
              </w:rPr>
              <w:t>Delegation</w:t>
            </w:r>
          </w:p>
        </w:tc>
      </w:tr>
      <w:tr w:rsidR="00A46B83" w:rsidRPr="00A46B83" w14:paraId="3ED42838" w14:textId="77777777" w:rsidTr="001C2741">
        <w:trPr>
          <w:cantSplit/>
          <w:trHeight w:val="813"/>
        </w:trPr>
        <w:tc>
          <w:tcPr>
            <w:tcW w:w="393" w:type="pct"/>
          </w:tcPr>
          <w:p w14:paraId="77C20DFB" w14:textId="681872A3" w:rsidR="008C2E98" w:rsidRPr="00A46B83" w:rsidRDefault="008C2E98" w:rsidP="00A46B83">
            <w:pPr>
              <w:pStyle w:val="TableText"/>
              <w:rPr>
                <w:szCs w:val="24"/>
              </w:rPr>
            </w:pPr>
            <w:r w:rsidRPr="00A46B83">
              <w:rPr>
                <w:spacing w:val="-5"/>
                <w:szCs w:val="24"/>
              </w:rPr>
              <w:t>C3</w:t>
            </w:r>
          </w:p>
        </w:tc>
        <w:tc>
          <w:tcPr>
            <w:tcW w:w="2119" w:type="pct"/>
          </w:tcPr>
          <w:p w14:paraId="6A9F42AD" w14:textId="31DFF92B" w:rsidR="008C2E98" w:rsidRPr="00A46B83" w:rsidRDefault="008C2E98" w:rsidP="00A46B83">
            <w:pPr>
              <w:pStyle w:val="TableText"/>
              <w:rPr>
                <w:szCs w:val="24"/>
              </w:rPr>
            </w:pPr>
            <w:r w:rsidRPr="00A46B83">
              <w:rPr>
                <w:szCs w:val="24"/>
              </w:rPr>
              <w:t>Deliver against the OEI Framework and performance measures contained within the Strategy and in-year Corporate Plan</w:t>
            </w:r>
          </w:p>
        </w:tc>
        <w:tc>
          <w:tcPr>
            <w:tcW w:w="786" w:type="pct"/>
          </w:tcPr>
          <w:p w14:paraId="7ACDE7A5" w14:textId="5AD77A33" w:rsidR="008C2E98" w:rsidRPr="00A46B83" w:rsidRDefault="008C2E98" w:rsidP="00A46B83">
            <w:pPr>
              <w:spacing w:before="60" w:after="60"/>
              <w:rPr>
                <w:szCs w:val="24"/>
              </w:rPr>
            </w:pPr>
            <w:r w:rsidRPr="00A46B83">
              <w:rPr>
                <w:spacing w:val="-2"/>
                <w:szCs w:val="24"/>
              </w:rPr>
              <w:t>Director</w:t>
            </w:r>
          </w:p>
        </w:tc>
        <w:tc>
          <w:tcPr>
            <w:tcW w:w="1702" w:type="pct"/>
          </w:tcPr>
          <w:p w14:paraId="79684127" w14:textId="77777777" w:rsidR="0008205B" w:rsidRDefault="008C2E98" w:rsidP="00A46B83">
            <w:pPr>
              <w:pStyle w:val="TableParagraph"/>
              <w:spacing w:before="60" w:after="60" w:line="252" w:lineRule="auto"/>
              <w:ind w:left="0"/>
              <w:rPr>
                <w:spacing w:val="-2"/>
                <w:sz w:val="24"/>
                <w:szCs w:val="24"/>
              </w:rPr>
            </w:pPr>
            <w:r w:rsidRPr="00A46B83">
              <w:rPr>
                <w:sz w:val="24"/>
                <w:szCs w:val="24"/>
              </w:rPr>
              <w:t>ONR</w:t>
            </w:r>
            <w:r w:rsidRPr="00A46B83">
              <w:rPr>
                <w:spacing w:val="48"/>
                <w:sz w:val="24"/>
                <w:szCs w:val="24"/>
              </w:rPr>
              <w:t xml:space="preserve"> </w:t>
            </w:r>
            <w:r w:rsidRPr="00A46B83">
              <w:rPr>
                <w:spacing w:val="-2"/>
                <w:sz w:val="24"/>
                <w:szCs w:val="24"/>
              </w:rPr>
              <w:t>Strategy</w:t>
            </w:r>
            <w:r w:rsidR="0008205B">
              <w:rPr>
                <w:spacing w:val="-2"/>
                <w:sz w:val="24"/>
                <w:szCs w:val="24"/>
              </w:rPr>
              <w:t xml:space="preserve">, </w:t>
            </w:r>
          </w:p>
          <w:p w14:paraId="1777CAD3" w14:textId="1CBC2871" w:rsidR="008C2E98" w:rsidRPr="00A46B83" w:rsidRDefault="00BF37AA" w:rsidP="00A46B83">
            <w:pPr>
              <w:pStyle w:val="TableParagraph"/>
              <w:spacing w:before="60" w:after="60" w:line="252" w:lineRule="auto"/>
              <w:ind w:left="0"/>
              <w:rPr>
                <w:sz w:val="24"/>
                <w:szCs w:val="24"/>
              </w:rPr>
            </w:pPr>
            <w:r>
              <w:rPr>
                <w:spacing w:val="-2"/>
                <w:sz w:val="24"/>
                <w:szCs w:val="24"/>
              </w:rPr>
              <w:t>Corporate Plan</w:t>
            </w:r>
          </w:p>
          <w:p w14:paraId="483CAE5C" w14:textId="5BBB2579" w:rsidR="008C2E98" w:rsidRPr="00A46B83" w:rsidRDefault="008C2E98" w:rsidP="00A46B83">
            <w:pPr>
              <w:pStyle w:val="TableParagraph"/>
              <w:spacing w:before="60" w:after="60" w:line="252" w:lineRule="auto"/>
              <w:ind w:left="0"/>
              <w:rPr>
                <w:sz w:val="24"/>
                <w:szCs w:val="24"/>
              </w:rPr>
            </w:pPr>
            <w:r w:rsidRPr="00A46B83">
              <w:rPr>
                <w:sz w:val="24"/>
                <w:szCs w:val="24"/>
              </w:rPr>
              <w:t>Letter</w:t>
            </w:r>
            <w:r w:rsidRPr="00A46B83">
              <w:rPr>
                <w:spacing w:val="-5"/>
                <w:sz w:val="24"/>
                <w:szCs w:val="24"/>
              </w:rPr>
              <w:t xml:space="preserve"> </w:t>
            </w:r>
            <w:r w:rsidRPr="00A46B83">
              <w:rPr>
                <w:sz w:val="24"/>
                <w:szCs w:val="24"/>
              </w:rPr>
              <w:t>of</w:t>
            </w:r>
            <w:r w:rsidRPr="00A46B83">
              <w:rPr>
                <w:spacing w:val="-7"/>
                <w:sz w:val="24"/>
                <w:szCs w:val="24"/>
              </w:rPr>
              <w:t xml:space="preserve"> </w:t>
            </w:r>
            <w:r w:rsidRPr="00A46B83">
              <w:rPr>
                <w:spacing w:val="-2"/>
                <w:sz w:val="24"/>
                <w:szCs w:val="24"/>
              </w:rPr>
              <w:t>Delegation</w:t>
            </w:r>
          </w:p>
        </w:tc>
      </w:tr>
      <w:tr w:rsidR="00A46B83" w:rsidRPr="00A46B83" w14:paraId="1AE6EC9D" w14:textId="77777777" w:rsidTr="001C2741">
        <w:trPr>
          <w:cantSplit/>
          <w:trHeight w:val="813"/>
        </w:trPr>
        <w:tc>
          <w:tcPr>
            <w:tcW w:w="393" w:type="pct"/>
          </w:tcPr>
          <w:p w14:paraId="6C17BA0B" w14:textId="2383F0C6" w:rsidR="008C2E98" w:rsidRPr="00A46B83" w:rsidRDefault="008C2E98" w:rsidP="00A46B83">
            <w:pPr>
              <w:pStyle w:val="TableText"/>
              <w:rPr>
                <w:szCs w:val="24"/>
              </w:rPr>
            </w:pPr>
            <w:r w:rsidRPr="00A46B83">
              <w:rPr>
                <w:spacing w:val="-5"/>
                <w:szCs w:val="24"/>
              </w:rPr>
              <w:t>C4</w:t>
            </w:r>
          </w:p>
        </w:tc>
        <w:tc>
          <w:tcPr>
            <w:tcW w:w="2119" w:type="pct"/>
          </w:tcPr>
          <w:p w14:paraId="65491FB2" w14:textId="32E6D66B" w:rsidR="008C2E98" w:rsidRPr="00A46B83" w:rsidRDefault="008C2E98" w:rsidP="00A46B83">
            <w:pPr>
              <w:pStyle w:val="TableText"/>
              <w:rPr>
                <w:szCs w:val="24"/>
              </w:rPr>
            </w:pPr>
            <w:r w:rsidRPr="00A46B83">
              <w:rPr>
                <w:szCs w:val="24"/>
              </w:rPr>
              <w:t>Provide timely and accurate management information</w:t>
            </w:r>
            <w:r w:rsidRPr="00A46B83">
              <w:rPr>
                <w:spacing w:val="-5"/>
                <w:szCs w:val="24"/>
              </w:rPr>
              <w:t xml:space="preserve"> </w:t>
            </w:r>
            <w:r w:rsidRPr="00A46B83">
              <w:rPr>
                <w:szCs w:val="24"/>
              </w:rPr>
              <w:t>as</w:t>
            </w:r>
            <w:r w:rsidRPr="00A46B83">
              <w:rPr>
                <w:spacing w:val="-6"/>
                <w:szCs w:val="24"/>
              </w:rPr>
              <w:t xml:space="preserve"> </w:t>
            </w:r>
            <w:r w:rsidRPr="00A46B83">
              <w:rPr>
                <w:szCs w:val="24"/>
              </w:rPr>
              <w:t>required</w:t>
            </w:r>
            <w:r w:rsidRPr="00A46B83">
              <w:rPr>
                <w:spacing w:val="-5"/>
                <w:szCs w:val="24"/>
              </w:rPr>
              <w:t xml:space="preserve"> </w:t>
            </w:r>
            <w:r w:rsidRPr="00A46B83">
              <w:rPr>
                <w:szCs w:val="24"/>
              </w:rPr>
              <w:t>for inclusion in reports to the Board, etc</w:t>
            </w:r>
          </w:p>
        </w:tc>
        <w:tc>
          <w:tcPr>
            <w:tcW w:w="786" w:type="pct"/>
          </w:tcPr>
          <w:p w14:paraId="0411BA4C" w14:textId="1E3CFC23" w:rsidR="008C2E98" w:rsidRPr="00A46B83" w:rsidRDefault="008C2E98" w:rsidP="00A46B83">
            <w:pPr>
              <w:pStyle w:val="TableText"/>
              <w:rPr>
                <w:szCs w:val="24"/>
              </w:rPr>
            </w:pPr>
            <w:r w:rsidRPr="00A46B83">
              <w:rPr>
                <w:spacing w:val="-2"/>
                <w:szCs w:val="24"/>
              </w:rPr>
              <w:t>Director</w:t>
            </w:r>
          </w:p>
        </w:tc>
        <w:tc>
          <w:tcPr>
            <w:tcW w:w="1702" w:type="pct"/>
          </w:tcPr>
          <w:p w14:paraId="37249BC0" w14:textId="19DC19D4" w:rsidR="008C2E98" w:rsidRPr="00A46B83" w:rsidRDefault="008C2E98" w:rsidP="00A46B83">
            <w:pPr>
              <w:pStyle w:val="TableParagraph"/>
              <w:spacing w:before="60" w:after="60" w:line="252" w:lineRule="auto"/>
              <w:ind w:left="0"/>
              <w:rPr>
                <w:sz w:val="24"/>
                <w:szCs w:val="24"/>
              </w:rPr>
            </w:pPr>
            <w:r w:rsidRPr="00A46B83">
              <w:rPr>
                <w:sz w:val="24"/>
                <w:szCs w:val="24"/>
              </w:rPr>
              <w:t>Letter</w:t>
            </w:r>
            <w:r w:rsidRPr="00A46B83">
              <w:rPr>
                <w:spacing w:val="16"/>
                <w:sz w:val="24"/>
                <w:szCs w:val="24"/>
              </w:rPr>
              <w:t xml:space="preserve"> </w:t>
            </w:r>
            <w:r w:rsidRPr="00A46B83">
              <w:rPr>
                <w:sz w:val="24"/>
                <w:szCs w:val="24"/>
              </w:rPr>
              <w:t>of</w:t>
            </w:r>
            <w:r w:rsidRPr="00A46B83">
              <w:rPr>
                <w:spacing w:val="17"/>
                <w:sz w:val="24"/>
                <w:szCs w:val="24"/>
              </w:rPr>
              <w:t xml:space="preserve"> </w:t>
            </w:r>
            <w:r w:rsidRPr="00A46B83">
              <w:rPr>
                <w:spacing w:val="-2"/>
                <w:sz w:val="24"/>
                <w:szCs w:val="24"/>
              </w:rPr>
              <w:t>Delegation</w:t>
            </w:r>
          </w:p>
        </w:tc>
      </w:tr>
      <w:tr w:rsidR="00A46B83" w:rsidRPr="00A46B83" w14:paraId="0CD1FA41" w14:textId="77777777" w:rsidTr="001C2741">
        <w:trPr>
          <w:cantSplit/>
          <w:trHeight w:val="813"/>
        </w:trPr>
        <w:tc>
          <w:tcPr>
            <w:tcW w:w="393" w:type="pct"/>
          </w:tcPr>
          <w:p w14:paraId="280FF4F0" w14:textId="64A935FE" w:rsidR="008C2E98" w:rsidRPr="00A46B83" w:rsidRDefault="008C2E98" w:rsidP="00A46B83">
            <w:pPr>
              <w:pStyle w:val="TableText"/>
              <w:rPr>
                <w:szCs w:val="24"/>
              </w:rPr>
            </w:pPr>
            <w:r w:rsidRPr="00A46B83">
              <w:rPr>
                <w:spacing w:val="-5"/>
                <w:szCs w:val="24"/>
              </w:rPr>
              <w:t>C5</w:t>
            </w:r>
          </w:p>
        </w:tc>
        <w:tc>
          <w:tcPr>
            <w:tcW w:w="2119" w:type="pct"/>
          </w:tcPr>
          <w:p w14:paraId="073473FB" w14:textId="218788E9" w:rsidR="008C2E98" w:rsidRPr="00A46B83" w:rsidRDefault="008C2E98" w:rsidP="00A46B83">
            <w:pPr>
              <w:pStyle w:val="TableText"/>
              <w:rPr>
                <w:szCs w:val="24"/>
              </w:rPr>
            </w:pPr>
            <w:r w:rsidRPr="00A46B83">
              <w:rPr>
                <w:szCs w:val="24"/>
              </w:rPr>
              <w:t>Identify, mitigate, control, manage and report on</w:t>
            </w:r>
            <w:r w:rsidRPr="00A46B83">
              <w:rPr>
                <w:spacing w:val="-8"/>
                <w:szCs w:val="24"/>
              </w:rPr>
              <w:t xml:space="preserve"> </w:t>
            </w:r>
            <w:r w:rsidRPr="00A46B83">
              <w:rPr>
                <w:szCs w:val="24"/>
              </w:rPr>
              <w:t>directorate,</w:t>
            </w:r>
            <w:r w:rsidRPr="00A46B83">
              <w:rPr>
                <w:spacing w:val="-9"/>
                <w:szCs w:val="24"/>
              </w:rPr>
              <w:t xml:space="preserve"> </w:t>
            </w:r>
            <w:r w:rsidRPr="00A46B83">
              <w:rPr>
                <w:szCs w:val="24"/>
              </w:rPr>
              <w:t>project</w:t>
            </w:r>
            <w:r w:rsidRPr="00A46B83">
              <w:rPr>
                <w:spacing w:val="-9"/>
                <w:szCs w:val="24"/>
              </w:rPr>
              <w:t xml:space="preserve"> </w:t>
            </w:r>
            <w:r w:rsidRPr="00A46B83">
              <w:rPr>
                <w:szCs w:val="24"/>
              </w:rPr>
              <w:t>and</w:t>
            </w:r>
            <w:r w:rsidRPr="00A46B83">
              <w:rPr>
                <w:spacing w:val="-8"/>
                <w:szCs w:val="24"/>
              </w:rPr>
              <w:t xml:space="preserve"> </w:t>
            </w:r>
            <w:r w:rsidRPr="00A46B83">
              <w:rPr>
                <w:szCs w:val="24"/>
              </w:rPr>
              <w:t>strategic risks; and ensure that systems are in place to manage risks and escalate appropriately</w:t>
            </w:r>
          </w:p>
        </w:tc>
        <w:tc>
          <w:tcPr>
            <w:tcW w:w="786" w:type="pct"/>
          </w:tcPr>
          <w:p w14:paraId="02522108" w14:textId="1007B281" w:rsidR="008C2E98" w:rsidRPr="00A46B83" w:rsidRDefault="008C2E98" w:rsidP="00A46B83">
            <w:pPr>
              <w:spacing w:before="60" w:after="60"/>
              <w:rPr>
                <w:szCs w:val="24"/>
              </w:rPr>
            </w:pPr>
            <w:r w:rsidRPr="00A46B83">
              <w:rPr>
                <w:spacing w:val="-2"/>
                <w:szCs w:val="24"/>
              </w:rPr>
              <w:t>Director</w:t>
            </w:r>
          </w:p>
        </w:tc>
        <w:tc>
          <w:tcPr>
            <w:tcW w:w="1702" w:type="pct"/>
          </w:tcPr>
          <w:p w14:paraId="1257C766" w14:textId="4F1231C5" w:rsidR="008C2E98" w:rsidRPr="00A46B83" w:rsidRDefault="008C2E98" w:rsidP="00A46B83">
            <w:pPr>
              <w:pStyle w:val="TableParagraph"/>
              <w:spacing w:before="60" w:after="60" w:line="252" w:lineRule="auto"/>
              <w:ind w:left="0"/>
              <w:rPr>
                <w:sz w:val="24"/>
                <w:szCs w:val="24"/>
              </w:rPr>
            </w:pPr>
            <w:r w:rsidRPr="00A46B83">
              <w:rPr>
                <w:sz w:val="24"/>
                <w:szCs w:val="24"/>
              </w:rPr>
              <w:t>In</w:t>
            </w:r>
            <w:r w:rsidRPr="00A46B83">
              <w:rPr>
                <w:spacing w:val="-11"/>
                <w:sz w:val="24"/>
                <w:szCs w:val="24"/>
              </w:rPr>
              <w:t xml:space="preserve"> </w:t>
            </w:r>
            <w:r w:rsidRPr="00A46B83">
              <w:rPr>
                <w:sz w:val="24"/>
                <w:szCs w:val="24"/>
              </w:rPr>
              <w:t>accordance</w:t>
            </w:r>
            <w:r w:rsidRPr="00A46B83">
              <w:rPr>
                <w:spacing w:val="-11"/>
                <w:sz w:val="24"/>
                <w:szCs w:val="24"/>
              </w:rPr>
              <w:t xml:space="preserve"> </w:t>
            </w:r>
            <w:r w:rsidRPr="00A46B83">
              <w:rPr>
                <w:sz w:val="24"/>
                <w:szCs w:val="24"/>
              </w:rPr>
              <w:t>with</w:t>
            </w:r>
            <w:r w:rsidRPr="00A46B83">
              <w:rPr>
                <w:spacing w:val="-11"/>
                <w:sz w:val="24"/>
                <w:szCs w:val="24"/>
              </w:rPr>
              <w:t xml:space="preserve"> </w:t>
            </w:r>
            <w:r w:rsidRPr="00A46B83">
              <w:rPr>
                <w:sz w:val="24"/>
                <w:szCs w:val="24"/>
              </w:rPr>
              <w:t>ONR’s</w:t>
            </w:r>
            <w:r w:rsidRPr="00A46B83">
              <w:rPr>
                <w:spacing w:val="-7"/>
                <w:sz w:val="24"/>
                <w:szCs w:val="24"/>
              </w:rPr>
              <w:t xml:space="preserve"> </w:t>
            </w:r>
            <w:r w:rsidRPr="00A46B83">
              <w:rPr>
                <w:sz w:val="24"/>
                <w:szCs w:val="24"/>
              </w:rPr>
              <w:t>Risk Management Framework</w:t>
            </w:r>
            <w:r w:rsidR="00A46B83">
              <w:rPr>
                <w:sz w:val="24"/>
                <w:szCs w:val="24"/>
              </w:rPr>
              <w:t xml:space="preserve"> </w:t>
            </w:r>
            <w:sdt>
              <w:sdtPr>
                <w:rPr>
                  <w:sz w:val="24"/>
                  <w:szCs w:val="24"/>
                </w:rPr>
                <w:id w:val="-676721008"/>
                <w:citation/>
              </w:sdtPr>
              <w:sdtEndPr/>
              <w:sdtContent>
                <w:r w:rsidR="00A46B83">
                  <w:rPr>
                    <w:sz w:val="24"/>
                    <w:szCs w:val="24"/>
                  </w:rPr>
                  <w:fldChar w:fldCharType="begin"/>
                </w:r>
                <w:r w:rsidR="00A46B83">
                  <w:rPr>
                    <w:sz w:val="24"/>
                    <w:szCs w:val="24"/>
                  </w:rPr>
                  <w:instrText xml:space="preserve"> CITATION ONR218 \l 2057 </w:instrText>
                </w:r>
                <w:r w:rsidR="00A46B83">
                  <w:rPr>
                    <w:sz w:val="24"/>
                    <w:szCs w:val="24"/>
                  </w:rPr>
                  <w:fldChar w:fldCharType="separate"/>
                </w:r>
                <w:r w:rsidR="00A46B83" w:rsidRPr="00A46B83">
                  <w:rPr>
                    <w:noProof/>
                    <w:sz w:val="24"/>
                    <w:szCs w:val="24"/>
                  </w:rPr>
                  <w:t>[7]</w:t>
                </w:r>
                <w:r w:rsidR="00A46B83">
                  <w:rPr>
                    <w:sz w:val="24"/>
                    <w:szCs w:val="24"/>
                  </w:rPr>
                  <w:fldChar w:fldCharType="end"/>
                </w:r>
              </w:sdtContent>
            </w:sdt>
          </w:p>
          <w:p w14:paraId="324225ED" w14:textId="77777777" w:rsidR="006F587D" w:rsidRPr="00A46B83" w:rsidRDefault="008C2E98" w:rsidP="00A46B83">
            <w:pPr>
              <w:pStyle w:val="TableParagraph"/>
              <w:spacing w:before="60" w:after="60" w:line="252" w:lineRule="auto"/>
              <w:ind w:left="0"/>
              <w:rPr>
                <w:sz w:val="24"/>
                <w:szCs w:val="24"/>
              </w:rPr>
            </w:pPr>
            <w:r w:rsidRPr="00A46B83">
              <w:rPr>
                <w:sz w:val="24"/>
                <w:szCs w:val="24"/>
              </w:rPr>
              <w:t>Strategic</w:t>
            </w:r>
            <w:r w:rsidRPr="00A46B83">
              <w:rPr>
                <w:spacing w:val="-14"/>
                <w:sz w:val="24"/>
                <w:szCs w:val="24"/>
              </w:rPr>
              <w:t xml:space="preserve"> </w:t>
            </w:r>
            <w:r w:rsidRPr="00A46B83">
              <w:rPr>
                <w:sz w:val="24"/>
                <w:szCs w:val="24"/>
              </w:rPr>
              <w:t>Risk</w:t>
            </w:r>
            <w:r w:rsidRPr="00A46B83">
              <w:rPr>
                <w:spacing w:val="-14"/>
                <w:sz w:val="24"/>
                <w:szCs w:val="24"/>
              </w:rPr>
              <w:t xml:space="preserve"> </w:t>
            </w:r>
            <w:r w:rsidRPr="00A46B83">
              <w:rPr>
                <w:sz w:val="24"/>
                <w:szCs w:val="24"/>
              </w:rPr>
              <w:t>Register</w:t>
            </w:r>
          </w:p>
          <w:p w14:paraId="23C9CFE7" w14:textId="2BD7A28C" w:rsidR="008C2E98" w:rsidRPr="00A46B83" w:rsidRDefault="008C2E98" w:rsidP="00A46B83">
            <w:pPr>
              <w:pStyle w:val="TableParagraph"/>
              <w:spacing w:before="60" w:after="60" w:line="252" w:lineRule="auto"/>
              <w:ind w:left="0"/>
              <w:rPr>
                <w:sz w:val="24"/>
                <w:szCs w:val="24"/>
              </w:rPr>
            </w:pPr>
            <w:r w:rsidRPr="00A46B83">
              <w:rPr>
                <w:sz w:val="24"/>
                <w:szCs w:val="24"/>
              </w:rPr>
              <w:t xml:space="preserve">Letter of Delegation </w:t>
            </w:r>
          </w:p>
        </w:tc>
      </w:tr>
      <w:tr w:rsidR="00A46B83" w:rsidRPr="00A46B83" w14:paraId="15112173" w14:textId="77777777" w:rsidTr="001C2741">
        <w:trPr>
          <w:cantSplit/>
          <w:trHeight w:val="656"/>
        </w:trPr>
        <w:tc>
          <w:tcPr>
            <w:tcW w:w="393" w:type="pct"/>
          </w:tcPr>
          <w:p w14:paraId="6E7A4017" w14:textId="488D0975" w:rsidR="008C2E98" w:rsidRPr="00A46B83" w:rsidRDefault="008C2E98" w:rsidP="00A46B83">
            <w:pPr>
              <w:pStyle w:val="TableText"/>
              <w:rPr>
                <w:szCs w:val="24"/>
              </w:rPr>
            </w:pPr>
            <w:r w:rsidRPr="00A46B83">
              <w:rPr>
                <w:spacing w:val="-5"/>
                <w:szCs w:val="24"/>
              </w:rPr>
              <w:t>C6</w:t>
            </w:r>
          </w:p>
        </w:tc>
        <w:tc>
          <w:tcPr>
            <w:tcW w:w="2119" w:type="pct"/>
          </w:tcPr>
          <w:p w14:paraId="62F9A033" w14:textId="36779422" w:rsidR="008C2E98" w:rsidRPr="00A46B83" w:rsidRDefault="008C2E98" w:rsidP="00A46B83">
            <w:pPr>
              <w:spacing w:before="60" w:after="60"/>
              <w:rPr>
                <w:szCs w:val="24"/>
              </w:rPr>
            </w:pPr>
            <w:r w:rsidRPr="00A46B83">
              <w:rPr>
                <w:szCs w:val="24"/>
              </w:rPr>
              <w:t xml:space="preserve">Manage allocated </w:t>
            </w:r>
            <w:r w:rsidR="005C5F3E" w:rsidRPr="00A46B83">
              <w:rPr>
                <w:szCs w:val="24"/>
              </w:rPr>
              <w:t>d</w:t>
            </w:r>
            <w:r w:rsidRPr="00A46B83">
              <w:rPr>
                <w:szCs w:val="24"/>
              </w:rPr>
              <w:t>irectorate budgets to deliver in-year plans effectively and efficiently</w:t>
            </w:r>
          </w:p>
        </w:tc>
        <w:tc>
          <w:tcPr>
            <w:tcW w:w="786" w:type="pct"/>
          </w:tcPr>
          <w:p w14:paraId="1D83A975" w14:textId="479A4F6A" w:rsidR="008C2E98" w:rsidRPr="00A46B83" w:rsidRDefault="008C2E98" w:rsidP="00A46B83">
            <w:pPr>
              <w:spacing w:before="60" w:after="60"/>
              <w:rPr>
                <w:szCs w:val="24"/>
              </w:rPr>
            </w:pPr>
            <w:r w:rsidRPr="00A46B83">
              <w:rPr>
                <w:spacing w:val="-2"/>
                <w:szCs w:val="24"/>
              </w:rPr>
              <w:t>Director</w:t>
            </w:r>
          </w:p>
        </w:tc>
        <w:tc>
          <w:tcPr>
            <w:tcW w:w="1702" w:type="pct"/>
          </w:tcPr>
          <w:p w14:paraId="05E56443" w14:textId="6B18DCA4" w:rsidR="008C2E98" w:rsidRPr="00A46B83" w:rsidRDefault="008C2E98" w:rsidP="00A46B83">
            <w:pPr>
              <w:pStyle w:val="TableParagraph"/>
              <w:spacing w:before="60" w:after="60" w:line="252" w:lineRule="auto"/>
              <w:ind w:left="0"/>
              <w:rPr>
                <w:sz w:val="24"/>
                <w:szCs w:val="24"/>
              </w:rPr>
            </w:pPr>
            <w:r w:rsidRPr="00A46B83">
              <w:rPr>
                <w:sz w:val="24"/>
                <w:szCs w:val="24"/>
              </w:rPr>
              <w:t xml:space="preserve">Accountability rests with budget holder as defined in this </w:t>
            </w:r>
            <w:r w:rsidR="00AF5135">
              <w:rPr>
                <w:sz w:val="24"/>
                <w:szCs w:val="24"/>
              </w:rPr>
              <w:t>document</w:t>
            </w:r>
          </w:p>
          <w:p w14:paraId="5F08BAAE" w14:textId="3D8B780A" w:rsidR="008C2E98" w:rsidRPr="00A46B83" w:rsidRDefault="008C2E98" w:rsidP="00A46B83">
            <w:pPr>
              <w:pStyle w:val="TableParagraph"/>
              <w:spacing w:before="60" w:after="60" w:line="252" w:lineRule="auto"/>
              <w:ind w:left="0"/>
              <w:rPr>
                <w:sz w:val="24"/>
                <w:szCs w:val="24"/>
              </w:rPr>
            </w:pPr>
            <w:r w:rsidRPr="00A46B83">
              <w:rPr>
                <w:sz w:val="24"/>
                <w:szCs w:val="24"/>
              </w:rPr>
              <w:t xml:space="preserve">Letter of </w:t>
            </w:r>
            <w:r w:rsidRPr="00A46B83">
              <w:rPr>
                <w:spacing w:val="-2"/>
                <w:sz w:val="24"/>
                <w:szCs w:val="24"/>
              </w:rPr>
              <w:t>Delegation</w:t>
            </w:r>
          </w:p>
        </w:tc>
      </w:tr>
      <w:tr w:rsidR="00A46B83" w:rsidRPr="00A46B83" w14:paraId="7B06AEEF" w14:textId="77777777" w:rsidTr="001C2741">
        <w:trPr>
          <w:cantSplit/>
          <w:trHeight w:val="813"/>
        </w:trPr>
        <w:tc>
          <w:tcPr>
            <w:tcW w:w="393" w:type="pct"/>
          </w:tcPr>
          <w:p w14:paraId="4D3CEE0D" w14:textId="69DF76EF" w:rsidR="008C2E98" w:rsidRPr="00A46B83" w:rsidRDefault="008C2E98" w:rsidP="00A46B83">
            <w:pPr>
              <w:pStyle w:val="TableText"/>
              <w:rPr>
                <w:szCs w:val="24"/>
              </w:rPr>
            </w:pPr>
            <w:r w:rsidRPr="00A46B83">
              <w:rPr>
                <w:spacing w:val="-5"/>
                <w:szCs w:val="24"/>
              </w:rPr>
              <w:t>C7</w:t>
            </w:r>
          </w:p>
        </w:tc>
        <w:tc>
          <w:tcPr>
            <w:tcW w:w="2119" w:type="pct"/>
          </w:tcPr>
          <w:p w14:paraId="3585482F" w14:textId="3CE29254" w:rsidR="008C2E98" w:rsidRPr="00A46B83" w:rsidRDefault="008C2E98" w:rsidP="00A46B83">
            <w:pPr>
              <w:pStyle w:val="TableText"/>
              <w:rPr>
                <w:szCs w:val="24"/>
              </w:rPr>
            </w:pPr>
            <w:r w:rsidRPr="00A46B83">
              <w:rPr>
                <w:szCs w:val="24"/>
              </w:rPr>
              <w:t>Ensure</w:t>
            </w:r>
            <w:r w:rsidRPr="00A46B83">
              <w:rPr>
                <w:spacing w:val="-8"/>
                <w:szCs w:val="24"/>
              </w:rPr>
              <w:t xml:space="preserve"> </w:t>
            </w:r>
            <w:r w:rsidRPr="00A46B83">
              <w:rPr>
                <w:szCs w:val="24"/>
              </w:rPr>
              <w:t>accuracy</w:t>
            </w:r>
            <w:r w:rsidRPr="00A46B83">
              <w:rPr>
                <w:spacing w:val="-9"/>
                <w:szCs w:val="24"/>
              </w:rPr>
              <w:t xml:space="preserve"> </w:t>
            </w:r>
            <w:r w:rsidRPr="00A46B83">
              <w:rPr>
                <w:szCs w:val="24"/>
              </w:rPr>
              <w:t>in</w:t>
            </w:r>
            <w:r w:rsidRPr="00A46B83">
              <w:rPr>
                <w:spacing w:val="-10"/>
                <w:szCs w:val="24"/>
              </w:rPr>
              <w:t xml:space="preserve"> </w:t>
            </w:r>
            <w:r w:rsidRPr="00A46B83">
              <w:rPr>
                <w:szCs w:val="24"/>
              </w:rPr>
              <w:t>profiling</w:t>
            </w:r>
            <w:r w:rsidRPr="00A46B83">
              <w:rPr>
                <w:spacing w:val="-10"/>
                <w:szCs w:val="24"/>
              </w:rPr>
              <w:t xml:space="preserve"> </w:t>
            </w:r>
            <w:r w:rsidRPr="00A46B83">
              <w:rPr>
                <w:szCs w:val="24"/>
              </w:rPr>
              <w:t>budgets</w:t>
            </w:r>
            <w:r w:rsidRPr="00A46B83">
              <w:rPr>
                <w:spacing w:val="-7"/>
                <w:szCs w:val="24"/>
              </w:rPr>
              <w:t xml:space="preserve"> </w:t>
            </w:r>
            <w:r w:rsidRPr="00A46B83">
              <w:rPr>
                <w:szCs w:val="24"/>
              </w:rPr>
              <w:t>and forecasting income and expenditure</w:t>
            </w:r>
          </w:p>
        </w:tc>
        <w:tc>
          <w:tcPr>
            <w:tcW w:w="786" w:type="pct"/>
          </w:tcPr>
          <w:p w14:paraId="552EF649" w14:textId="5B1482BF" w:rsidR="008C2E98" w:rsidRPr="00A46B83" w:rsidRDefault="008C2E98" w:rsidP="00A46B83">
            <w:pPr>
              <w:pStyle w:val="TableText"/>
              <w:rPr>
                <w:szCs w:val="24"/>
              </w:rPr>
            </w:pPr>
            <w:r w:rsidRPr="00A46B83">
              <w:rPr>
                <w:spacing w:val="-2"/>
                <w:szCs w:val="24"/>
              </w:rPr>
              <w:t>Director</w:t>
            </w:r>
          </w:p>
        </w:tc>
        <w:tc>
          <w:tcPr>
            <w:tcW w:w="1702" w:type="pct"/>
          </w:tcPr>
          <w:p w14:paraId="05AB25BD" w14:textId="1C5C5689" w:rsidR="008C2E98" w:rsidRPr="00A46B83" w:rsidRDefault="00BF37AA" w:rsidP="00A46B83">
            <w:pPr>
              <w:pStyle w:val="TableParagraph"/>
              <w:spacing w:before="60" w:after="60" w:line="252" w:lineRule="auto"/>
              <w:ind w:left="0"/>
              <w:rPr>
                <w:sz w:val="24"/>
                <w:szCs w:val="24"/>
              </w:rPr>
            </w:pPr>
            <w:r>
              <w:rPr>
                <w:sz w:val="24"/>
                <w:szCs w:val="24"/>
              </w:rPr>
              <w:t xml:space="preserve">Financial Forecasts </w:t>
            </w:r>
          </w:p>
        </w:tc>
      </w:tr>
      <w:tr w:rsidR="00A46B83" w:rsidRPr="00A46B83" w14:paraId="237DC48A" w14:textId="77777777" w:rsidTr="001C2741">
        <w:trPr>
          <w:cantSplit/>
          <w:trHeight w:val="813"/>
        </w:trPr>
        <w:tc>
          <w:tcPr>
            <w:tcW w:w="393" w:type="pct"/>
          </w:tcPr>
          <w:p w14:paraId="1F8086E2" w14:textId="71DDD1F0" w:rsidR="00A46B83" w:rsidRPr="00A46B83" w:rsidRDefault="00A46B83" w:rsidP="00A46B83">
            <w:pPr>
              <w:pStyle w:val="TableText"/>
              <w:rPr>
                <w:spacing w:val="-5"/>
                <w:szCs w:val="24"/>
              </w:rPr>
            </w:pPr>
            <w:r w:rsidRPr="00A46B83">
              <w:rPr>
                <w:bCs/>
                <w:spacing w:val="-5"/>
                <w:szCs w:val="24"/>
              </w:rPr>
              <w:lastRenderedPageBreak/>
              <w:t>C8</w:t>
            </w:r>
          </w:p>
        </w:tc>
        <w:tc>
          <w:tcPr>
            <w:tcW w:w="2119" w:type="pct"/>
          </w:tcPr>
          <w:p w14:paraId="20C36139" w14:textId="65CBCFA2" w:rsidR="00A46B83" w:rsidRPr="00A46B83" w:rsidRDefault="00A46B83" w:rsidP="00A46B83">
            <w:pPr>
              <w:pStyle w:val="TableText"/>
              <w:rPr>
                <w:szCs w:val="24"/>
              </w:rPr>
            </w:pPr>
            <w:r w:rsidRPr="00A46B83">
              <w:rPr>
                <w:bCs/>
                <w:szCs w:val="24"/>
              </w:rPr>
              <w:t>Declare</w:t>
            </w:r>
            <w:r w:rsidRPr="00A46B83">
              <w:rPr>
                <w:bCs/>
                <w:spacing w:val="-9"/>
                <w:szCs w:val="24"/>
              </w:rPr>
              <w:t xml:space="preserve"> </w:t>
            </w:r>
            <w:r w:rsidRPr="00A46B83">
              <w:rPr>
                <w:bCs/>
                <w:szCs w:val="24"/>
              </w:rPr>
              <w:t>and</w:t>
            </w:r>
            <w:r w:rsidRPr="00A46B83">
              <w:rPr>
                <w:bCs/>
                <w:spacing w:val="-9"/>
                <w:szCs w:val="24"/>
              </w:rPr>
              <w:t xml:space="preserve"> </w:t>
            </w:r>
            <w:r w:rsidRPr="00A46B83">
              <w:rPr>
                <w:bCs/>
                <w:szCs w:val="24"/>
              </w:rPr>
              <w:t>return</w:t>
            </w:r>
            <w:r w:rsidRPr="00A46B83">
              <w:rPr>
                <w:bCs/>
                <w:spacing w:val="-9"/>
                <w:szCs w:val="24"/>
              </w:rPr>
              <w:t xml:space="preserve"> </w:t>
            </w:r>
            <w:r w:rsidRPr="00A46B83">
              <w:rPr>
                <w:bCs/>
                <w:szCs w:val="24"/>
              </w:rPr>
              <w:t>any</w:t>
            </w:r>
            <w:r w:rsidRPr="00A46B83">
              <w:rPr>
                <w:bCs/>
                <w:spacing w:val="-10"/>
                <w:szCs w:val="24"/>
              </w:rPr>
              <w:t xml:space="preserve"> </w:t>
            </w:r>
            <w:r w:rsidRPr="00A46B83">
              <w:rPr>
                <w:bCs/>
                <w:szCs w:val="24"/>
              </w:rPr>
              <w:t>over/underspends</w:t>
            </w:r>
            <w:r w:rsidRPr="00A46B83">
              <w:rPr>
                <w:bCs/>
                <w:spacing w:val="-10"/>
                <w:szCs w:val="24"/>
              </w:rPr>
              <w:t xml:space="preserve"> </w:t>
            </w:r>
            <w:r w:rsidRPr="00A46B83">
              <w:rPr>
                <w:bCs/>
                <w:szCs w:val="24"/>
              </w:rPr>
              <w:t>or any identified efficiency opportunities to Finance to allow reallocation and reprioritisation as appropriate</w:t>
            </w:r>
          </w:p>
        </w:tc>
        <w:tc>
          <w:tcPr>
            <w:tcW w:w="786" w:type="pct"/>
          </w:tcPr>
          <w:p w14:paraId="02758860" w14:textId="56E965F9" w:rsidR="00A46B83" w:rsidRPr="00A46B83" w:rsidRDefault="00A46B83" w:rsidP="00A46B83">
            <w:pPr>
              <w:pStyle w:val="TableText"/>
              <w:rPr>
                <w:spacing w:val="-2"/>
                <w:szCs w:val="24"/>
              </w:rPr>
            </w:pPr>
            <w:r w:rsidRPr="00A46B83">
              <w:rPr>
                <w:bCs/>
                <w:spacing w:val="-2"/>
                <w:szCs w:val="24"/>
              </w:rPr>
              <w:t>Director</w:t>
            </w:r>
          </w:p>
        </w:tc>
        <w:tc>
          <w:tcPr>
            <w:tcW w:w="1702" w:type="pct"/>
          </w:tcPr>
          <w:p w14:paraId="71FD74FB" w14:textId="09598ED9" w:rsidR="00A46B83" w:rsidRPr="00A46B83" w:rsidRDefault="00A46B83" w:rsidP="00A46B83">
            <w:pPr>
              <w:pStyle w:val="TableParagraph"/>
              <w:spacing w:before="60" w:after="60" w:line="252" w:lineRule="auto"/>
              <w:ind w:left="0"/>
              <w:rPr>
                <w:sz w:val="24"/>
                <w:szCs w:val="24"/>
              </w:rPr>
            </w:pPr>
            <w:r w:rsidRPr="00A46B83">
              <w:rPr>
                <w:bCs/>
                <w:sz w:val="24"/>
                <w:szCs w:val="24"/>
              </w:rPr>
              <w:t>Letter</w:t>
            </w:r>
            <w:r w:rsidRPr="00A46B83">
              <w:rPr>
                <w:bCs/>
                <w:spacing w:val="16"/>
                <w:sz w:val="24"/>
                <w:szCs w:val="24"/>
              </w:rPr>
              <w:t xml:space="preserve"> </w:t>
            </w:r>
            <w:r w:rsidRPr="00A46B83">
              <w:rPr>
                <w:bCs/>
                <w:sz w:val="24"/>
                <w:szCs w:val="24"/>
              </w:rPr>
              <w:t>of</w:t>
            </w:r>
            <w:r w:rsidRPr="00A46B83">
              <w:rPr>
                <w:bCs/>
                <w:spacing w:val="17"/>
                <w:sz w:val="24"/>
                <w:szCs w:val="24"/>
              </w:rPr>
              <w:t xml:space="preserve"> </w:t>
            </w:r>
            <w:r w:rsidRPr="00A46B83">
              <w:rPr>
                <w:bCs/>
                <w:spacing w:val="-2"/>
                <w:sz w:val="24"/>
                <w:szCs w:val="24"/>
              </w:rPr>
              <w:t>Delegation</w:t>
            </w:r>
          </w:p>
        </w:tc>
      </w:tr>
      <w:tr w:rsidR="00A46B83" w:rsidRPr="00A46B83" w14:paraId="310A6516" w14:textId="77777777" w:rsidTr="001C2741">
        <w:trPr>
          <w:cantSplit/>
          <w:trHeight w:val="813"/>
        </w:trPr>
        <w:tc>
          <w:tcPr>
            <w:tcW w:w="393" w:type="pct"/>
          </w:tcPr>
          <w:p w14:paraId="13582A39" w14:textId="76D4CC6A" w:rsidR="00A46B83" w:rsidRPr="00A46B83" w:rsidRDefault="00A46B83" w:rsidP="00A46B83">
            <w:pPr>
              <w:pStyle w:val="TableText"/>
              <w:rPr>
                <w:bCs/>
                <w:spacing w:val="-5"/>
                <w:szCs w:val="24"/>
              </w:rPr>
            </w:pPr>
            <w:r w:rsidRPr="00A46B83">
              <w:rPr>
                <w:spacing w:val="-5"/>
                <w:szCs w:val="24"/>
              </w:rPr>
              <w:t>C9</w:t>
            </w:r>
          </w:p>
        </w:tc>
        <w:tc>
          <w:tcPr>
            <w:tcW w:w="2119" w:type="pct"/>
          </w:tcPr>
          <w:p w14:paraId="38587B2A" w14:textId="5CB2ED07" w:rsidR="00A46B83" w:rsidRPr="00A46B83" w:rsidRDefault="00A46B83" w:rsidP="00A46B83">
            <w:pPr>
              <w:pStyle w:val="TableText"/>
              <w:rPr>
                <w:bCs/>
                <w:szCs w:val="24"/>
              </w:rPr>
            </w:pPr>
            <w:r w:rsidRPr="00A46B83">
              <w:rPr>
                <w:szCs w:val="24"/>
              </w:rPr>
              <w:t>Ensure that systems of control are applied within the directorate to protect against</w:t>
            </w:r>
            <w:r w:rsidRPr="00A46B83">
              <w:rPr>
                <w:spacing w:val="80"/>
                <w:szCs w:val="24"/>
              </w:rPr>
              <w:t xml:space="preserve"> </w:t>
            </w:r>
            <w:r w:rsidRPr="00A46B83">
              <w:rPr>
                <w:szCs w:val="24"/>
              </w:rPr>
              <w:t>fraud and losses, including security of data (electronic and hard copy), IT equipment etc.</w:t>
            </w:r>
          </w:p>
        </w:tc>
        <w:tc>
          <w:tcPr>
            <w:tcW w:w="786" w:type="pct"/>
          </w:tcPr>
          <w:p w14:paraId="3579D0EA" w14:textId="573BFC62" w:rsidR="00A46B83" w:rsidRPr="00A46B83" w:rsidRDefault="00A46B83" w:rsidP="00A46B83">
            <w:pPr>
              <w:pStyle w:val="TableText"/>
              <w:rPr>
                <w:bCs/>
                <w:spacing w:val="-2"/>
                <w:szCs w:val="24"/>
              </w:rPr>
            </w:pPr>
            <w:r w:rsidRPr="00A46B83">
              <w:rPr>
                <w:spacing w:val="-2"/>
                <w:szCs w:val="24"/>
              </w:rPr>
              <w:t>Director</w:t>
            </w:r>
          </w:p>
        </w:tc>
        <w:tc>
          <w:tcPr>
            <w:tcW w:w="1702" w:type="pct"/>
          </w:tcPr>
          <w:p w14:paraId="1D506A4A" w14:textId="0A9C6066" w:rsidR="00A46B83" w:rsidRPr="00A46B83" w:rsidRDefault="00BF37AA" w:rsidP="00A46B83">
            <w:pPr>
              <w:pStyle w:val="TableParagraph"/>
              <w:spacing w:before="60" w:after="60" w:line="252" w:lineRule="auto"/>
              <w:ind w:left="0"/>
              <w:rPr>
                <w:bCs/>
                <w:sz w:val="24"/>
                <w:szCs w:val="24"/>
              </w:rPr>
            </w:pPr>
            <w:r>
              <w:rPr>
                <w:spacing w:val="-2"/>
                <w:sz w:val="24"/>
                <w:szCs w:val="24"/>
              </w:rPr>
              <w:t>Fraud compliance policies set out by the Fraud compliance Officer</w:t>
            </w:r>
          </w:p>
        </w:tc>
      </w:tr>
      <w:tr w:rsidR="00A46B83" w:rsidRPr="00A46B83" w14:paraId="690B3E2E" w14:textId="77777777" w:rsidTr="001C2741">
        <w:trPr>
          <w:cantSplit/>
          <w:trHeight w:val="813"/>
        </w:trPr>
        <w:tc>
          <w:tcPr>
            <w:tcW w:w="393" w:type="pct"/>
          </w:tcPr>
          <w:p w14:paraId="1C7EC36A" w14:textId="6F5D53AF" w:rsidR="00A46B83" w:rsidRPr="00A46B83" w:rsidRDefault="00A46B83" w:rsidP="00A46B83">
            <w:pPr>
              <w:pStyle w:val="TableText"/>
              <w:rPr>
                <w:spacing w:val="-5"/>
                <w:szCs w:val="24"/>
              </w:rPr>
            </w:pPr>
            <w:r w:rsidRPr="00A46B83">
              <w:rPr>
                <w:spacing w:val="-5"/>
                <w:szCs w:val="24"/>
              </w:rPr>
              <w:t>C10</w:t>
            </w:r>
          </w:p>
        </w:tc>
        <w:tc>
          <w:tcPr>
            <w:tcW w:w="2119" w:type="pct"/>
          </w:tcPr>
          <w:p w14:paraId="6A604CC5" w14:textId="77777777" w:rsidR="00A46B83" w:rsidRPr="00A46B83" w:rsidRDefault="00A46B83" w:rsidP="00A46B83">
            <w:pPr>
              <w:pStyle w:val="TableParagraph"/>
              <w:spacing w:before="60" w:after="60" w:line="252" w:lineRule="auto"/>
              <w:ind w:left="0"/>
              <w:rPr>
                <w:sz w:val="24"/>
                <w:szCs w:val="24"/>
              </w:rPr>
            </w:pPr>
            <w:r w:rsidRPr="00A46B83">
              <w:rPr>
                <w:sz w:val="24"/>
                <w:szCs w:val="24"/>
              </w:rPr>
              <w:t>Ensure</w:t>
            </w:r>
            <w:r w:rsidRPr="00A46B83">
              <w:rPr>
                <w:spacing w:val="-9"/>
                <w:sz w:val="24"/>
                <w:szCs w:val="24"/>
              </w:rPr>
              <w:t xml:space="preserve"> </w:t>
            </w:r>
            <w:r w:rsidRPr="00A46B83">
              <w:rPr>
                <w:sz w:val="24"/>
                <w:szCs w:val="24"/>
              </w:rPr>
              <w:t>staff</w:t>
            </w:r>
            <w:r w:rsidRPr="00A46B83">
              <w:rPr>
                <w:spacing w:val="-9"/>
                <w:sz w:val="24"/>
                <w:szCs w:val="24"/>
              </w:rPr>
              <w:t xml:space="preserve"> </w:t>
            </w:r>
            <w:r w:rsidRPr="00A46B83">
              <w:rPr>
                <w:sz w:val="24"/>
                <w:szCs w:val="24"/>
              </w:rPr>
              <w:t>management</w:t>
            </w:r>
            <w:r w:rsidRPr="00A46B83">
              <w:rPr>
                <w:spacing w:val="-7"/>
                <w:sz w:val="24"/>
                <w:szCs w:val="24"/>
              </w:rPr>
              <w:t xml:space="preserve"> </w:t>
            </w:r>
            <w:r w:rsidRPr="00A46B83">
              <w:rPr>
                <w:sz w:val="24"/>
                <w:szCs w:val="24"/>
              </w:rPr>
              <w:t>and</w:t>
            </w:r>
            <w:r w:rsidRPr="00A46B83">
              <w:rPr>
                <w:spacing w:val="-7"/>
                <w:sz w:val="24"/>
                <w:szCs w:val="24"/>
              </w:rPr>
              <w:t xml:space="preserve"> </w:t>
            </w:r>
            <w:r w:rsidRPr="00A46B83">
              <w:rPr>
                <w:sz w:val="24"/>
                <w:szCs w:val="24"/>
              </w:rPr>
              <w:t>appraisal,</w:t>
            </w:r>
            <w:r w:rsidRPr="00A46B83">
              <w:rPr>
                <w:spacing w:val="-9"/>
                <w:sz w:val="24"/>
                <w:szCs w:val="24"/>
              </w:rPr>
              <w:t xml:space="preserve"> </w:t>
            </w:r>
            <w:r w:rsidRPr="00A46B83">
              <w:rPr>
                <w:sz w:val="24"/>
                <w:szCs w:val="24"/>
              </w:rPr>
              <w:t>and relevant people policies and processes are</w:t>
            </w:r>
          </w:p>
          <w:p w14:paraId="461B796C" w14:textId="202DFFAB" w:rsidR="00A46B83" w:rsidRPr="00A46B83" w:rsidRDefault="00A46B83" w:rsidP="00A46B83">
            <w:pPr>
              <w:pStyle w:val="TableText"/>
              <w:rPr>
                <w:szCs w:val="24"/>
              </w:rPr>
            </w:pPr>
            <w:r w:rsidRPr="00A46B83">
              <w:rPr>
                <w:szCs w:val="24"/>
              </w:rPr>
              <w:t xml:space="preserve">undertaken and that </w:t>
            </w:r>
            <w:r w:rsidR="00591583">
              <w:rPr>
                <w:szCs w:val="24"/>
              </w:rPr>
              <w:t xml:space="preserve">HR </w:t>
            </w:r>
            <w:r w:rsidRPr="00A46B83">
              <w:rPr>
                <w:spacing w:val="-9"/>
                <w:szCs w:val="24"/>
              </w:rPr>
              <w:t xml:space="preserve"> </w:t>
            </w:r>
            <w:r w:rsidRPr="00A46B83">
              <w:rPr>
                <w:szCs w:val="24"/>
              </w:rPr>
              <w:t>processes</w:t>
            </w:r>
            <w:r w:rsidRPr="00A46B83">
              <w:rPr>
                <w:spacing w:val="-9"/>
                <w:szCs w:val="24"/>
              </w:rPr>
              <w:t xml:space="preserve"> </w:t>
            </w:r>
            <w:r w:rsidRPr="00A46B83">
              <w:rPr>
                <w:szCs w:val="24"/>
              </w:rPr>
              <w:t>are</w:t>
            </w:r>
            <w:r w:rsidRPr="00A46B83">
              <w:rPr>
                <w:spacing w:val="-9"/>
                <w:szCs w:val="24"/>
              </w:rPr>
              <w:t xml:space="preserve"> </w:t>
            </w:r>
            <w:r w:rsidRPr="00A46B83">
              <w:rPr>
                <w:szCs w:val="24"/>
              </w:rPr>
              <w:t>adhered</w:t>
            </w:r>
            <w:r w:rsidRPr="00A46B83">
              <w:rPr>
                <w:spacing w:val="-8"/>
                <w:szCs w:val="24"/>
              </w:rPr>
              <w:t xml:space="preserve"> </w:t>
            </w:r>
            <w:r w:rsidRPr="00A46B83">
              <w:rPr>
                <w:szCs w:val="24"/>
              </w:rPr>
              <w:t>to</w:t>
            </w:r>
          </w:p>
        </w:tc>
        <w:tc>
          <w:tcPr>
            <w:tcW w:w="786" w:type="pct"/>
          </w:tcPr>
          <w:p w14:paraId="270DFBC1" w14:textId="16FC0351" w:rsidR="00A46B83" w:rsidRPr="00A46B83" w:rsidRDefault="00A46B83" w:rsidP="00A46B83">
            <w:pPr>
              <w:pStyle w:val="TableText"/>
              <w:rPr>
                <w:spacing w:val="-2"/>
                <w:szCs w:val="24"/>
              </w:rPr>
            </w:pPr>
            <w:r w:rsidRPr="00A46B83">
              <w:rPr>
                <w:spacing w:val="-2"/>
                <w:szCs w:val="24"/>
              </w:rPr>
              <w:t>Director</w:t>
            </w:r>
          </w:p>
        </w:tc>
        <w:tc>
          <w:tcPr>
            <w:tcW w:w="1702" w:type="pct"/>
          </w:tcPr>
          <w:p w14:paraId="5D17F159" w14:textId="44EE5CCE" w:rsidR="00A46B83" w:rsidRPr="00A46B83" w:rsidRDefault="00A46B83" w:rsidP="00A46B83">
            <w:pPr>
              <w:spacing w:before="60" w:after="60"/>
              <w:rPr>
                <w:spacing w:val="-6"/>
                <w:szCs w:val="24"/>
              </w:rPr>
            </w:pPr>
            <w:r>
              <w:rPr>
                <w:szCs w:val="24"/>
              </w:rPr>
              <w:t xml:space="preserve">ONR </w:t>
            </w:r>
            <w:r w:rsidRPr="00A46B83">
              <w:rPr>
                <w:szCs w:val="24"/>
              </w:rPr>
              <w:t>People</w:t>
            </w:r>
            <w:r w:rsidRPr="00A46B83">
              <w:rPr>
                <w:spacing w:val="-7"/>
                <w:szCs w:val="24"/>
              </w:rPr>
              <w:t xml:space="preserve"> </w:t>
            </w:r>
            <w:r w:rsidRPr="00A46B83">
              <w:rPr>
                <w:szCs w:val="24"/>
              </w:rPr>
              <w:t>Strategy</w:t>
            </w:r>
            <w:r w:rsidRPr="00A46B83">
              <w:rPr>
                <w:spacing w:val="-6"/>
                <w:szCs w:val="24"/>
              </w:rPr>
              <w:t xml:space="preserve"> </w:t>
            </w:r>
            <w:sdt>
              <w:sdtPr>
                <w:rPr>
                  <w:spacing w:val="-6"/>
                  <w:szCs w:val="24"/>
                </w:rPr>
                <w:id w:val="-683205016"/>
                <w:citation/>
              </w:sdtPr>
              <w:sdtEndPr/>
              <w:sdtContent>
                <w:r>
                  <w:rPr>
                    <w:spacing w:val="-6"/>
                    <w:szCs w:val="24"/>
                  </w:rPr>
                  <w:fldChar w:fldCharType="begin"/>
                </w:r>
                <w:r>
                  <w:rPr>
                    <w:spacing w:val="-6"/>
                    <w:szCs w:val="24"/>
                  </w:rPr>
                  <w:instrText xml:space="preserve"> CITATION ONR2110 \l 2057 </w:instrText>
                </w:r>
                <w:r>
                  <w:rPr>
                    <w:spacing w:val="-6"/>
                    <w:szCs w:val="24"/>
                  </w:rPr>
                  <w:fldChar w:fldCharType="separate"/>
                </w:r>
                <w:r w:rsidRPr="00A46B83">
                  <w:rPr>
                    <w:noProof/>
                    <w:spacing w:val="-6"/>
                    <w:szCs w:val="24"/>
                  </w:rPr>
                  <w:t>[8]</w:t>
                </w:r>
                <w:r>
                  <w:rPr>
                    <w:spacing w:val="-6"/>
                    <w:szCs w:val="24"/>
                  </w:rPr>
                  <w:fldChar w:fldCharType="end"/>
                </w:r>
              </w:sdtContent>
            </w:sdt>
          </w:p>
          <w:p w14:paraId="5E7FD495" w14:textId="7A92C2A3" w:rsidR="00A46B83" w:rsidRPr="00A46B83" w:rsidRDefault="00A46B83" w:rsidP="00A46B83">
            <w:pPr>
              <w:pStyle w:val="TableParagraph"/>
              <w:spacing w:before="60" w:after="60" w:line="252" w:lineRule="auto"/>
              <w:ind w:left="0" w:right="653"/>
              <w:rPr>
                <w:sz w:val="24"/>
                <w:szCs w:val="24"/>
              </w:rPr>
            </w:pPr>
            <w:r w:rsidRPr="00A46B83">
              <w:rPr>
                <w:sz w:val="24"/>
                <w:szCs w:val="24"/>
              </w:rPr>
              <w:t>HR</w:t>
            </w:r>
            <w:r w:rsidRPr="00A46B83">
              <w:rPr>
                <w:spacing w:val="-7"/>
                <w:sz w:val="24"/>
                <w:szCs w:val="24"/>
              </w:rPr>
              <w:t xml:space="preserve"> </w:t>
            </w:r>
            <w:r w:rsidRPr="00A46B83">
              <w:rPr>
                <w:spacing w:val="-2"/>
                <w:sz w:val="24"/>
                <w:szCs w:val="24"/>
              </w:rPr>
              <w:t>Policies</w:t>
            </w:r>
          </w:p>
        </w:tc>
      </w:tr>
      <w:tr w:rsidR="00A46B83" w:rsidRPr="00A46B83" w14:paraId="75CC8EF1" w14:textId="77777777" w:rsidTr="001C2741">
        <w:trPr>
          <w:cantSplit/>
          <w:trHeight w:val="813"/>
        </w:trPr>
        <w:tc>
          <w:tcPr>
            <w:tcW w:w="393" w:type="pct"/>
          </w:tcPr>
          <w:p w14:paraId="70C53500" w14:textId="43949A0E" w:rsidR="00A46B83" w:rsidRPr="00A46B83" w:rsidRDefault="00A46B83" w:rsidP="00A46B83">
            <w:pPr>
              <w:pStyle w:val="TableText"/>
              <w:rPr>
                <w:spacing w:val="-5"/>
                <w:szCs w:val="24"/>
              </w:rPr>
            </w:pPr>
            <w:r w:rsidRPr="00A46B83">
              <w:rPr>
                <w:spacing w:val="-5"/>
                <w:szCs w:val="24"/>
              </w:rPr>
              <w:t>C11</w:t>
            </w:r>
          </w:p>
        </w:tc>
        <w:tc>
          <w:tcPr>
            <w:tcW w:w="2119" w:type="pct"/>
          </w:tcPr>
          <w:p w14:paraId="588F3463" w14:textId="36E6D125" w:rsidR="00A46B83" w:rsidRPr="00A46B83" w:rsidRDefault="00A46B83" w:rsidP="00A46B83">
            <w:pPr>
              <w:pStyle w:val="TableParagraph"/>
              <w:spacing w:before="60" w:after="60" w:line="252" w:lineRule="auto"/>
              <w:ind w:left="0"/>
              <w:rPr>
                <w:sz w:val="24"/>
                <w:szCs w:val="24"/>
              </w:rPr>
            </w:pPr>
            <w:r w:rsidRPr="00A46B83">
              <w:rPr>
                <w:sz w:val="24"/>
                <w:szCs w:val="24"/>
              </w:rPr>
              <w:t>Approval</w:t>
            </w:r>
            <w:r w:rsidRPr="00A46B83">
              <w:rPr>
                <w:spacing w:val="-9"/>
                <w:sz w:val="24"/>
                <w:szCs w:val="24"/>
              </w:rPr>
              <w:t xml:space="preserve"> </w:t>
            </w:r>
            <w:r w:rsidRPr="00A46B83">
              <w:rPr>
                <w:sz w:val="24"/>
                <w:szCs w:val="24"/>
              </w:rPr>
              <w:t>of</w:t>
            </w:r>
            <w:r w:rsidRPr="00A46B83">
              <w:rPr>
                <w:spacing w:val="-8"/>
                <w:sz w:val="24"/>
                <w:szCs w:val="24"/>
              </w:rPr>
              <w:t xml:space="preserve"> </w:t>
            </w:r>
            <w:r w:rsidRPr="00A46B83">
              <w:rPr>
                <w:sz w:val="24"/>
                <w:szCs w:val="24"/>
              </w:rPr>
              <w:t>attendance</w:t>
            </w:r>
            <w:r w:rsidRPr="00A46B83">
              <w:rPr>
                <w:spacing w:val="-7"/>
                <w:sz w:val="24"/>
                <w:szCs w:val="24"/>
              </w:rPr>
              <w:t xml:space="preserve"> </w:t>
            </w:r>
            <w:r w:rsidRPr="00A46B83">
              <w:rPr>
                <w:sz w:val="24"/>
                <w:szCs w:val="24"/>
              </w:rPr>
              <w:t>at</w:t>
            </w:r>
            <w:r w:rsidRPr="00A46B83">
              <w:rPr>
                <w:spacing w:val="-8"/>
                <w:sz w:val="24"/>
                <w:szCs w:val="24"/>
              </w:rPr>
              <w:t xml:space="preserve"> </w:t>
            </w:r>
            <w:r w:rsidRPr="00A46B83">
              <w:rPr>
                <w:sz w:val="24"/>
                <w:szCs w:val="24"/>
              </w:rPr>
              <w:t>conferences</w:t>
            </w:r>
            <w:r w:rsidRPr="00A46B83">
              <w:rPr>
                <w:spacing w:val="-8"/>
                <w:sz w:val="24"/>
                <w:szCs w:val="24"/>
              </w:rPr>
              <w:t xml:space="preserve"> </w:t>
            </w:r>
            <w:r w:rsidRPr="00A46B83">
              <w:rPr>
                <w:sz w:val="24"/>
                <w:szCs w:val="24"/>
              </w:rPr>
              <w:t xml:space="preserve">and events (including international events) </w:t>
            </w:r>
          </w:p>
        </w:tc>
        <w:tc>
          <w:tcPr>
            <w:tcW w:w="786" w:type="pct"/>
          </w:tcPr>
          <w:p w14:paraId="08D9AFAE" w14:textId="4FF24BE9" w:rsidR="00A46B83" w:rsidRPr="00A46B83" w:rsidRDefault="00A46B83" w:rsidP="00A46B83">
            <w:pPr>
              <w:pStyle w:val="TableText"/>
              <w:rPr>
                <w:spacing w:val="-2"/>
                <w:szCs w:val="24"/>
              </w:rPr>
            </w:pPr>
            <w:r w:rsidRPr="00A46B83">
              <w:rPr>
                <w:spacing w:val="-2"/>
                <w:szCs w:val="24"/>
              </w:rPr>
              <w:t>Director</w:t>
            </w:r>
          </w:p>
        </w:tc>
        <w:tc>
          <w:tcPr>
            <w:tcW w:w="1702" w:type="pct"/>
          </w:tcPr>
          <w:p w14:paraId="22356767" w14:textId="38A673F1" w:rsidR="00A46B83" w:rsidRPr="00A46B83" w:rsidRDefault="00BF37AA" w:rsidP="00A46B83">
            <w:pPr>
              <w:spacing w:before="60" w:after="60"/>
              <w:rPr>
                <w:szCs w:val="24"/>
              </w:rPr>
            </w:pPr>
            <w:r>
              <w:rPr>
                <w:szCs w:val="24"/>
              </w:rPr>
              <w:t>As required</w:t>
            </w:r>
          </w:p>
        </w:tc>
      </w:tr>
      <w:tr w:rsidR="00A46B83" w:rsidRPr="00A46B83" w14:paraId="799044BD" w14:textId="77777777" w:rsidTr="001C2741">
        <w:trPr>
          <w:cantSplit/>
          <w:trHeight w:val="813"/>
        </w:trPr>
        <w:tc>
          <w:tcPr>
            <w:tcW w:w="393" w:type="pct"/>
          </w:tcPr>
          <w:p w14:paraId="001ACA9E" w14:textId="2EA9FF99" w:rsidR="00A46B83" w:rsidRPr="00A46B83" w:rsidRDefault="00A46B83" w:rsidP="00A46B83">
            <w:pPr>
              <w:pStyle w:val="TableText"/>
              <w:rPr>
                <w:spacing w:val="-5"/>
                <w:szCs w:val="24"/>
              </w:rPr>
            </w:pPr>
            <w:r w:rsidRPr="00A46B83">
              <w:rPr>
                <w:spacing w:val="-5"/>
                <w:szCs w:val="24"/>
              </w:rPr>
              <w:t>C12</w:t>
            </w:r>
          </w:p>
        </w:tc>
        <w:tc>
          <w:tcPr>
            <w:tcW w:w="2119" w:type="pct"/>
          </w:tcPr>
          <w:p w14:paraId="1EDBC426" w14:textId="1FB5FE2B" w:rsidR="00A46B83" w:rsidRPr="00A46B83" w:rsidRDefault="00A46B83" w:rsidP="00A46B83">
            <w:pPr>
              <w:pStyle w:val="TableParagraph"/>
              <w:spacing w:before="60" w:after="60" w:line="252" w:lineRule="auto"/>
              <w:ind w:left="0"/>
              <w:rPr>
                <w:sz w:val="24"/>
                <w:szCs w:val="24"/>
              </w:rPr>
            </w:pPr>
            <w:r w:rsidRPr="00A46B83">
              <w:rPr>
                <w:sz w:val="24"/>
                <w:szCs w:val="24"/>
              </w:rPr>
              <w:t>Authority</w:t>
            </w:r>
            <w:r w:rsidRPr="00A46B83">
              <w:rPr>
                <w:spacing w:val="-9"/>
                <w:sz w:val="24"/>
                <w:szCs w:val="24"/>
              </w:rPr>
              <w:t xml:space="preserve"> </w:t>
            </w:r>
            <w:r w:rsidRPr="00A46B83">
              <w:rPr>
                <w:sz w:val="24"/>
                <w:szCs w:val="24"/>
              </w:rPr>
              <w:t>to</w:t>
            </w:r>
            <w:r w:rsidRPr="00A46B83">
              <w:rPr>
                <w:spacing w:val="-10"/>
                <w:sz w:val="24"/>
                <w:szCs w:val="24"/>
              </w:rPr>
              <w:t xml:space="preserve"> </w:t>
            </w:r>
            <w:r w:rsidRPr="00A46B83">
              <w:rPr>
                <w:sz w:val="24"/>
                <w:szCs w:val="24"/>
              </w:rPr>
              <w:t>sign</w:t>
            </w:r>
            <w:r w:rsidRPr="00A46B83">
              <w:rPr>
                <w:spacing w:val="-10"/>
                <w:sz w:val="24"/>
                <w:szCs w:val="24"/>
              </w:rPr>
              <w:t xml:space="preserve"> </w:t>
            </w:r>
            <w:r w:rsidRPr="00A46B83">
              <w:rPr>
                <w:sz w:val="24"/>
                <w:szCs w:val="24"/>
              </w:rPr>
              <w:t>non-disclosure</w:t>
            </w:r>
            <w:r w:rsidRPr="00A46B83">
              <w:rPr>
                <w:spacing w:val="-10"/>
                <w:sz w:val="24"/>
                <w:szCs w:val="24"/>
              </w:rPr>
              <w:t xml:space="preserve"> </w:t>
            </w:r>
            <w:r w:rsidRPr="00A46B83">
              <w:rPr>
                <w:sz w:val="24"/>
                <w:szCs w:val="24"/>
              </w:rPr>
              <w:t xml:space="preserve">agreements from </w:t>
            </w:r>
            <w:r w:rsidR="00955DEF">
              <w:rPr>
                <w:sz w:val="24"/>
                <w:szCs w:val="24"/>
              </w:rPr>
              <w:t xml:space="preserve">HMG </w:t>
            </w:r>
            <w:r w:rsidRPr="00A46B83">
              <w:rPr>
                <w:sz w:val="24"/>
                <w:szCs w:val="24"/>
              </w:rPr>
              <w:t xml:space="preserve"> relating to information transfer with overseas governments</w:t>
            </w:r>
          </w:p>
        </w:tc>
        <w:tc>
          <w:tcPr>
            <w:tcW w:w="786" w:type="pct"/>
          </w:tcPr>
          <w:p w14:paraId="7000BAD9" w14:textId="279FB9BE" w:rsidR="00A46B83" w:rsidRPr="00A46B83" w:rsidRDefault="00A46B83" w:rsidP="00A46B83">
            <w:pPr>
              <w:pStyle w:val="TableText"/>
              <w:rPr>
                <w:spacing w:val="-2"/>
                <w:szCs w:val="24"/>
              </w:rPr>
            </w:pPr>
            <w:r w:rsidRPr="00A46B83">
              <w:rPr>
                <w:spacing w:val="-2"/>
                <w:szCs w:val="24"/>
              </w:rPr>
              <w:t>Relevant Director</w:t>
            </w:r>
          </w:p>
        </w:tc>
        <w:tc>
          <w:tcPr>
            <w:tcW w:w="1702" w:type="pct"/>
          </w:tcPr>
          <w:p w14:paraId="670D0546" w14:textId="766D4165" w:rsidR="00A46B83" w:rsidRPr="00A46B83" w:rsidRDefault="00D60ED3" w:rsidP="00A46B83">
            <w:pPr>
              <w:spacing w:before="60" w:after="60"/>
              <w:rPr>
                <w:szCs w:val="24"/>
              </w:rPr>
            </w:pPr>
            <w:r>
              <w:rPr>
                <w:spacing w:val="-5"/>
                <w:szCs w:val="24"/>
              </w:rPr>
              <w:t>As require</w:t>
            </w:r>
            <w:r w:rsidR="00C6427B">
              <w:rPr>
                <w:spacing w:val="-5"/>
                <w:szCs w:val="24"/>
              </w:rPr>
              <w:t>d</w:t>
            </w:r>
          </w:p>
        </w:tc>
      </w:tr>
      <w:tr w:rsidR="00A46B83" w:rsidRPr="00A46B83" w14:paraId="4D70F202" w14:textId="77777777" w:rsidTr="001C2741">
        <w:trPr>
          <w:cantSplit/>
          <w:trHeight w:val="813"/>
        </w:trPr>
        <w:tc>
          <w:tcPr>
            <w:tcW w:w="393" w:type="pct"/>
          </w:tcPr>
          <w:p w14:paraId="3D84D4F2" w14:textId="0101264D" w:rsidR="00A46B83" w:rsidRPr="00A46B83" w:rsidRDefault="00A46B83" w:rsidP="00A46B83">
            <w:pPr>
              <w:pStyle w:val="TableText"/>
              <w:rPr>
                <w:spacing w:val="-5"/>
                <w:szCs w:val="24"/>
              </w:rPr>
            </w:pPr>
            <w:r w:rsidRPr="00A46B83">
              <w:rPr>
                <w:spacing w:val="-5"/>
                <w:szCs w:val="24"/>
              </w:rPr>
              <w:t>C13</w:t>
            </w:r>
          </w:p>
        </w:tc>
        <w:tc>
          <w:tcPr>
            <w:tcW w:w="2119" w:type="pct"/>
          </w:tcPr>
          <w:p w14:paraId="2BEA1804" w14:textId="2426F6D8" w:rsidR="00A46B83" w:rsidRPr="00A46B83" w:rsidRDefault="00A46B83" w:rsidP="00A46B83">
            <w:pPr>
              <w:pStyle w:val="TableParagraph"/>
              <w:spacing w:before="60" w:after="60" w:line="252" w:lineRule="auto"/>
              <w:ind w:left="0"/>
              <w:rPr>
                <w:sz w:val="24"/>
                <w:szCs w:val="24"/>
              </w:rPr>
            </w:pPr>
            <w:r w:rsidRPr="00A46B83">
              <w:rPr>
                <w:sz w:val="24"/>
                <w:szCs w:val="24"/>
              </w:rPr>
              <w:t>Approval of International Organisation Memberships</w:t>
            </w:r>
            <w:r w:rsidRPr="00A46B83">
              <w:rPr>
                <w:spacing w:val="-14"/>
                <w:sz w:val="24"/>
                <w:szCs w:val="24"/>
              </w:rPr>
              <w:t xml:space="preserve"> </w:t>
            </w:r>
            <w:r w:rsidRPr="00A46B83">
              <w:rPr>
                <w:sz w:val="24"/>
                <w:szCs w:val="24"/>
              </w:rPr>
              <w:t>and</w:t>
            </w:r>
            <w:r w:rsidRPr="00A46B83">
              <w:rPr>
                <w:spacing w:val="-13"/>
                <w:sz w:val="24"/>
                <w:szCs w:val="24"/>
              </w:rPr>
              <w:t xml:space="preserve"> </w:t>
            </w:r>
            <w:r w:rsidRPr="00A46B83">
              <w:rPr>
                <w:sz w:val="24"/>
                <w:szCs w:val="24"/>
              </w:rPr>
              <w:t>International</w:t>
            </w:r>
            <w:r w:rsidRPr="00A46B83">
              <w:rPr>
                <w:spacing w:val="-14"/>
                <w:sz w:val="24"/>
                <w:szCs w:val="24"/>
              </w:rPr>
              <w:t xml:space="preserve"> </w:t>
            </w:r>
            <w:r w:rsidRPr="00A46B83">
              <w:rPr>
                <w:sz w:val="24"/>
                <w:szCs w:val="24"/>
              </w:rPr>
              <w:t>agreements</w:t>
            </w:r>
          </w:p>
        </w:tc>
        <w:tc>
          <w:tcPr>
            <w:tcW w:w="786" w:type="pct"/>
          </w:tcPr>
          <w:p w14:paraId="4EA80B99" w14:textId="05D89005" w:rsidR="00A46B83" w:rsidRPr="00A46B83" w:rsidRDefault="00A46B83" w:rsidP="00A46B83">
            <w:pPr>
              <w:pStyle w:val="TableText"/>
              <w:rPr>
                <w:spacing w:val="-2"/>
                <w:szCs w:val="24"/>
              </w:rPr>
            </w:pPr>
            <w:r w:rsidRPr="00A46B83">
              <w:rPr>
                <w:spacing w:val="-2"/>
                <w:szCs w:val="24"/>
              </w:rPr>
              <w:t>Relevant Director</w:t>
            </w:r>
          </w:p>
        </w:tc>
        <w:tc>
          <w:tcPr>
            <w:tcW w:w="1702" w:type="pct"/>
          </w:tcPr>
          <w:p w14:paraId="1FD1C4A0" w14:textId="5872C836" w:rsidR="00A46B83" w:rsidRPr="00A46B83" w:rsidRDefault="00A46B83" w:rsidP="00A46B83">
            <w:pPr>
              <w:spacing w:before="60" w:after="60"/>
              <w:rPr>
                <w:szCs w:val="24"/>
              </w:rPr>
            </w:pPr>
            <w:r w:rsidRPr="00A46B83">
              <w:rPr>
                <w:szCs w:val="24"/>
              </w:rPr>
              <w:t>The</w:t>
            </w:r>
            <w:r w:rsidRPr="00A46B83">
              <w:rPr>
                <w:spacing w:val="-14"/>
                <w:szCs w:val="24"/>
              </w:rPr>
              <w:t xml:space="preserve"> </w:t>
            </w:r>
            <w:r w:rsidRPr="00A46B83">
              <w:rPr>
                <w:szCs w:val="24"/>
              </w:rPr>
              <w:t>appropriate</w:t>
            </w:r>
            <w:r w:rsidRPr="00A46B83">
              <w:rPr>
                <w:spacing w:val="-14"/>
                <w:szCs w:val="24"/>
              </w:rPr>
              <w:t xml:space="preserve"> </w:t>
            </w:r>
            <w:r w:rsidRPr="00A46B83">
              <w:rPr>
                <w:szCs w:val="24"/>
              </w:rPr>
              <w:t>director can sign the agreements in their operational area</w:t>
            </w:r>
            <w:r w:rsidR="00DF2B40" w:rsidRPr="00DF2B40">
              <w:rPr>
                <w:szCs w:val="24"/>
              </w:rPr>
              <w:t>, in consultation with S&amp;CA Director if appropriate.</w:t>
            </w:r>
          </w:p>
        </w:tc>
      </w:tr>
      <w:tr w:rsidR="00A46B83" w:rsidRPr="00A46B83" w14:paraId="5D53FB5D" w14:textId="77777777" w:rsidTr="001C2741">
        <w:trPr>
          <w:cantSplit/>
          <w:trHeight w:val="813"/>
        </w:trPr>
        <w:tc>
          <w:tcPr>
            <w:tcW w:w="393" w:type="pct"/>
          </w:tcPr>
          <w:p w14:paraId="0B4D1F3B" w14:textId="79DEF3D3" w:rsidR="00A46B83" w:rsidRPr="00A46B83" w:rsidRDefault="00A46B83" w:rsidP="00A46B83">
            <w:pPr>
              <w:pStyle w:val="TableText"/>
              <w:rPr>
                <w:spacing w:val="-5"/>
                <w:szCs w:val="24"/>
              </w:rPr>
            </w:pPr>
            <w:r w:rsidRPr="00A46B83">
              <w:rPr>
                <w:spacing w:val="-5"/>
                <w:szCs w:val="24"/>
              </w:rPr>
              <w:t>C14</w:t>
            </w:r>
          </w:p>
        </w:tc>
        <w:tc>
          <w:tcPr>
            <w:tcW w:w="2119" w:type="pct"/>
          </w:tcPr>
          <w:p w14:paraId="28B3C8D1" w14:textId="793CEC12" w:rsidR="00A46B83" w:rsidRPr="00A46B83" w:rsidRDefault="00A46B83" w:rsidP="00A46B83">
            <w:pPr>
              <w:pStyle w:val="TableParagraph"/>
              <w:spacing w:before="60" w:after="60" w:line="252" w:lineRule="auto"/>
              <w:ind w:left="0"/>
              <w:rPr>
                <w:sz w:val="24"/>
                <w:szCs w:val="24"/>
              </w:rPr>
            </w:pPr>
            <w:r w:rsidRPr="00A46B83">
              <w:rPr>
                <w:sz w:val="24"/>
                <w:szCs w:val="24"/>
              </w:rPr>
              <w:t>Approve international business travel, in accordance with the International Engagement Policy</w:t>
            </w:r>
          </w:p>
        </w:tc>
        <w:tc>
          <w:tcPr>
            <w:tcW w:w="786" w:type="pct"/>
          </w:tcPr>
          <w:p w14:paraId="313969A6" w14:textId="467797A8" w:rsidR="00A46B83" w:rsidRPr="00A46B83" w:rsidRDefault="009A405B" w:rsidP="00A46B83">
            <w:pPr>
              <w:pStyle w:val="TableParagraph"/>
              <w:spacing w:before="60" w:after="60" w:line="252" w:lineRule="auto"/>
              <w:ind w:left="0"/>
              <w:rPr>
                <w:spacing w:val="-5"/>
                <w:sz w:val="24"/>
                <w:szCs w:val="24"/>
              </w:rPr>
            </w:pPr>
            <w:r>
              <w:rPr>
                <w:spacing w:val="-5"/>
                <w:sz w:val="24"/>
                <w:szCs w:val="24"/>
              </w:rPr>
              <w:t>CE/CNI</w:t>
            </w:r>
            <w:r w:rsidR="00A46B83" w:rsidRPr="00A46B83">
              <w:rPr>
                <w:spacing w:val="-5"/>
                <w:sz w:val="24"/>
                <w:szCs w:val="24"/>
              </w:rPr>
              <w:t>/</w:t>
            </w:r>
            <w:r w:rsidR="005B439B">
              <w:rPr>
                <w:spacing w:val="-5"/>
                <w:sz w:val="24"/>
                <w:szCs w:val="24"/>
              </w:rPr>
              <w:t>SDR</w:t>
            </w:r>
            <w:r w:rsidR="00A46B83" w:rsidRPr="00A46B83">
              <w:rPr>
                <w:spacing w:val="-5"/>
                <w:sz w:val="24"/>
                <w:szCs w:val="24"/>
              </w:rPr>
              <w:t xml:space="preserve"> for Directors</w:t>
            </w:r>
          </w:p>
          <w:p w14:paraId="0296C992" w14:textId="77777777" w:rsidR="00A46B83" w:rsidRPr="00A46B83" w:rsidRDefault="00A46B83" w:rsidP="00A46B83">
            <w:pPr>
              <w:pStyle w:val="TableParagraph"/>
              <w:spacing w:before="60" w:after="60" w:line="252" w:lineRule="auto"/>
              <w:ind w:left="0"/>
              <w:rPr>
                <w:spacing w:val="-5"/>
                <w:sz w:val="24"/>
                <w:szCs w:val="24"/>
              </w:rPr>
            </w:pPr>
          </w:p>
          <w:p w14:paraId="142BBE1D" w14:textId="6DBF855B" w:rsidR="00A46B83" w:rsidRPr="00A46B83" w:rsidRDefault="00A46B83" w:rsidP="00A46B83">
            <w:pPr>
              <w:pStyle w:val="TableText"/>
              <w:rPr>
                <w:spacing w:val="-2"/>
                <w:szCs w:val="24"/>
              </w:rPr>
            </w:pPr>
            <w:r w:rsidRPr="00A46B83">
              <w:rPr>
                <w:spacing w:val="-5"/>
                <w:szCs w:val="24"/>
              </w:rPr>
              <w:t>Directors (or delegated B1) for all other staff</w:t>
            </w:r>
          </w:p>
        </w:tc>
        <w:tc>
          <w:tcPr>
            <w:tcW w:w="1702" w:type="pct"/>
          </w:tcPr>
          <w:p w14:paraId="676BF16A" w14:textId="07F1A785" w:rsidR="00A46B83" w:rsidRPr="00A46B83" w:rsidRDefault="00A46B83" w:rsidP="00A46B83">
            <w:pPr>
              <w:pStyle w:val="TableParagraph"/>
              <w:spacing w:before="60" w:after="60" w:line="252" w:lineRule="auto"/>
              <w:ind w:left="0" w:right="436"/>
              <w:rPr>
                <w:sz w:val="24"/>
                <w:szCs w:val="24"/>
              </w:rPr>
            </w:pPr>
            <w:r w:rsidRPr="00A46B83">
              <w:rPr>
                <w:sz w:val="24"/>
                <w:szCs w:val="24"/>
              </w:rPr>
              <w:t>In the absence of the relevant director approval should be sought from FD.</w:t>
            </w:r>
          </w:p>
          <w:p w14:paraId="6EE88CEE" w14:textId="3D3E7D2C" w:rsidR="00A46B83" w:rsidRPr="00A46B83" w:rsidRDefault="00A46B83" w:rsidP="00A46B83">
            <w:pPr>
              <w:spacing w:before="60" w:after="60"/>
              <w:ind w:right="436"/>
              <w:rPr>
                <w:szCs w:val="24"/>
              </w:rPr>
            </w:pPr>
            <w:r w:rsidRPr="00A46B83">
              <w:rPr>
                <w:b/>
                <w:bCs/>
                <w:szCs w:val="24"/>
              </w:rPr>
              <w:t>Note</w:t>
            </w:r>
            <w:r w:rsidRPr="00A46B83">
              <w:rPr>
                <w:szCs w:val="24"/>
              </w:rPr>
              <w:t>: FD should endorse all CE/CNI international travel</w:t>
            </w:r>
          </w:p>
          <w:p w14:paraId="6D291D3F" w14:textId="77777777" w:rsidR="00A46B83" w:rsidRPr="00A46B83" w:rsidRDefault="00A46B83" w:rsidP="00A46B83">
            <w:pPr>
              <w:spacing w:before="60" w:after="60"/>
              <w:rPr>
                <w:szCs w:val="24"/>
              </w:rPr>
            </w:pPr>
          </w:p>
        </w:tc>
      </w:tr>
    </w:tbl>
    <w:p w14:paraId="4869B541" w14:textId="77777777" w:rsidR="00054A79" w:rsidRDefault="00054A79" w:rsidP="009E0E52">
      <w:pPr>
        <w:rPr>
          <w:b/>
          <w:bCs/>
        </w:rPr>
      </w:pPr>
    </w:p>
    <w:p w14:paraId="69C70B5E" w14:textId="77777777" w:rsidR="00A46B83" w:rsidRDefault="00A46B83" w:rsidP="001335A1">
      <w:pPr>
        <w:pStyle w:val="Caption"/>
        <w:sectPr w:rsidR="00A46B83" w:rsidSect="003C316E">
          <w:pgSz w:w="11906" w:h="16838" w:code="9"/>
          <w:pgMar w:top="1440" w:right="1440" w:bottom="1440" w:left="1440" w:header="397" w:footer="397" w:gutter="0"/>
          <w:cols w:space="312"/>
          <w:docGrid w:linePitch="360"/>
        </w:sectPr>
      </w:pPr>
    </w:p>
    <w:p w14:paraId="077C6F52" w14:textId="2152D842" w:rsidR="00B80F69" w:rsidRDefault="00B80F69" w:rsidP="001335A1">
      <w:pPr>
        <w:pStyle w:val="Caption"/>
      </w:pPr>
      <w:r>
        <w:lastRenderedPageBreak/>
        <w:t xml:space="preserve">Table </w:t>
      </w:r>
      <w:r w:rsidR="009B5E26">
        <w:fldChar w:fldCharType="begin"/>
      </w:r>
      <w:r w:rsidR="009B5E26">
        <w:instrText xml:space="preserve"> SEQ Table \* ARABIC </w:instrText>
      </w:r>
      <w:r w:rsidR="009B5E26">
        <w:fldChar w:fldCharType="separate"/>
      </w:r>
      <w:r w:rsidR="004C0F38">
        <w:rPr>
          <w:noProof/>
        </w:rPr>
        <w:t>9</w:t>
      </w:r>
      <w:r w:rsidR="009B5E26">
        <w:rPr>
          <w:noProof/>
        </w:rPr>
        <w:fldChar w:fldCharType="end"/>
      </w:r>
      <w:r>
        <w:t xml:space="preserve"> - </w:t>
      </w:r>
      <w:r w:rsidRPr="0032136F">
        <w:t>Corporate responsibilities delegated to the Finance Director</w:t>
      </w:r>
      <w:r w:rsidR="00F01F7C">
        <w:t xml:space="preserve"> (FD)</w:t>
      </w:r>
    </w:p>
    <w:tbl>
      <w:tblPr>
        <w:tblStyle w:val="ONRTable1"/>
        <w:tblW w:w="5000" w:type="pct"/>
        <w:tblInd w:w="0" w:type="dxa"/>
        <w:tblLayout w:type="fixed"/>
        <w:tblLook w:val="04A0" w:firstRow="1" w:lastRow="0" w:firstColumn="1" w:lastColumn="0" w:noHBand="0" w:noVBand="1"/>
      </w:tblPr>
      <w:tblGrid>
        <w:gridCol w:w="709"/>
        <w:gridCol w:w="4679"/>
        <w:gridCol w:w="2124"/>
        <w:gridCol w:w="2817"/>
        <w:gridCol w:w="3629"/>
      </w:tblGrid>
      <w:tr w:rsidR="001C2741" w:rsidRPr="00AF5135" w14:paraId="21FC91C4" w14:textId="77777777" w:rsidTr="00F10740">
        <w:trPr>
          <w:cnfStyle w:val="100000000000" w:firstRow="1" w:lastRow="0" w:firstColumn="0" w:lastColumn="0" w:oddVBand="0" w:evenVBand="0" w:oddHBand="0" w:evenHBand="0" w:firstRowFirstColumn="0" w:firstRowLastColumn="0" w:lastRowFirstColumn="0" w:lastRowLastColumn="0"/>
          <w:cantSplit/>
          <w:tblHeader/>
        </w:trPr>
        <w:tc>
          <w:tcPr>
            <w:tcW w:w="254" w:type="pct"/>
          </w:tcPr>
          <w:p w14:paraId="3FEE0524" w14:textId="53755B70" w:rsidR="00B35244" w:rsidRPr="00AF5135" w:rsidRDefault="00B35244" w:rsidP="00AF5135">
            <w:pPr>
              <w:pStyle w:val="TableText"/>
              <w:keepNext/>
              <w:rPr>
                <w:b w:val="0"/>
                <w:bCs/>
                <w:szCs w:val="24"/>
              </w:rPr>
            </w:pPr>
            <w:r w:rsidRPr="00AF5135">
              <w:rPr>
                <w:b w:val="0"/>
                <w:bCs/>
                <w:w w:val="99"/>
                <w:szCs w:val="24"/>
              </w:rPr>
              <w:t>D</w:t>
            </w:r>
          </w:p>
        </w:tc>
        <w:tc>
          <w:tcPr>
            <w:tcW w:w="1676" w:type="pct"/>
          </w:tcPr>
          <w:p w14:paraId="294816AA" w14:textId="69BD76C4" w:rsidR="00B35244" w:rsidRPr="00AF5135" w:rsidRDefault="00B35244" w:rsidP="00AF5135">
            <w:pPr>
              <w:pStyle w:val="TableText"/>
              <w:keepNext/>
              <w:rPr>
                <w:b w:val="0"/>
                <w:bCs/>
                <w:szCs w:val="24"/>
              </w:rPr>
            </w:pPr>
            <w:r w:rsidRPr="00AF5135">
              <w:rPr>
                <w:b w:val="0"/>
                <w:bCs/>
                <w:spacing w:val="-2"/>
                <w:szCs w:val="24"/>
              </w:rPr>
              <w:t>Function</w:t>
            </w:r>
          </w:p>
        </w:tc>
        <w:tc>
          <w:tcPr>
            <w:tcW w:w="761" w:type="pct"/>
          </w:tcPr>
          <w:p w14:paraId="4D9A3067" w14:textId="2FF6D8EF" w:rsidR="00B35244" w:rsidRPr="00AF5135" w:rsidRDefault="00B35244" w:rsidP="00AF5135">
            <w:pPr>
              <w:pStyle w:val="TableText"/>
              <w:keepNext/>
              <w:rPr>
                <w:b w:val="0"/>
                <w:bCs/>
                <w:szCs w:val="24"/>
              </w:rPr>
            </w:pPr>
            <w:r w:rsidRPr="00AF5135">
              <w:rPr>
                <w:b w:val="0"/>
                <w:bCs/>
                <w:szCs w:val="24"/>
              </w:rPr>
              <w:t>Delegated</w:t>
            </w:r>
            <w:r w:rsidRPr="00AF5135">
              <w:rPr>
                <w:b w:val="0"/>
                <w:bCs/>
                <w:spacing w:val="-13"/>
                <w:szCs w:val="24"/>
              </w:rPr>
              <w:t xml:space="preserve"> </w:t>
            </w:r>
            <w:r w:rsidRPr="00AF5135">
              <w:rPr>
                <w:b w:val="0"/>
                <w:bCs/>
                <w:spacing w:val="-5"/>
                <w:szCs w:val="24"/>
              </w:rPr>
              <w:t>to</w:t>
            </w:r>
          </w:p>
        </w:tc>
        <w:tc>
          <w:tcPr>
            <w:tcW w:w="1009" w:type="pct"/>
          </w:tcPr>
          <w:p w14:paraId="2F3FC58C" w14:textId="411B9F2A" w:rsidR="00B35244" w:rsidRPr="00AF5135" w:rsidRDefault="00B35244" w:rsidP="00AF5135">
            <w:pPr>
              <w:pStyle w:val="TableText"/>
              <w:keepNext/>
              <w:rPr>
                <w:b w:val="0"/>
                <w:bCs/>
                <w:spacing w:val="-2"/>
                <w:szCs w:val="24"/>
              </w:rPr>
            </w:pPr>
            <w:r w:rsidRPr="00AF5135">
              <w:rPr>
                <w:b w:val="0"/>
                <w:bCs/>
                <w:szCs w:val="24"/>
              </w:rPr>
              <w:t>May be sub delegated to</w:t>
            </w:r>
          </w:p>
        </w:tc>
        <w:tc>
          <w:tcPr>
            <w:tcW w:w="1300" w:type="pct"/>
          </w:tcPr>
          <w:p w14:paraId="3C8A5571" w14:textId="6EAF6091" w:rsidR="00B35244" w:rsidRPr="00AF5135" w:rsidRDefault="00B35244" w:rsidP="00AF5135">
            <w:pPr>
              <w:pStyle w:val="TableText"/>
              <w:keepNext/>
              <w:rPr>
                <w:b w:val="0"/>
                <w:bCs/>
                <w:szCs w:val="24"/>
              </w:rPr>
            </w:pPr>
            <w:r w:rsidRPr="00AF5135">
              <w:rPr>
                <w:b w:val="0"/>
                <w:bCs/>
                <w:szCs w:val="24"/>
              </w:rPr>
              <w:t xml:space="preserve">Relevant guidance and/or </w:t>
            </w:r>
            <w:r w:rsidRPr="00AF5135">
              <w:rPr>
                <w:b w:val="0"/>
                <w:bCs/>
                <w:spacing w:val="-2"/>
                <w:szCs w:val="24"/>
              </w:rPr>
              <w:t>comments</w:t>
            </w:r>
          </w:p>
        </w:tc>
      </w:tr>
      <w:tr w:rsidR="00F10740" w:rsidRPr="00AF5135" w14:paraId="6E353DB8" w14:textId="77777777" w:rsidTr="00F10740">
        <w:trPr>
          <w:cantSplit/>
        </w:trPr>
        <w:tc>
          <w:tcPr>
            <w:tcW w:w="254" w:type="pct"/>
          </w:tcPr>
          <w:p w14:paraId="7170CB24" w14:textId="1F67E202" w:rsidR="00B35244" w:rsidRPr="00AF5135" w:rsidRDefault="00B35244" w:rsidP="00AF5135">
            <w:pPr>
              <w:pStyle w:val="TableText"/>
              <w:rPr>
                <w:szCs w:val="24"/>
              </w:rPr>
            </w:pPr>
            <w:r w:rsidRPr="00AF5135">
              <w:rPr>
                <w:spacing w:val="-5"/>
                <w:szCs w:val="24"/>
              </w:rPr>
              <w:t>D1</w:t>
            </w:r>
          </w:p>
        </w:tc>
        <w:tc>
          <w:tcPr>
            <w:tcW w:w="1676" w:type="pct"/>
          </w:tcPr>
          <w:p w14:paraId="0F2E1419" w14:textId="0CA51167" w:rsidR="00B35244" w:rsidRPr="00AF5135" w:rsidRDefault="00B35244" w:rsidP="00AF5135">
            <w:pPr>
              <w:pStyle w:val="TableText"/>
              <w:rPr>
                <w:szCs w:val="24"/>
              </w:rPr>
            </w:pPr>
            <w:r w:rsidRPr="00AF5135">
              <w:rPr>
                <w:szCs w:val="24"/>
              </w:rPr>
              <w:t>Ensure</w:t>
            </w:r>
            <w:r w:rsidRPr="00AF5135">
              <w:rPr>
                <w:spacing w:val="-14"/>
                <w:szCs w:val="24"/>
              </w:rPr>
              <w:t xml:space="preserve"> </w:t>
            </w:r>
            <w:r w:rsidRPr="00AF5135">
              <w:rPr>
                <w:szCs w:val="24"/>
              </w:rPr>
              <w:t>the</w:t>
            </w:r>
            <w:r w:rsidRPr="00AF5135">
              <w:rPr>
                <w:spacing w:val="-14"/>
                <w:szCs w:val="24"/>
              </w:rPr>
              <w:t xml:space="preserve"> </w:t>
            </w:r>
            <w:r w:rsidRPr="00AF5135">
              <w:rPr>
                <w:szCs w:val="24"/>
              </w:rPr>
              <w:t>compila</w:t>
            </w:r>
            <w:r w:rsidRPr="00D60ED3">
              <w:rPr>
                <w:szCs w:val="24"/>
              </w:rPr>
              <w:t>tion</w:t>
            </w:r>
            <w:r w:rsidRPr="00D60ED3">
              <w:rPr>
                <w:spacing w:val="-14"/>
                <w:szCs w:val="24"/>
              </w:rPr>
              <w:t xml:space="preserve"> </w:t>
            </w:r>
            <w:r w:rsidRPr="00D60ED3">
              <w:rPr>
                <w:szCs w:val="24"/>
              </w:rPr>
              <w:t xml:space="preserve">of </w:t>
            </w:r>
            <w:r w:rsidR="00D60ED3">
              <w:rPr>
                <w:szCs w:val="24"/>
              </w:rPr>
              <w:t xml:space="preserve">directorate </w:t>
            </w:r>
            <w:r w:rsidRPr="00D60ED3">
              <w:rPr>
                <w:szCs w:val="24"/>
              </w:rPr>
              <w:t xml:space="preserve">annual </w:t>
            </w:r>
            <w:r w:rsidR="00723FCE" w:rsidRPr="00284E08">
              <w:rPr>
                <w:szCs w:val="24"/>
              </w:rPr>
              <w:t>business plans and</w:t>
            </w:r>
            <w:r w:rsidR="00723FCE">
              <w:rPr>
                <w:szCs w:val="24"/>
              </w:rPr>
              <w:t xml:space="preserve"> </w:t>
            </w:r>
            <w:r w:rsidRPr="00AF5135">
              <w:rPr>
                <w:szCs w:val="24"/>
              </w:rPr>
              <w:t>budget</w:t>
            </w:r>
            <w:r w:rsidR="00D60ED3">
              <w:rPr>
                <w:szCs w:val="24"/>
              </w:rPr>
              <w:t>s</w:t>
            </w:r>
            <w:r w:rsidRPr="00AF5135">
              <w:rPr>
                <w:szCs w:val="24"/>
              </w:rPr>
              <w:t xml:space="preserve"> </w:t>
            </w:r>
            <w:r w:rsidR="006624B5">
              <w:rPr>
                <w:szCs w:val="24"/>
              </w:rPr>
              <w:t>to suppor</w:t>
            </w:r>
            <w:r w:rsidR="00E037C8">
              <w:rPr>
                <w:szCs w:val="24"/>
              </w:rPr>
              <w:t xml:space="preserve">t the </w:t>
            </w:r>
            <w:r w:rsidRPr="00AF5135">
              <w:rPr>
                <w:szCs w:val="24"/>
              </w:rPr>
              <w:t xml:space="preserve">approval </w:t>
            </w:r>
            <w:r w:rsidR="00D60ED3">
              <w:rPr>
                <w:szCs w:val="24"/>
              </w:rPr>
              <w:t xml:space="preserve">of Corporate Plan &amp; Budgets </w:t>
            </w:r>
            <w:r w:rsidRPr="00AF5135">
              <w:rPr>
                <w:szCs w:val="24"/>
              </w:rPr>
              <w:t>by the</w:t>
            </w:r>
            <w:r w:rsidRPr="00AF5135">
              <w:rPr>
                <w:spacing w:val="40"/>
                <w:szCs w:val="24"/>
              </w:rPr>
              <w:t xml:space="preserve"> </w:t>
            </w:r>
            <w:r w:rsidRPr="00AF5135">
              <w:rPr>
                <w:szCs w:val="24"/>
              </w:rPr>
              <w:t>Board.</w:t>
            </w:r>
          </w:p>
        </w:tc>
        <w:tc>
          <w:tcPr>
            <w:tcW w:w="761" w:type="pct"/>
          </w:tcPr>
          <w:p w14:paraId="75C5CBD6" w14:textId="64721EF2" w:rsidR="00B35244" w:rsidRPr="00AF5135" w:rsidRDefault="00B35244" w:rsidP="00AF5135">
            <w:pPr>
              <w:pStyle w:val="TableText"/>
              <w:rPr>
                <w:szCs w:val="24"/>
              </w:rPr>
            </w:pPr>
            <w:r w:rsidRPr="00AF5135">
              <w:rPr>
                <w:spacing w:val="-5"/>
                <w:szCs w:val="24"/>
              </w:rPr>
              <w:t>FD</w:t>
            </w:r>
          </w:p>
        </w:tc>
        <w:tc>
          <w:tcPr>
            <w:tcW w:w="1009" w:type="pct"/>
          </w:tcPr>
          <w:p w14:paraId="4029B8E5" w14:textId="0911FE46" w:rsidR="00B35244" w:rsidRPr="00AF5135" w:rsidRDefault="00B35244" w:rsidP="00AF5135">
            <w:pPr>
              <w:pStyle w:val="TableText"/>
              <w:rPr>
                <w:szCs w:val="24"/>
              </w:rPr>
            </w:pPr>
            <w:r w:rsidRPr="00AF5135">
              <w:rPr>
                <w:szCs w:val="24"/>
              </w:rPr>
              <w:t>Head of Finance and Commercial who</w:t>
            </w:r>
            <w:r w:rsidRPr="00AF5135">
              <w:rPr>
                <w:spacing w:val="-14"/>
                <w:szCs w:val="24"/>
              </w:rPr>
              <w:t xml:space="preserve"> </w:t>
            </w:r>
            <w:r w:rsidRPr="00AF5135">
              <w:rPr>
                <w:szCs w:val="24"/>
              </w:rPr>
              <w:t>may</w:t>
            </w:r>
            <w:r w:rsidRPr="00AF5135">
              <w:rPr>
                <w:spacing w:val="-14"/>
                <w:szCs w:val="24"/>
              </w:rPr>
              <w:t xml:space="preserve"> </w:t>
            </w:r>
            <w:r w:rsidRPr="00AF5135">
              <w:rPr>
                <w:szCs w:val="24"/>
              </w:rPr>
              <w:t xml:space="preserve">delegate </w:t>
            </w:r>
            <w:r w:rsidRPr="00AF5135">
              <w:rPr>
                <w:spacing w:val="-2"/>
                <w:szCs w:val="24"/>
              </w:rPr>
              <w:t>further</w:t>
            </w:r>
          </w:p>
        </w:tc>
        <w:tc>
          <w:tcPr>
            <w:tcW w:w="1300" w:type="pct"/>
          </w:tcPr>
          <w:p w14:paraId="1BA6EF40" w14:textId="496D2DFD" w:rsidR="00B35244" w:rsidRPr="00AF5135" w:rsidRDefault="00B35244" w:rsidP="00AF5135">
            <w:pPr>
              <w:pStyle w:val="TableText"/>
              <w:rPr>
                <w:szCs w:val="24"/>
              </w:rPr>
            </w:pPr>
          </w:p>
        </w:tc>
      </w:tr>
      <w:tr w:rsidR="00F10740" w:rsidRPr="00AF5135" w14:paraId="6B097479" w14:textId="77777777" w:rsidTr="00F10740">
        <w:trPr>
          <w:cantSplit/>
        </w:trPr>
        <w:tc>
          <w:tcPr>
            <w:tcW w:w="254" w:type="pct"/>
          </w:tcPr>
          <w:p w14:paraId="0B8DA306" w14:textId="581F1333" w:rsidR="00B35244" w:rsidRPr="00AF5135" w:rsidRDefault="00B35244" w:rsidP="00AF5135">
            <w:pPr>
              <w:pStyle w:val="TableText"/>
              <w:rPr>
                <w:szCs w:val="24"/>
              </w:rPr>
            </w:pPr>
            <w:r w:rsidRPr="00AF5135">
              <w:rPr>
                <w:spacing w:val="-5"/>
                <w:szCs w:val="24"/>
              </w:rPr>
              <w:t>D2</w:t>
            </w:r>
          </w:p>
        </w:tc>
        <w:tc>
          <w:tcPr>
            <w:tcW w:w="1676" w:type="pct"/>
          </w:tcPr>
          <w:p w14:paraId="53B3D54D" w14:textId="4B37929D" w:rsidR="00B35244" w:rsidRPr="00AF5135" w:rsidRDefault="00B35244" w:rsidP="00AF5135">
            <w:pPr>
              <w:pStyle w:val="TableText"/>
              <w:rPr>
                <w:szCs w:val="24"/>
              </w:rPr>
            </w:pPr>
            <w:r w:rsidRPr="00AF5135">
              <w:rPr>
                <w:szCs w:val="24"/>
              </w:rPr>
              <w:t>Deliver</w:t>
            </w:r>
            <w:r w:rsidRPr="00AF5135">
              <w:rPr>
                <w:spacing w:val="-13"/>
                <w:szCs w:val="24"/>
              </w:rPr>
              <w:t xml:space="preserve"> </w:t>
            </w:r>
            <w:r w:rsidRPr="00AF5135">
              <w:rPr>
                <w:szCs w:val="24"/>
              </w:rPr>
              <w:t>a</w:t>
            </w:r>
            <w:r w:rsidRPr="00AF5135">
              <w:rPr>
                <w:spacing w:val="-14"/>
                <w:szCs w:val="24"/>
              </w:rPr>
              <w:t xml:space="preserve"> </w:t>
            </w:r>
            <w:r w:rsidRPr="00AF5135">
              <w:rPr>
                <w:szCs w:val="24"/>
              </w:rPr>
              <w:t>Risk</w:t>
            </w:r>
            <w:r w:rsidRPr="00AF5135">
              <w:rPr>
                <w:spacing w:val="-13"/>
                <w:szCs w:val="24"/>
              </w:rPr>
              <w:t xml:space="preserve"> </w:t>
            </w:r>
            <w:r w:rsidRPr="00AF5135">
              <w:rPr>
                <w:szCs w:val="24"/>
              </w:rPr>
              <w:t>Management assessment and review process and provide</w:t>
            </w:r>
            <w:r w:rsidRPr="00AF5135">
              <w:rPr>
                <w:spacing w:val="40"/>
                <w:szCs w:val="24"/>
              </w:rPr>
              <w:t xml:space="preserve"> </w:t>
            </w:r>
            <w:r w:rsidRPr="00AF5135">
              <w:rPr>
                <w:szCs w:val="24"/>
              </w:rPr>
              <w:t xml:space="preserve">regular reports to the </w:t>
            </w:r>
            <w:r w:rsidRPr="00AF5135">
              <w:rPr>
                <w:spacing w:val="-2"/>
                <w:szCs w:val="24"/>
              </w:rPr>
              <w:t>ARAC/Board.</w:t>
            </w:r>
          </w:p>
        </w:tc>
        <w:tc>
          <w:tcPr>
            <w:tcW w:w="761" w:type="pct"/>
          </w:tcPr>
          <w:p w14:paraId="350AC6B0" w14:textId="6019B02B" w:rsidR="00B35244" w:rsidRPr="00AF5135" w:rsidRDefault="00B35244" w:rsidP="00AF5135">
            <w:pPr>
              <w:spacing w:before="60" w:after="60"/>
              <w:rPr>
                <w:szCs w:val="24"/>
              </w:rPr>
            </w:pPr>
            <w:r w:rsidRPr="00AF5135">
              <w:rPr>
                <w:spacing w:val="-5"/>
                <w:szCs w:val="24"/>
              </w:rPr>
              <w:t>FD</w:t>
            </w:r>
          </w:p>
        </w:tc>
        <w:tc>
          <w:tcPr>
            <w:tcW w:w="1009" w:type="pct"/>
          </w:tcPr>
          <w:p w14:paraId="1AA6FB75" w14:textId="320D87D4" w:rsidR="00B35244" w:rsidRPr="00AF5135" w:rsidRDefault="003D3008" w:rsidP="00AF5135">
            <w:pPr>
              <w:pStyle w:val="TableText"/>
              <w:rPr>
                <w:szCs w:val="24"/>
              </w:rPr>
            </w:pPr>
            <w:r w:rsidRPr="00AF5135">
              <w:rPr>
                <w:szCs w:val="24"/>
              </w:rPr>
              <w:t>Head of Risk and Assurance</w:t>
            </w:r>
          </w:p>
        </w:tc>
        <w:tc>
          <w:tcPr>
            <w:tcW w:w="1300" w:type="pct"/>
          </w:tcPr>
          <w:p w14:paraId="130968E2" w14:textId="358576EF" w:rsidR="00B35244" w:rsidRPr="00AF5135" w:rsidRDefault="00B35244" w:rsidP="00AF5135">
            <w:pPr>
              <w:pStyle w:val="TableText"/>
              <w:rPr>
                <w:szCs w:val="24"/>
              </w:rPr>
            </w:pPr>
            <w:r w:rsidRPr="00AF5135">
              <w:rPr>
                <w:szCs w:val="24"/>
              </w:rPr>
              <w:t>As set out in the Risk Management</w:t>
            </w:r>
            <w:r w:rsidRPr="00AF5135">
              <w:rPr>
                <w:spacing w:val="-14"/>
                <w:szCs w:val="24"/>
              </w:rPr>
              <w:t xml:space="preserve"> </w:t>
            </w:r>
            <w:r w:rsidRPr="00AF5135">
              <w:rPr>
                <w:szCs w:val="24"/>
              </w:rPr>
              <w:t>Framework</w:t>
            </w:r>
            <w:r w:rsidR="00AF5135">
              <w:rPr>
                <w:szCs w:val="24"/>
              </w:rPr>
              <w:t xml:space="preserve"> </w:t>
            </w:r>
            <w:sdt>
              <w:sdtPr>
                <w:rPr>
                  <w:szCs w:val="24"/>
                </w:rPr>
                <w:id w:val="-1424569002"/>
                <w:citation/>
              </w:sdtPr>
              <w:sdtEndPr/>
              <w:sdtContent>
                <w:r w:rsidR="00AF5135">
                  <w:rPr>
                    <w:szCs w:val="24"/>
                  </w:rPr>
                  <w:fldChar w:fldCharType="begin"/>
                </w:r>
                <w:r w:rsidR="00AF5135">
                  <w:rPr>
                    <w:szCs w:val="24"/>
                  </w:rPr>
                  <w:instrText xml:space="preserve"> CITATION ONR218 \l 2057 </w:instrText>
                </w:r>
                <w:r w:rsidR="00AF5135">
                  <w:rPr>
                    <w:szCs w:val="24"/>
                  </w:rPr>
                  <w:fldChar w:fldCharType="separate"/>
                </w:r>
                <w:r w:rsidR="00AF5135" w:rsidRPr="00AF5135">
                  <w:rPr>
                    <w:noProof/>
                    <w:szCs w:val="24"/>
                  </w:rPr>
                  <w:t>[7]</w:t>
                </w:r>
                <w:r w:rsidR="00AF5135">
                  <w:rPr>
                    <w:szCs w:val="24"/>
                  </w:rPr>
                  <w:fldChar w:fldCharType="end"/>
                </w:r>
              </w:sdtContent>
            </w:sdt>
          </w:p>
        </w:tc>
      </w:tr>
      <w:tr w:rsidR="00F10740" w:rsidRPr="00AF5135" w14:paraId="0DBAF4DA" w14:textId="77777777" w:rsidTr="00F10740">
        <w:trPr>
          <w:cantSplit/>
          <w:trHeight w:val="813"/>
        </w:trPr>
        <w:tc>
          <w:tcPr>
            <w:tcW w:w="254" w:type="pct"/>
          </w:tcPr>
          <w:p w14:paraId="64C64602" w14:textId="59AFFA78" w:rsidR="00B35244" w:rsidRPr="00AF5135" w:rsidRDefault="00B35244" w:rsidP="00AF5135">
            <w:pPr>
              <w:pStyle w:val="TableText"/>
              <w:rPr>
                <w:szCs w:val="24"/>
              </w:rPr>
            </w:pPr>
            <w:r w:rsidRPr="00AF5135">
              <w:rPr>
                <w:spacing w:val="-5"/>
                <w:szCs w:val="24"/>
              </w:rPr>
              <w:t>D3</w:t>
            </w:r>
          </w:p>
        </w:tc>
        <w:tc>
          <w:tcPr>
            <w:tcW w:w="1676" w:type="pct"/>
          </w:tcPr>
          <w:p w14:paraId="2578A4E7" w14:textId="65D73D0E" w:rsidR="00B35244" w:rsidRPr="00AF5135" w:rsidRDefault="00B35244" w:rsidP="00AF5135">
            <w:pPr>
              <w:pStyle w:val="TableText"/>
              <w:rPr>
                <w:szCs w:val="24"/>
              </w:rPr>
            </w:pPr>
            <w:r w:rsidRPr="00AF5135">
              <w:rPr>
                <w:szCs w:val="24"/>
              </w:rPr>
              <w:t>Approval of increase in directorate budget</w:t>
            </w:r>
          </w:p>
        </w:tc>
        <w:tc>
          <w:tcPr>
            <w:tcW w:w="761" w:type="pct"/>
          </w:tcPr>
          <w:p w14:paraId="205AF428" w14:textId="0ABCEBD0" w:rsidR="00B35244" w:rsidRPr="00AF5135" w:rsidRDefault="00B35244" w:rsidP="00AF5135">
            <w:pPr>
              <w:spacing w:before="60" w:after="60"/>
              <w:rPr>
                <w:szCs w:val="24"/>
              </w:rPr>
            </w:pPr>
            <w:r w:rsidRPr="00AF5135">
              <w:rPr>
                <w:spacing w:val="-5"/>
                <w:szCs w:val="24"/>
              </w:rPr>
              <w:t>FD</w:t>
            </w:r>
          </w:p>
        </w:tc>
        <w:tc>
          <w:tcPr>
            <w:tcW w:w="1009" w:type="pct"/>
          </w:tcPr>
          <w:p w14:paraId="5418B6A2" w14:textId="3B64665D" w:rsidR="00B35244" w:rsidRPr="00AF5135" w:rsidRDefault="00B35244" w:rsidP="00AF5135">
            <w:pPr>
              <w:pStyle w:val="TableParagraph"/>
              <w:spacing w:before="60" w:after="60" w:line="252" w:lineRule="auto"/>
              <w:ind w:left="0"/>
              <w:rPr>
                <w:sz w:val="24"/>
                <w:szCs w:val="24"/>
              </w:rPr>
            </w:pPr>
            <w:r w:rsidRPr="00AF5135">
              <w:rPr>
                <w:sz w:val="24"/>
                <w:szCs w:val="24"/>
              </w:rPr>
              <w:t>No</w:t>
            </w:r>
            <w:r w:rsidRPr="00AF5135">
              <w:rPr>
                <w:spacing w:val="-4"/>
                <w:sz w:val="24"/>
                <w:szCs w:val="24"/>
              </w:rPr>
              <w:t xml:space="preserve"> </w:t>
            </w:r>
            <w:r w:rsidRPr="00AF5135">
              <w:rPr>
                <w:sz w:val="24"/>
                <w:szCs w:val="24"/>
              </w:rPr>
              <w:t>sub</w:t>
            </w:r>
            <w:r w:rsidRPr="00AF5135">
              <w:rPr>
                <w:spacing w:val="-2"/>
                <w:sz w:val="24"/>
                <w:szCs w:val="24"/>
              </w:rPr>
              <w:t xml:space="preserve"> delegation</w:t>
            </w:r>
          </w:p>
        </w:tc>
        <w:tc>
          <w:tcPr>
            <w:tcW w:w="1300" w:type="pct"/>
          </w:tcPr>
          <w:p w14:paraId="53235684" w14:textId="33995C7C" w:rsidR="00B35244" w:rsidRPr="00AF5135" w:rsidRDefault="00B35244" w:rsidP="00AF5135">
            <w:pPr>
              <w:pStyle w:val="TableParagraph"/>
              <w:spacing w:before="60" w:after="60" w:line="252" w:lineRule="auto"/>
              <w:ind w:left="0"/>
              <w:rPr>
                <w:sz w:val="24"/>
                <w:szCs w:val="24"/>
              </w:rPr>
            </w:pPr>
            <w:r w:rsidRPr="00AF5135">
              <w:rPr>
                <w:sz w:val="24"/>
                <w:szCs w:val="24"/>
              </w:rPr>
              <w:t xml:space="preserve">Consultation with </w:t>
            </w:r>
            <w:r w:rsidR="001E0F02">
              <w:rPr>
                <w:sz w:val="24"/>
                <w:szCs w:val="24"/>
              </w:rPr>
              <w:t>CE/CNI</w:t>
            </w:r>
            <w:r w:rsidRPr="00AF5135">
              <w:rPr>
                <w:sz w:val="24"/>
                <w:szCs w:val="24"/>
              </w:rPr>
              <w:t xml:space="preserve"> required</w:t>
            </w:r>
            <w:r w:rsidRPr="00AF5135">
              <w:rPr>
                <w:spacing w:val="-14"/>
                <w:sz w:val="24"/>
                <w:szCs w:val="24"/>
              </w:rPr>
              <w:t xml:space="preserve"> </w:t>
            </w:r>
            <w:r w:rsidRPr="00AF5135">
              <w:rPr>
                <w:sz w:val="24"/>
                <w:szCs w:val="24"/>
              </w:rPr>
              <w:t>where</w:t>
            </w:r>
            <w:r w:rsidRPr="00AF5135">
              <w:rPr>
                <w:spacing w:val="-13"/>
                <w:sz w:val="24"/>
                <w:szCs w:val="24"/>
              </w:rPr>
              <w:t xml:space="preserve"> </w:t>
            </w:r>
            <w:r w:rsidRPr="00AF5135">
              <w:rPr>
                <w:sz w:val="24"/>
                <w:szCs w:val="24"/>
              </w:rPr>
              <w:t>impact</w:t>
            </w:r>
            <w:r w:rsidRPr="00AF5135">
              <w:rPr>
                <w:spacing w:val="-14"/>
                <w:sz w:val="24"/>
                <w:szCs w:val="24"/>
              </w:rPr>
              <w:t xml:space="preserve"> </w:t>
            </w:r>
            <w:r w:rsidRPr="00AF5135">
              <w:rPr>
                <w:sz w:val="24"/>
                <w:szCs w:val="24"/>
              </w:rPr>
              <w:t>of</w:t>
            </w:r>
            <w:r w:rsidR="00AF5135">
              <w:rPr>
                <w:sz w:val="24"/>
                <w:szCs w:val="24"/>
              </w:rPr>
              <w:t xml:space="preserve"> </w:t>
            </w:r>
            <w:r w:rsidRPr="00AF5135">
              <w:rPr>
                <w:sz w:val="24"/>
                <w:szCs w:val="24"/>
              </w:rPr>
              <w:t>increase</w:t>
            </w:r>
            <w:r w:rsidRPr="00AF5135">
              <w:rPr>
                <w:spacing w:val="-13"/>
                <w:sz w:val="24"/>
                <w:szCs w:val="24"/>
              </w:rPr>
              <w:t xml:space="preserve"> </w:t>
            </w:r>
            <w:r w:rsidRPr="00AF5135">
              <w:rPr>
                <w:sz w:val="24"/>
                <w:szCs w:val="24"/>
              </w:rPr>
              <w:t>will</w:t>
            </w:r>
            <w:r w:rsidRPr="00AF5135">
              <w:rPr>
                <w:spacing w:val="-14"/>
                <w:sz w:val="24"/>
                <w:szCs w:val="24"/>
              </w:rPr>
              <w:t xml:space="preserve"> </w:t>
            </w:r>
            <w:r w:rsidRPr="00AF5135">
              <w:rPr>
                <w:sz w:val="24"/>
                <w:szCs w:val="24"/>
              </w:rPr>
              <w:t>affect</w:t>
            </w:r>
            <w:r w:rsidRPr="00AF5135">
              <w:rPr>
                <w:spacing w:val="-13"/>
                <w:sz w:val="24"/>
                <w:szCs w:val="24"/>
              </w:rPr>
              <w:t xml:space="preserve"> </w:t>
            </w:r>
            <w:r w:rsidRPr="00AF5135">
              <w:rPr>
                <w:sz w:val="24"/>
                <w:szCs w:val="24"/>
              </w:rPr>
              <w:t>total ONR budget</w:t>
            </w:r>
          </w:p>
        </w:tc>
      </w:tr>
      <w:tr w:rsidR="00F10740" w:rsidRPr="00AF5135" w14:paraId="7B25BE78" w14:textId="77777777" w:rsidTr="00F10740">
        <w:trPr>
          <w:cantSplit/>
          <w:trHeight w:val="813"/>
        </w:trPr>
        <w:tc>
          <w:tcPr>
            <w:tcW w:w="254" w:type="pct"/>
          </w:tcPr>
          <w:p w14:paraId="584FFC14" w14:textId="7A288B74" w:rsidR="00B35244" w:rsidRPr="00AF5135" w:rsidRDefault="00B35244" w:rsidP="00AF5135">
            <w:pPr>
              <w:pStyle w:val="TableText"/>
              <w:rPr>
                <w:szCs w:val="24"/>
              </w:rPr>
            </w:pPr>
            <w:r w:rsidRPr="00AF5135">
              <w:rPr>
                <w:spacing w:val="-5"/>
                <w:szCs w:val="24"/>
              </w:rPr>
              <w:t>D4</w:t>
            </w:r>
          </w:p>
        </w:tc>
        <w:tc>
          <w:tcPr>
            <w:tcW w:w="1676" w:type="pct"/>
          </w:tcPr>
          <w:p w14:paraId="0F865D8A" w14:textId="039CD04F" w:rsidR="00B35244" w:rsidRPr="00AF5135" w:rsidRDefault="00B35244" w:rsidP="00AF5135">
            <w:pPr>
              <w:pStyle w:val="TableText"/>
              <w:rPr>
                <w:szCs w:val="24"/>
              </w:rPr>
            </w:pPr>
            <w:r w:rsidRPr="00AF5135">
              <w:rPr>
                <w:szCs w:val="24"/>
              </w:rPr>
              <w:t xml:space="preserve">Virement of budgets across main budget </w:t>
            </w:r>
            <w:r w:rsidRPr="00AF5135">
              <w:rPr>
                <w:spacing w:val="-2"/>
                <w:szCs w:val="24"/>
              </w:rPr>
              <w:t>headings</w:t>
            </w:r>
          </w:p>
        </w:tc>
        <w:tc>
          <w:tcPr>
            <w:tcW w:w="761" w:type="pct"/>
          </w:tcPr>
          <w:p w14:paraId="30BF3B8B" w14:textId="61E43C21" w:rsidR="00B35244" w:rsidRPr="00AF5135" w:rsidRDefault="00B35244" w:rsidP="00AF5135">
            <w:pPr>
              <w:pStyle w:val="TableText"/>
              <w:rPr>
                <w:szCs w:val="24"/>
              </w:rPr>
            </w:pPr>
            <w:r w:rsidRPr="00AF5135">
              <w:rPr>
                <w:spacing w:val="-5"/>
                <w:szCs w:val="24"/>
              </w:rPr>
              <w:t>FD</w:t>
            </w:r>
          </w:p>
        </w:tc>
        <w:tc>
          <w:tcPr>
            <w:tcW w:w="1009" w:type="pct"/>
          </w:tcPr>
          <w:p w14:paraId="335C171E" w14:textId="370C0D27" w:rsidR="00B35244" w:rsidRPr="00AF5135" w:rsidRDefault="00B35244" w:rsidP="00AF5135">
            <w:pPr>
              <w:pStyle w:val="TableParagraph"/>
              <w:spacing w:before="60" w:after="60" w:line="252" w:lineRule="auto"/>
              <w:ind w:left="0"/>
              <w:rPr>
                <w:sz w:val="24"/>
                <w:szCs w:val="24"/>
              </w:rPr>
            </w:pPr>
            <w:r w:rsidRPr="00AF5135">
              <w:rPr>
                <w:sz w:val="24"/>
                <w:szCs w:val="24"/>
              </w:rPr>
              <w:t>Head</w:t>
            </w:r>
            <w:r w:rsidRPr="00AF5135">
              <w:rPr>
                <w:spacing w:val="-14"/>
                <w:sz w:val="24"/>
                <w:szCs w:val="24"/>
              </w:rPr>
              <w:t xml:space="preserve"> </w:t>
            </w:r>
            <w:r w:rsidRPr="00AF5135">
              <w:rPr>
                <w:sz w:val="24"/>
                <w:szCs w:val="24"/>
              </w:rPr>
              <w:t>of</w:t>
            </w:r>
            <w:r w:rsidRPr="00AF5135">
              <w:rPr>
                <w:spacing w:val="-14"/>
                <w:sz w:val="24"/>
                <w:szCs w:val="24"/>
              </w:rPr>
              <w:t xml:space="preserve"> </w:t>
            </w:r>
            <w:r w:rsidRPr="00AF5135">
              <w:rPr>
                <w:sz w:val="24"/>
                <w:szCs w:val="24"/>
              </w:rPr>
              <w:t>Finance and</w:t>
            </w:r>
            <w:r w:rsidRPr="00AF5135">
              <w:rPr>
                <w:spacing w:val="-7"/>
                <w:sz w:val="24"/>
                <w:szCs w:val="24"/>
              </w:rPr>
              <w:t xml:space="preserve"> </w:t>
            </w:r>
            <w:r w:rsidRPr="00AF5135">
              <w:rPr>
                <w:spacing w:val="-2"/>
                <w:sz w:val="24"/>
                <w:szCs w:val="24"/>
              </w:rPr>
              <w:t>Commercial</w:t>
            </w:r>
          </w:p>
        </w:tc>
        <w:tc>
          <w:tcPr>
            <w:tcW w:w="1300" w:type="pct"/>
          </w:tcPr>
          <w:p w14:paraId="6EEFA8A5" w14:textId="6461660F" w:rsidR="00B35244" w:rsidRPr="00AF5135" w:rsidRDefault="00B35244" w:rsidP="00AF5135">
            <w:pPr>
              <w:pStyle w:val="TableText"/>
              <w:rPr>
                <w:szCs w:val="24"/>
              </w:rPr>
            </w:pPr>
          </w:p>
        </w:tc>
      </w:tr>
      <w:tr w:rsidR="00F10740" w:rsidRPr="00AF5135" w14:paraId="01A306CC" w14:textId="77777777" w:rsidTr="00F10740">
        <w:trPr>
          <w:cantSplit/>
          <w:trHeight w:val="813"/>
        </w:trPr>
        <w:tc>
          <w:tcPr>
            <w:tcW w:w="254" w:type="pct"/>
          </w:tcPr>
          <w:p w14:paraId="7208FD99" w14:textId="04A8BEAA" w:rsidR="00B35244" w:rsidRPr="00AF5135" w:rsidRDefault="00B35244" w:rsidP="00AF5135">
            <w:pPr>
              <w:pStyle w:val="TableText"/>
              <w:rPr>
                <w:szCs w:val="24"/>
              </w:rPr>
            </w:pPr>
            <w:r w:rsidRPr="00AF5135">
              <w:rPr>
                <w:spacing w:val="-5"/>
                <w:szCs w:val="24"/>
              </w:rPr>
              <w:t>D5</w:t>
            </w:r>
          </w:p>
        </w:tc>
        <w:tc>
          <w:tcPr>
            <w:tcW w:w="1676" w:type="pct"/>
          </w:tcPr>
          <w:p w14:paraId="5DF5C819" w14:textId="21B2F2FB" w:rsidR="00B35244" w:rsidRPr="00AF5135" w:rsidRDefault="00B35244" w:rsidP="00AF5135">
            <w:pPr>
              <w:pStyle w:val="TableText"/>
              <w:rPr>
                <w:szCs w:val="24"/>
              </w:rPr>
            </w:pPr>
            <w:r w:rsidRPr="00AF5135">
              <w:rPr>
                <w:szCs w:val="24"/>
              </w:rPr>
              <w:t>Approval of transfers between</w:t>
            </w:r>
            <w:r w:rsidRPr="00AF5135">
              <w:rPr>
                <w:spacing w:val="-14"/>
                <w:szCs w:val="24"/>
              </w:rPr>
              <w:t xml:space="preserve"> </w:t>
            </w:r>
            <w:r w:rsidRPr="00AF5135">
              <w:rPr>
                <w:szCs w:val="24"/>
              </w:rPr>
              <w:t>budget</w:t>
            </w:r>
            <w:r w:rsidRPr="00AF5135">
              <w:rPr>
                <w:spacing w:val="-13"/>
                <w:szCs w:val="24"/>
              </w:rPr>
              <w:t xml:space="preserve"> </w:t>
            </w:r>
            <w:r w:rsidRPr="00AF5135">
              <w:rPr>
                <w:szCs w:val="24"/>
              </w:rPr>
              <w:t>lines</w:t>
            </w:r>
            <w:r w:rsidRPr="00AF5135">
              <w:rPr>
                <w:spacing w:val="-14"/>
                <w:szCs w:val="24"/>
              </w:rPr>
              <w:t xml:space="preserve"> </w:t>
            </w:r>
            <w:r w:rsidRPr="00AF5135">
              <w:rPr>
                <w:szCs w:val="24"/>
              </w:rPr>
              <w:t>and re-allocation of underspends subject to DFA limits.</w:t>
            </w:r>
          </w:p>
        </w:tc>
        <w:tc>
          <w:tcPr>
            <w:tcW w:w="761" w:type="pct"/>
          </w:tcPr>
          <w:p w14:paraId="390A481D" w14:textId="14F89140" w:rsidR="00B35244" w:rsidRPr="00AF5135" w:rsidRDefault="00B35244" w:rsidP="00AF5135">
            <w:pPr>
              <w:spacing w:before="60" w:after="60"/>
              <w:rPr>
                <w:szCs w:val="24"/>
              </w:rPr>
            </w:pPr>
            <w:r w:rsidRPr="00AF5135">
              <w:rPr>
                <w:spacing w:val="-5"/>
                <w:szCs w:val="24"/>
              </w:rPr>
              <w:t>FD</w:t>
            </w:r>
          </w:p>
        </w:tc>
        <w:tc>
          <w:tcPr>
            <w:tcW w:w="1009" w:type="pct"/>
          </w:tcPr>
          <w:p w14:paraId="6B578206" w14:textId="77777777" w:rsidR="00B35244" w:rsidRPr="00AF5135" w:rsidRDefault="00B35244" w:rsidP="00AF5135">
            <w:pPr>
              <w:pStyle w:val="TableParagraph"/>
              <w:spacing w:before="60" w:after="60" w:line="252" w:lineRule="auto"/>
              <w:ind w:left="0"/>
              <w:rPr>
                <w:sz w:val="24"/>
                <w:szCs w:val="24"/>
              </w:rPr>
            </w:pPr>
            <w:r w:rsidRPr="00AF5135">
              <w:rPr>
                <w:sz w:val="24"/>
                <w:szCs w:val="24"/>
              </w:rPr>
              <w:t>Head</w:t>
            </w:r>
            <w:r w:rsidRPr="00AF5135">
              <w:rPr>
                <w:spacing w:val="-14"/>
                <w:sz w:val="24"/>
                <w:szCs w:val="24"/>
              </w:rPr>
              <w:t xml:space="preserve"> </w:t>
            </w:r>
            <w:r w:rsidRPr="00AF5135">
              <w:rPr>
                <w:sz w:val="24"/>
                <w:szCs w:val="24"/>
              </w:rPr>
              <w:t>of</w:t>
            </w:r>
            <w:r w:rsidRPr="00AF5135">
              <w:rPr>
                <w:spacing w:val="-14"/>
                <w:sz w:val="24"/>
                <w:szCs w:val="24"/>
              </w:rPr>
              <w:t xml:space="preserve"> </w:t>
            </w:r>
            <w:r w:rsidRPr="00AF5135">
              <w:rPr>
                <w:sz w:val="24"/>
                <w:szCs w:val="24"/>
              </w:rPr>
              <w:t>Finance and</w:t>
            </w:r>
            <w:r w:rsidRPr="00AF5135">
              <w:rPr>
                <w:spacing w:val="-7"/>
                <w:sz w:val="24"/>
                <w:szCs w:val="24"/>
              </w:rPr>
              <w:t xml:space="preserve"> </w:t>
            </w:r>
            <w:r w:rsidRPr="00AF5135">
              <w:rPr>
                <w:spacing w:val="-2"/>
                <w:sz w:val="24"/>
                <w:szCs w:val="24"/>
              </w:rPr>
              <w:t>Commercial</w:t>
            </w:r>
          </w:p>
          <w:p w14:paraId="174B77AD" w14:textId="1EE8FDA6" w:rsidR="00B35244" w:rsidRPr="00AF5135" w:rsidRDefault="00B35244" w:rsidP="00AF5135">
            <w:pPr>
              <w:pStyle w:val="TableParagraph"/>
              <w:spacing w:before="60" w:after="60" w:line="252" w:lineRule="auto"/>
              <w:ind w:left="0"/>
              <w:rPr>
                <w:sz w:val="24"/>
                <w:szCs w:val="24"/>
              </w:rPr>
            </w:pPr>
          </w:p>
        </w:tc>
        <w:tc>
          <w:tcPr>
            <w:tcW w:w="1300" w:type="pct"/>
          </w:tcPr>
          <w:p w14:paraId="453AF3AD" w14:textId="17240D47" w:rsidR="00B35244" w:rsidRPr="00AF5135" w:rsidRDefault="00B35244" w:rsidP="00AF5135">
            <w:pPr>
              <w:pStyle w:val="TableText"/>
              <w:rPr>
                <w:szCs w:val="24"/>
              </w:rPr>
            </w:pPr>
          </w:p>
        </w:tc>
      </w:tr>
      <w:tr w:rsidR="00F10740" w:rsidRPr="00AF5135" w14:paraId="52082F60" w14:textId="77777777" w:rsidTr="00F10740">
        <w:trPr>
          <w:cantSplit/>
          <w:trHeight w:val="656"/>
        </w:trPr>
        <w:tc>
          <w:tcPr>
            <w:tcW w:w="254" w:type="pct"/>
          </w:tcPr>
          <w:p w14:paraId="66487681" w14:textId="6814D9B3" w:rsidR="00B35244" w:rsidRPr="00AF5135" w:rsidRDefault="00B35244" w:rsidP="00AF5135">
            <w:pPr>
              <w:pStyle w:val="TableText"/>
              <w:rPr>
                <w:szCs w:val="24"/>
              </w:rPr>
            </w:pPr>
            <w:r w:rsidRPr="00AF5135">
              <w:rPr>
                <w:spacing w:val="-5"/>
                <w:szCs w:val="24"/>
              </w:rPr>
              <w:t>D6</w:t>
            </w:r>
          </w:p>
        </w:tc>
        <w:tc>
          <w:tcPr>
            <w:tcW w:w="1676" w:type="pct"/>
          </w:tcPr>
          <w:p w14:paraId="04F72E20" w14:textId="60E3A59C" w:rsidR="00B35244" w:rsidRPr="00AF5135" w:rsidRDefault="00B35244" w:rsidP="00AF5135">
            <w:pPr>
              <w:spacing w:before="60" w:after="60"/>
              <w:rPr>
                <w:szCs w:val="24"/>
              </w:rPr>
            </w:pPr>
            <w:r w:rsidRPr="00AF5135">
              <w:rPr>
                <w:szCs w:val="24"/>
              </w:rPr>
              <w:t xml:space="preserve">Approve any novel and contentious payments up to £500.  </w:t>
            </w:r>
          </w:p>
        </w:tc>
        <w:tc>
          <w:tcPr>
            <w:tcW w:w="761" w:type="pct"/>
          </w:tcPr>
          <w:p w14:paraId="19B138DA" w14:textId="19E8816F" w:rsidR="00B35244" w:rsidRPr="00AF5135" w:rsidRDefault="00B35244" w:rsidP="00AF5135">
            <w:pPr>
              <w:spacing w:before="60" w:after="60"/>
              <w:rPr>
                <w:szCs w:val="24"/>
              </w:rPr>
            </w:pPr>
            <w:r w:rsidRPr="00AF5135">
              <w:rPr>
                <w:spacing w:val="-5"/>
                <w:szCs w:val="24"/>
              </w:rPr>
              <w:t>FD</w:t>
            </w:r>
          </w:p>
        </w:tc>
        <w:tc>
          <w:tcPr>
            <w:tcW w:w="1009" w:type="pct"/>
          </w:tcPr>
          <w:p w14:paraId="110FE80C" w14:textId="77777777" w:rsidR="00B35244" w:rsidRPr="00AF5135" w:rsidRDefault="00B35244" w:rsidP="00AF5135">
            <w:pPr>
              <w:pStyle w:val="TableParagraph"/>
              <w:spacing w:before="60" w:after="60" w:line="252" w:lineRule="auto"/>
              <w:ind w:left="0"/>
              <w:rPr>
                <w:sz w:val="24"/>
                <w:szCs w:val="24"/>
              </w:rPr>
            </w:pPr>
            <w:r w:rsidRPr="00AF5135">
              <w:rPr>
                <w:sz w:val="24"/>
                <w:szCs w:val="24"/>
              </w:rPr>
              <w:t>Head</w:t>
            </w:r>
            <w:r w:rsidRPr="00AF5135">
              <w:rPr>
                <w:spacing w:val="-14"/>
                <w:sz w:val="24"/>
                <w:szCs w:val="24"/>
              </w:rPr>
              <w:t xml:space="preserve"> </w:t>
            </w:r>
            <w:r w:rsidRPr="00AF5135">
              <w:rPr>
                <w:sz w:val="24"/>
                <w:szCs w:val="24"/>
              </w:rPr>
              <w:t>of</w:t>
            </w:r>
            <w:r w:rsidRPr="00AF5135">
              <w:rPr>
                <w:spacing w:val="-14"/>
                <w:sz w:val="24"/>
                <w:szCs w:val="24"/>
              </w:rPr>
              <w:t xml:space="preserve"> </w:t>
            </w:r>
            <w:r w:rsidRPr="00AF5135">
              <w:rPr>
                <w:sz w:val="24"/>
                <w:szCs w:val="24"/>
              </w:rPr>
              <w:t>Finance and</w:t>
            </w:r>
            <w:r w:rsidRPr="00AF5135">
              <w:rPr>
                <w:spacing w:val="-7"/>
                <w:sz w:val="24"/>
                <w:szCs w:val="24"/>
              </w:rPr>
              <w:t xml:space="preserve"> </w:t>
            </w:r>
            <w:r w:rsidRPr="00AF5135">
              <w:rPr>
                <w:spacing w:val="-2"/>
                <w:sz w:val="24"/>
                <w:szCs w:val="24"/>
              </w:rPr>
              <w:t>Commercial</w:t>
            </w:r>
          </w:p>
          <w:p w14:paraId="00521ED3" w14:textId="07BA4C5B" w:rsidR="00B35244" w:rsidRPr="00AF5135" w:rsidRDefault="00B35244" w:rsidP="00AF5135">
            <w:pPr>
              <w:pStyle w:val="TableParagraph"/>
              <w:spacing w:before="60" w:after="60" w:line="252" w:lineRule="auto"/>
              <w:ind w:left="0"/>
              <w:rPr>
                <w:sz w:val="24"/>
                <w:szCs w:val="24"/>
              </w:rPr>
            </w:pPr>
          </w:p>
        </w:tc>
        <w:tc>
          <w:tcPr>
            <w:tcW w:w="1300" w:type="pct"/>
          </w:tcPr>
          <w:p w14:paraId="69753F3E" w14:textId="541E36BF" w:rsidR="00B35244" w:rsidRPr="00AF5135" w:rsidRDefault="00B35244" w:rsidP="00AF5135">
            <w:pPr>
              <w:pStyle w:val="TableText"/>
              <w:rPr>
                <w:szCs w:val="24"/>
              </w:rPr>
            </w:pPr>
            <w:r w:rsidRPr="00AF5135">
              <w:rPr>
                <w:szCs w:val="24"/>
              </w:rPr>
              <w:t>Any such payments will be reported to ARAC on a quarterly basis as part of the Policy &amp; Compliance Report</w:t>
            </w:r>
          </w:p>
        </w:tc>
      </w:tr>
      <w:tr w:rsidR="00F10740" w:rsidRPr="00AF5135" w14:paraId="2DE350D9" w14:textId="77777777" w:rsidTr="00F10740">
        <w:trPr>
          <w:cantSplit/>
          <w:trHeight w:val="813"/>
        </w:trPr>
        <w:tc>
          <w:tcPr>
            <w:tcW w:w="254" w:type="pct"/>
          </w:tcPr>
          <w:p w14:paraId="1F0E55C9" w14:textId="5435FFF8" w:rsidR="00B721BA" w:rsidRPr="00AF5135" w:rsidRDefault="00B721BA" w:rsidP="00AF5135">
            <w:pPr>
              <w:pStyle w:val="TableText"/>
              <w:rPr>
                <w:szCs w:val="24"/>
              </w:rPr>
            </w:pPr>
            <w:r w:rsidRPr="00AF5135">
              <w:rPr>
                <w:spacing w:val="-5"/>
                <w:szCs w:val="24"/>
              </w:rPr>
              <w:lastRenderedPageBreak/>
              <w:t>D7</w:t>
            </w:r>
          </w:p>
        </w:tc>
        <w:tc>
          <w:tcPr>
            <w:tcW w:w="1676" w:type="pct"/>
          </w:tcPr>
          <w:p w14:paraId="03FDC6AE" w14:textId="5AE102FB" w:rsidR="00B721BA" w:rsidRPr="00AF5135" w:rsidRDefault="00B721BA" w:rsidP="00AF5135">
            <w:pPr>
              <w:pStyle w:val="TableParagraph"/>
              <w:spacing w:before="60" w:after="60" w:line="252" w:lineRule="auto"/>
              <w:ind w:left="0" w:right="-58"/>
              <w:rPr>
                <w:sz w:val="24"/>
                <w:szCs w:val="24"/>
              </w:rPr>
            </w:pPr>
            <w:r w:rsidRPr="00AF5135">
              <w:rPr>
                <w:sz w:val="24"/>
                <w:szCs w:val="24"/>
              </w:rPr>
              <w:t>Ensure propriety</w:t>
            </w:r>
            <w:r w:rsidR="008C2E98" w:rsidRPr="00AF5135">
              <w:rPr>
                <w:sz w:val="24"/>
                <w:szCs w:val="24"/>
              </w:rPr>
              <w:t xml:space="preserve"> </w:t>
            </w:r>
            <w:r w:rsidRPr="00AF5135">
              <w:rPr>
                <w:sz w:val="24"/>
                <w:szCs w:val="24"/>
              </w:rPr>
              <w:t xml:space="preserve">and regularity by making sure ONR complies with the policy and procedures for the commitment of </w:t>
            </w:r>
            <w:r w:rsidRPr="00AF5135">
              <w:rPr>
                <w:spacing w:val="-2"/>
                <w:sz w:val="24"/>
                <w:szCs w:val="24"/>
              </w:rPr>
              <w:t xml:space="preserve">expenditure, </w:t>
            </w:r>
            <w:r w:rsidRPr="00AF5135">
              <w:rPr>
                <w:sz w:val="24"/>
                <w:szCs w:val="24"/>
              </w:rPr>
              <w:t>procurement, and the</w:t>
            </w:r>
            <w:r w:rsidR="008C2E98" w:rsidRPr="00AF5135">
              <w:rPr>
                <w:sz w:val="24"/>
                <w:szCs w:val="24"/>
              </w:rPr>
              <w:t xml:space="preserve"> </w:t>
            </w:r>
            <w:r w:rsidRPr="00AF5135">
              <w:rPr>
                <w:sz w:val="24"/>
                <w:szCs w:val="24"/>
              </w:rPr>
              <w:t xml:space="preserve">general financial </w:t>
            </w:r>
            <w:r w:rsidRPr="00AF5135">
              <w:rPr>
                <w:spacing w:val="-2"/>
                <w:sz w:val="24"/>
                <w:szCs w:val="24"/>
              </w:rPr>
              <w:t>controls</w:t>
            </w:r>
          </w:p>
        </w:tc>
        <w:tc>
          <w:tcPr>
            <w:tcW w:w="761" w:type="pct"/>
          </w:tcPr>
          <w:p w14:paraId="39BBBFB4" w14:textId="07A312FD" w:rsidR="00B721BA" w:rsidRPr="00AF5135" w:rsidRDefault="00B721BA" w:rsidP="00AF5135">
            <w:pPr>
              <w:pStyle w:val="TableText"/>
              <w:rPr>
                <w:szCs w:val="24"/>
              </w:rPr>
            </w:pPr>
            <w:r w:rsidRPr="00AF5135">
              <w:rPr>
                <w:spacing w:val="-5"/>
                <w:szCs w:val="24"/>
              </w:rPr>
              <w:t>FD</w:t>
            </w:r>
          </w:p>
        </w:tc>
        <w:tc>
          <w:tcPr>
            <w:tcW w:w="1009" w:type="pct"/>
          </w:tcPr>
          <w:p w14:paraId="72B62298" w14:textId="529861B2" w:rsidR="00B721BA" w:rsidRPr="00D60ED3" w:rsidRDefault="00B721BA" w:rsidP="00AF5135">
            <w:pPr>
              <w:pStyle w:val="TableParagraph"/>
              <w:spacing w:before="60" w:after="60" w:line="252" w:lineRule="auto"/>
              <w:ind w:left="0"/>
              <w:rPr>
                <w:sz w:val="24"/>
                <w:szCs w:val="24"/>
              </w:rPr>
            </w:pPr>
            <w:r w:rsidRPr="00D60ED3">
              <w:rPr>
                <w:sz w:val="24"/>
                <w:szCs w:val="24"/>
              </w:rPr>
              <w:t>Sub delegated to all</w:t>
            </w:r>
            <w:r w:rsidRPr="00D60ED3">
              <w:rPr>
                <w:spacing w:val="-14"/>
                <w:sz w:val="24"/>
                <w:szCs w:val="24"/>
              </w:rPr>
              <w:t xml:space="preserve"> </w:t>
            </w:r>
            <w:r w:rsidRPr="00D60ED3">
              <w:rPr>
                <w:sz w:val="24"/>
                <w:szCs w:val="24"/>
              </w:rPr>
              <w:t>budget</w:t>
            </w:r>
            <w:r w:rsidRPr="00D60ED3">
              <w:rPr>
                <w:spacing w:val="-14"/>
                <w:sz w:val="24"/>
                <w:szCs w:val="24"/>
              </w:rPr>
              <w:t xml:space="preserve"> </w:t>
            </w:r>
            <w:r w:rsidRPr="00D60ED3">
              <w:rPr>
                <w:sz w:val="24"/>
                <w:szCs w:val="24"/>
              </w:rPr>
              <w:t xml:space="preserve">holders </w:t>
            </w:r>
          </w:p>
        </w:tc>
        <w:tc>
          <w:tcPr>
            <w:tcW w:w="1300" w:type="pct"/>
          </w:tcPr>
          <w:p w14:paraId="0E256319" w14:textId="52C0F3CB" w:rsidR="00B721BA" w:rsidRPr="00AF5135" w:rsidRDefault="00B721BA" w:rsidP="00AF5135">
            <w:pPr>
              <w:pStyle w:val="TableParagraph"/>
              <w:spacing w:before="60" w:after="60" w:line="252" w:lineRule="auto"/>
              <w:ind w:left="0"/>
              <w:rPr>
                <w:sz w:val="24"/>
                <w:szCs w:val="24"/>
              </w:rPr>
            </w:pPr>
            <w:r w:rsidRPr="00AF5135">
              <w:rPr>
                <w:sz w:val="24"/>
                <w:szCs w:val="24"/>
              </w:rPr>
              <w:t>Managing</w:t>
            </w:r>
            <w:r w:rsidRPr="00AF5135">
              <w:rPr>
                <w:spacing w:val="-14"/>
                <w:sz w:val="24"/>
                <w:szCs w:val="24"/>
              </w:rPr>
              <w:t xml:space="preserve"> </w:t>
            </w:r>
            <w:r w:rsidRPr="00AF5135">
              <w:rPr>
                <w:sz w:val="24"/>
                <w:szCs w:val="24"/>
              </w:rPr>
              <w:t>Public</w:t>
            </w:r>
            <w:r w:rsidRPr="00AF5135">
              <w:rPr>
                <w:spacing w:val="-14"/>
                <w:sz w:val="24"/>
                <w:szCs w:val="24"/>
              </w:rPr>
              <w:t xml:space="preserve"> </w:t>
            </w:r>
            <w:r w:rsidRPr="00AF5135">
              <w:rPr>
                <w:sz w:val="24"/>
                <w:szCs w:val="24"/>
              </w:rPr>
              <w:t xml:space="preserve">money </w:t>
            </w:r>
            <w:r w:rsidRPr="00AF5135">
              <w:rPr>
                <w:spacing w:val="-2"/>
                <w:sz w:val="24"/>
                <w:szCs w:val="24"/>
              </w:rPr>
              <w:t>(MPM)</w:t>
            </w:r>
            <w:r w:rsidR="00C061B0">
              <w:rPr>
                <w:spacing w:val="-2"/>
                <w:sz w:val="24"/>
                <w:szCs w:val="24"/>
              </w:rPr>
              <w:t xml:space="preserve"> </w:t>
            </w:r>
            <w:sdt>
              <w:sdtPr>
                <w:rPr>
                  <w:spacing w:val="-2"/>
                  <w:sz w:val="24"/>
                  <w:szCs w:val="24"/>
                </w:rPr>
                <w:id w:val="1388849344"/>
                <w:citation/>
              </w:sdtPr>
              <w:sdtEndPr/>
              <w:sdtContent>
                <w:r w:rsidR="00C061B0">
                  <w:rPr>
                    <w:spacing w:val="-2"/>
                    <w:sz w:val="24"/>
                    <w:szCs w:val="24"/>
                  </w:rPr>
                  <w:fldChar w:fldCharType="begin"/>
                </w:r>
                <w:r w:rsidR="00C061B0">
                  <w:rPr>
                    <w:spacing w:val="-2"/>
                    <w:sz w:val="24"/>
                    <w:szCs w:val="24"/>
                  </w:rPr>
                  <w:instrText xml:space="preserve"> CITATION HMG226 \l 2057 </w:instrText>
                </w:r>
                <w:r w:rsidR="00C061B0">
                  <w:rPr>
                    <w:spacing w:val="-2"/>
                    <w:sz w:val="24"/>
                    <w:szCs w:val="24"/>
                  </w:rPr>
                  <w:fldChar w:fldCharType="separate"/>
                </w:r>
                <w:r w:rsidR="00C061B0" w:rsidRPr="00C061B0">
                  <w:rPr>
                    <w:noProof/>
                    <w:spacing w:val="-2"/>
                    <w:sz w:val="24"/>
                    <w:szCs w:val="24"/>
                  </w:rPr>
                  <w:t>[3]</w:t>
                </w:r>
                <w:r w:rsidR="00C061B0">
                  <w:rPr>
                    <w:spacing w:val="-2"/>
                    <w:sz w:val="24"/>
                    <w:szCs w:val="24"/>
                  </w:rPr>
                  <w:fldChar w:fldCharType="end"/>
                </w:r>
              </w:sdtContent>
            </w:sdt>
          </w:p>
          <w:p w14:paraId="4B5780DC" w14:textId="13AED0CB" w:rsidR="00B721BA" w:rsidRPr="00AF5135" w:rsidRDefault="00B721BA" w:rsidP="00AF5135">
            <w:pPr>
              <w:pStyle w:val="TableParagraph"/>
              <w:spacing w:before="60" w:after="60" w:line="252" w:lineRule="auto"/>
              <w:ind w:left="0"/>
              <w:rPr>
                <w:sz w:val="24"/>
                <w:szCs w:val="24"/>
              </w:rPr>
            </w:pPr>
            <w:r w:rsidRPr="00AF5135">
              <w:rPr>
                <w:sz w:val="24"/>
                <w:szCs w:val="24"/>
              </w:rPr>
              <w:t>Financial</w:t>
            </w:r>
            <w:r w:rsidRPr="00AF5135">
              <w:rPr>
                <w:spacing w:val="-14"/>
                <w:sz w:val="24"/>
                <w:szCs w:val="24"/>
              </w:rPr>
              <w:t xml:space="preserve"> </w:t>
            </w:r>
            <w:r w:rsidRPr="00AF5135">
              <w:rPr>
                <w:sz w:val="24"/>
                <w:szCs w:val="24"/>
              </w:rPr>
              <w:t>Reporting</w:t>
            </w:r>
            <w:r w:rsidRPr="00AF5135">
              <w:rPr>
                <w:spacing w:val="-14"/>
                <w:sz w:val="24"/>
                <w:szCs w:val="24"/>
              </w:rPr>
              <w:t xml:space="preserve"> </w:t>
            </w:r>
            <w:r w:rsidRPr="00AF5135">
              <w:rPr>
                <w:sz w:val="24"/>
                <w:szCs w:val="24"/>
              </w:rPr>
              <w:t xml:space="preserve">Manual </w:t>
            </w:r>
            <w:r w:rsidRPr="00AF5135">
              <w:rPr>
                <w:spacing w:val="-2"/>
                <w:sz w:val="24"/>
                <w:szCs w:val="24"/>
              </w:rPr>
              <w:t>(FReM)</w:t>
            </w:r>
            <w:r w:rsidR="00C061B0">
              <w:rPr>
                <w:spacing w:val="-2"/>
                <w:sz w:val="24"/>
                <w:szCs w:val="24"/>
              </w:rPr>
              <w:t xml:space="preserve"> </w:t>
            </w:r>
            <w:sdt>
              <w:sdtPr>
                <w:rPr>
                  <w:spacing w:val="-2"/>
                  <w:sz w:val="24"/>
                  <w:szCs w:val="24"/>
                </w:rPr>
                <w:id w:val="739138111"/>
                <w:citation/>
              </w:sdtPr>
              <w:sdtEndPr/>
              <w:sdtContent>
                <w:r w:rsidR="00C061B0">
                  <w:rPr>
                    <w:spacing w:val="-2"/>
                    <w:sz w:val="24"/>
                    <w:szCs w:val="24"/>
                  </w:rPr>
                  <w:fldChar w:fldCharType="begin"/>
                </w:r>
                <w:r w:rsidR="00CD13C6">
                  <w:rPr>
                    <w:spacing w:val="-2"/>
                    <w:sz w:val="24"/>
                    <w:szCs w:val="24"/>
                  </w:rPr>
                  <w:instrText xml:space="preserve">CITATION HMG2110 \l 2057 </w:instrText>
                </w:r>
                <w:r w:rsidR="00C061B0">
                  <w:rPr>
                    <w:spacing w:val="-2"/>
                    <w:sz w:val="24"/>
                    <w:szCs w:val="24"/>
                  </w:rPr>
                  <w:fldChar w:fldCharType="separate"/>
                </w:r>
                <w:r w:rsidR="00CD13C6" w:rsidRPr="00CD13C6">
                  <w:rPr>
                    <w:noProof/>
                    <w:spacing w:val="-2"/>
                    <w:sz w:val="24"/>
                    <w:szCs w:val="24"/>
                  </w:rPr>
                  <w:t>[9]</w:t>
                </w:r>
                <w:r w:rsidR="00C061B0">
                  <w:rPr>
                    <w:spacing w:val="-2"/>
                    <w:sz w:val="24"/>
                    <w:szCs w:val="24"/>
                  </w:rPr>
                  <w:fldChar w:fldCharType="end"/>
                </w:r>
              </w:sdtContent>
            </w:sdt>
          </w:p>
          <w:p w14:paraId="76F75C66" w14:textId="3A609DAB" w:rsidR="00B721BA" w:rsidRPr="00AF5135" w:rsidRDefault="00B721BA" w:rsidP="00AF5135">
            <w:pPr>
              <w:pStyle w:val="TableParagraph"/>
              <w:spacing w:before="60" w:after="60" w:line="252" w:lineRule="auto"/>
              <w:ind w:left="0" w:right="408"/>
              <w:rPr>
                <w:spacing w:val="-2"/>
                <w:sz w:val="24"/>
                <w:szCs w:val="24"/>
              </w:rPr>
            </w:pPr>
            <w:r w:rsidRPr="00AF5135">
              <w:rPr>
                <w:sz w:val="24"/>
                <w:szCs w:val="24"/>
              </w:rPr>
              <w:t xml:space="preserve">HM Treasury </w:t>
            </w:r>
            <w:r w:rsidRPr="00AF5135">
              <w:rPr>
                <w:spacing w:val="-2"/>
                <w:sz w:val="24"/>
                <w:szCs w:val="24"/>
              </w:rPr>
              <w:t>guidance</w:t>
            </w:r>
          </w:p>
          <w:p w14:paraId="505A28FD" w14:textId="32EBF3D2" w:rsidR="00B80F69" w:rsidRPr="00AF5135" w:rsidRDefault="00B721BA" w:rsidP="00AF5135">
            <w:pPr>
              <w:pStyle w:val="TableParagraph"/>
              <w:spacing w:before="60" w:after="60" w:line="252" w:lineRule="auto"/>
              <w:ind w:left="0" w:right="408"/>
              <w:rPr>
                <w:sz w:val="24"/>
                <w:szCs w:val="24"/>
              </w:rPr>
            </w:pPr>
            <w:r w:rsidRPr="00AF5135">
              <w:rPr>
                <w:spacing w:val="-2"/>
                <w:sz w:val="24"/>
                <w:szCs w:val="24"/>
              </w:rPr>
              <w:t>ONR procedure for reporting legal risk and mitigations</w:t>
            </w:r>
          </w:p>
        </w:tc>
      </w:tr>
      <w:tr w:rsidR="00F10740" w:rsidRPr="00AF5135" w14:paraId="2A43999D" w14:textId="77777777" w:rsidTr="00F10740">
        <w:trPr>
          <w:cantSplit/>
          <w:trHeight w:val="813"/>
        </w:trPr>
        <w:tc>
          <w:tcPr>
            <w:tcW w:w="254" w:type="pct"/>
          </w:tcPr>
          <w:p w14:paraId="6F07BB20" w14:textId="3CEFA934" w:rsidR="00B721BA" w:rsidRPr="00AF5135" w:rsidRDefault="00B721BA" w:rsidP="00AF5135">
            <w:pPr>
              <w:pStyle w:val="TableText"/>
              <w:rPr>
                <w:color w:val="FFFFFF"/>
                <w:w w:val="99"/>
                <w:szCs w:val="24"/>
              </w:rPr>
            </w:pPr>
            <w:r w:rsidRPr="00AF5135">
              <w:rPr>
                <w:spacing w:val="-5"/>
                <w:szCs w:val="24"/>
              </w:rPr>
              <w:t>D8</w:t>
            </w:r>
          </w:p>
        </w:tc>
        <w:tc>
          <w:tcPr>
            <w:tcW w:w="1676" w:type="pct"/>
          </w:tcPr>
          <w:p w14:paraId="6C907D2D" w14:textId="2297472F" w:rsidR="00B721BA" w:rsidRDefault="00B721BA" w:rsidP="00AF5135">
            <w:pPr>
              <w:pStyle w:val="TableText"/>
              <w:rPr>
                <w:spacing w:val="-2"/>
                <w:szCs w:val="24"/>
              </w:rPr>
            </w:pPr>
            <w:r w:rsidRPr="00AF5135">
              <w:rPr>
                <w:szCs w:val="24"/>
              </w:rPr>
              <w:t>Ensure that systems of control</w:t>
            </w:r>
            <w:r w:rsidRPr="00AF5135">
              <w:rPr>
                <w:spacing w:val="-2"/>
                <w:szCs w:val="24"/>
              </w:rPr>
              <w:t xml:space="preserve"> </w:t>
            </w:r>
            <w:r w:rsidRPr="00AF5135">
              <w:rPr>
                <w:szCs w:val="24"/>
              </w:rPr>
              <w:t>are</w:t>
            </w:r>
            <w:r w:rsidRPr="00AF5135">
              <w:rPr>
                <w:spacing w:val="-3"/>
                <w:szCs w:val="24"/>
              </w:rPr>
              <w:t xml:space="preserve"> </w:t>
            </w:r>
            <w:r w:rsidRPr="00AF5135">
              <w:rPr>
                <w:szCs w:val="24"/>
              </w:rPr>
              <w:t>applied</w:t>
            </w:r>
            <w:r w:rsidRPr="00AF5135">
              <w:rPr>
                <w:spacing w:val="-3"/>
                <w:szCs w:val="24"/>
              </w:rPr>
              <w:t xml:space="preserve"> </w:t>
            </w:r>
            <w:r w:rsidRPr="00AF5135">
              <w:rPr>
                <w:szCs w:val="24"/>
              </w:rPr>
              <w:t>within ONR to protect against fraud</w:t>
            </w:r>
            <w:r w:rsidRPr="00AF5135">
              <w:rPr>
                <w:spacing w:val="-11"/>
                <w:szCs w:val="24"/>
              </w:rPr>
              <w:t xml:space="preserve"> </w:t>
            </w:r>
            <w:r w:rsidRPr="00AF5135">
              <w:rPr>
                <w:szCs w:val="24"/>
              </w:rPr>
              <w:t>and</w:t>
            </w:r>
            <w:r w:rsidRPr="00AF5135">
              <w:rPr>
                <w:spacing w:val="-10"/>
                <w:szCs w:val="24"/>
              </w:rPr>
              <w:t xml:space="preserve"> </w:t>
            </w:r>
            <w:r w:rsidRPr="00AF5135">
              <w:rPr>
                <w:szCs w:val="24"/>
              </w:rPr>
              <w:t>losses</w:t>
            </w:r>
            <w:r w:rsidRPr="00AF5135">
              <w:rPr>
                <w:spacing w:val="-11"/>
                <w:szCs w:val="24"/>
              </w:rPr>
              <w:t xml:space="preserve"> </w:t>
            </w:r>
            <w:r w:rsidRPr="00AF5135">
              <w:rPr>
                <w:szCs w:val="24"/>
              </w:rPr>
              <w:t>of</w:t>
            </w:r>
            <w:r w:rsidRPr="00AF5135">
              <w:rPr>
                <w:spacing w:val="-10"/>
                <w:szCs w:val="24"/>
              </w:rPr>
              <w:t xml:space="preserve"> </w:t>
            </w:r>
            <w:r w:rsidRPr="00AF5135">
              <w:rPr>
                <w:szCs w:val="24"/>
              </w:rPr>
              <w:t xml:space="preserve">ONR </w:t>
            </w:r>
            <w:r w:rsidRPr="00AF5135">
              <w:rPr>
                <w:spacing w:val="-2"/>
                <w:szCs w:val="24"/>
              </w:rPr>
              <w:t>resources</w:t>
            </w:r>
            <w:r w:rsidR="00F85398">
              <w:rPr>
                <w:spacing w:val="-2"/>
                <w:szCs w:val="24"/>
              </w:rPr>
              <w:t xml:space="preserve"> and that </w:t>
            </w:r>
            <w:r w:rsidR="00F85398" w:rsidRPr="00F85398">
              <w:rPr>
                <w:spacing w:val="-2"/>
                <w:szCs w:val="24"/>
              </w:rPr>
              <w:t>processes are in place to monitor and assess compliance across ONR with its Fraud, Anti- Bribery and Corruption policies.</w:t>
            </w:r>
          </w:p>
          <w:p w14:paraId="776588CD" w14:textId="2B622237" w:rsidR="00F852EB" w:rsidRDefault="00F852EB" w:rsidP="00AF5135">
            <w:pPr>
              <w:pStyle w:val="TableText"/>
              <w:rPr>
                <w:spacing w:val="-2"/>
                <w:szCs w:val="24"/>
              </w:rPr>
            </w:pPr>
            <w:r>
              <w:rPr>
                <w:spacing w:val="-2"/>
                <w:szCs w:val="24"/>
              </w:rPr>
              <w:t>Specific</w:t>
            </w:r>
            <w:r w:rsidR="00D54B10">
              <w:rPr>
                <w:spacing w:val="-2"/>
                <w:szCs w:val="24"/>
              </w:rPr>
              <w:t xml:space="preserve"> responsibility to oversee and decide upon action to be taken where a suspected incidence of fraud</w:t>
            </w:r>
            <w:r w:rsidR="00763F4D">
              <w:rPr>
                <w:spacing w:val="-2"/>
                <w:szCs w:val="24"/>
              </w:rPr>
              <w:t xml:space="preserve">, bribery and corruption has been notified to the Counter Fraud Officer. </w:t>
            </w:r>
          </w:p>
          <w:p w14:paraId="21BDB283" w14:textId="77777777" w:rsidR="00F852EB" w:rsidRDefault="00F852EB" w:rsidP="00AF5135">
            <w:pPr>
              <w:pStyle w:val="TableText"/>
              <w:rPr>
                <w:spacing w:val="-2"/>
                <w:szCs w:val="24"/>
              </w:rPr>
            </w:pPr>
          </w:p>
          <w:p w14:paraId="1EE031A5" w14:textId="77777777" w:rsidR="00F852EB" w:rsidRDefault="00F852EB" w:rsidP="00AF5135">
            <w:pPr>
              <w:pStyle w:val="TableText"/>
              <w:rPr>
                <w:spacing w:val="-2"/>
                <w:szCs w:val="24"/>
              </w:rPr>
            </w:pPr>
          </w:p>
          <w:p w14:paraId="5B91D8F1" w14:textId="77777777" w:rsidR="00F852EB" w:rsidRDefault="00F852EB" w:rsidP="00AF5135">
            <w:pPr>
              <w:pStyle w:val="TableText"/>
              <w:rPr>
                <w:spacing w:val="-2"/>
                <w:szCs w:val="24"/>
              </w:rPr>
            </w:pPr>
          </w:p>
          <w:p w14:paraId="16A2AD91" w14:textId="2D258EC2" w:rsidR="002D524B" w:rsidRPr="00AF5135" w:rsidRDefault="002D524B" w:rsidP="007F01A9">
            <w:pPr>
              <w:pStyle w:val="TableText"/>
              <w:rPr>
                <w:color w:val="FFFFFF"/>
                <w:spacing w:val="-2"/>
                <w:szCs w:val="24"/>
              </w:rPr>
            </w:pPr>
          </w:p>
        </w:tc>
        <w:tc>
          <w:tcPr>
            <w:tcW w:w="761" w:type="pct"/>
          </w:tcPr>
          <w:p w14:paraId="79E95FBA" w14:textId="5EA0F73F" w:rsidR="00B721BA" w:rsidRPr="00AF5135" w:rsidRDefault="00B721BA" w:rsidP="00AF5135">
            <w:pPr>
              <w:pStyle w:val="TableText"/>
              <w:rPr>
                <w:color w:val="FFFFFF"/>
                <w:szCs w:val="24"/>
              </w:rPr>
            </w:pPr>
            <w:r w:rsidRPr="00AF5135">
              <w:rPr>
                <w:spacing w:val="-5"/>
                <w:szCs w:val="24"/>
              </w:rPr>
              <w:t>FD</w:t>
            </w:r>
          </w:p>
        </w:tc>
        <w:tc>
          <w:tcPr>
            <w:tcW w:w="1009" w:type="pct"/>
          </w:tcPr>
          <w:p w14:paraId="50A58F7C" w14:textId="77777777" w:rsidR="00B721BA" w:rsidRDefault="00E414E2" w:rsidP="00AF5135">
            <w:pPr>
              <w:pStyle w:val="TableParagraph"/>
              <w:spacing w:before="60" w:after="60" w:line="252" w:lineRule="auto"/>
              <w:ind w:left="0"/>
              <w:rPr>
                <w:sz w:val="24"/>
                <w:szCs w:val="24"/>
              </w:rPr>
            </w:pPr>
            <w:r w:rsidRPr="00753CA1">
              <w:rPr>
                <w:sz w:val="24"/>
                <w:szCs w:val="24"/>
              </w:rPr>
              <w:t>Counter Fraud Officer</w:t>
            </w:r>
          </w:p>
          <w:p w14:paraId="5F471E93" w14:textId="77777777" w:rsidR="00F852EB" w:rsidRDefault="00F852EB" w:rsidP="00AF5135">
            <w:pPr>
              <w:pStyle w:val="TableParagraph"/>
              <w:spacing w:before="60" w:after="60" w:line="252" w:lineRule="auto"/>
              <w:ind w:left="0"/>
              <w:rPr>
                <w:sz w:val="24"/>
                <w:szCs w:val="24"/>
              </w:rPr>
            </w:pPr>
          </w:p>
          <w:p w14:paraId="090A4A6D" w14:textId="1CAB63F3" w:rsidR="00F852EB" w:rsidRPr="00753CA1" w:rsidRDefault="00F852EB" w:rsidP="007F01A9">
            <w:pPr>
              <w:pStyle w:val="TableParagraph"/>
              <w:spacing w:before="60" w:after="60" w:line="252" w:lineRule="auto"/>
              <w:ind w:left="0"/>
              <w:rPr>
                <w:sz w:val="24"/>
                <w:szCs w:val="24"/>
              </w:rPr>
            </w:pPr>
          </w:p>
        </w:tc>
        <w:tc>
          <w:tcPr>
            <w:tcW w:w="1300" w:type="pct"/>
          </w:tcPr>
          <w:p w14:paraId="603A0A38" w14:textId="321DD36B" w:rsidR="00B721BA" w:rsidRPr="00AF5135" w:rsidRDefault="00B721BA" w:rsidP="00AF5135">
            <w:pPr>
              <w:pStyle w:val="TableParagraph"/>
              <w:spacing w:before="60" w:after="60" w:line="252" w:lineRule="auto"/>
              <w:ind w:left="0"/>
              <w:rPr>
                <w:sz w:val="24"/>
                <w:szCs w:val="24"/>
              </w:rPr>
            </w:pPr>
            <w:r w:rsidRPr="00AF5135">
              <w:rPr>
                <w:spacing w:val="-2"/>
                <w:sz w:val="24"/>
                <w:szCs w:val="24"/>
              </w:rPr>
              <w:t>MPM</w:t>
            </w:r>
            <w:r w:rsidR="005252B2">
              <w:rPr>
                <w:spacing w:val="-2"/>
                <w:sz w:val="24"/>
                <w:szCs w:val="24"/>
              </w:rPr>
              <w:t xml:space="preserve"> </w:t>
            </w:r>
            <w:sdt>
              <w:sdtPr>
                <w:rPr>
                  <w:spacing w:val="-2"/>
                  <w:sz w:val="24"/>
                  <w:szCs w:val="24"/>
                </w:rPr>
                <w:id w:val="-788659334"/>
                <w:citation/>
              </w:sdtPr>
              <w:sdtEndPr/>
              <w:sdtContent>
                <w:r w:rsidR="005252B2">
                  <w:rPr>
                    <w:spacing w:val="-2"/>
                    <w:sz w:val="24"/>
                    <w:szCs w:val="24"/>
                  </w:rPr>
                  <w:fldChar w:fldCharType="begin"/>
                </w:r>
                <w:r w:rsidR="005252B2">
                  <w:rPr>
                    <w:spacing w:val="-2"/>
                    <w:sz w:val="24"/>
                    <w:szCs w:val="24"/>
                  </w:rPr>
                  <w:instrText xml:space="preserve"> CITATION HMG226 \l 2057 </w:instrText>
                </w:r>
                <w:r w:rsidR="005252B2">
                  <w:rPr>
                    <w:spacing w:val="-2"/>
                    <w:sz w:val="24"/>
                    <w:szCs w:val="24"/>
                  </w:rPr>
                  <w:fldChar w:fldCharType="separate"/>
                </w:r>
                <w:r w:rsidR="005252B2" w:rsidRPr="005252B2">
                  <w:rPr>
                    <w:noProof/>
                    <w:spacing w:val="-2"/>
                    <w:sz w:val="24"/>
                    <w:szCs w:val="24"/>
                  </w:rPr>
                  <w:t>[3]</w:t>
                </w:r>
                <w:r w:rsidR="005252B2">
                  <w:rPr>
                    <w:spacing w:val="-2"/>
                    <w:sz w:val="24"/>
                    <w:szCs w:val="24"/>
                  </w:rPr>
                  <w:fldChar w:fldCharType="end"/>
                </w:r>
              </w:sdtContent>
            </w:sdt>
          </w:p>
          <w:p w14:paraId="2DA6FA7C" w14:textId="1DBE7548" w:rsidR="00B721BA" w:rsidRPr="00AF5135" w:rsidRDefault="00B721BA" w:rsidP="00AF5135">
            <w:pPr>
              <w:pStyle w:val="TableParagraph"/>
              <w:spacing w:before="60" w:after="60" w:line="252" w:lineRule="auto"/>
              <w:ind w:left="0"/>
              <w:rPr>
                <w:sz w:val="24"/>
                <w:szCs w:val="24"/>
              </w:rPr>
            </w:pPr>
            <w:r w:rsidRPr="00AF5135">
              <w:rPr>
                <w:spacing w:val="-2"/>
                <w:sz w:val="24"/>
                <w:szCs w:val="24"/>
              </w:rPr>
              <w:t>FreM</w:t>
            </w:r>
            <w:r w:rsidR="005252B2">
              <w:rPr>
                <w:spacing w:val="-2"/>
                <w:sz w:val="24"/>
                <w:szCs w:val="24"/>
              </w:rPr>
              <w:t xml:space="preserve"> </w:t>
            </w:r>
            <w:sdt>
              <w:sdtPr>
                <w:rPr>
                  <w:spacing w:val="-2"/>
                  <w:sz w:val="24"/>
                  <w:szCs w:val="24"/>
                </w:rPr>
                <w:id w:val="-1783643224"/>
                <w:citation/>
              </w:sdtPr>
              <w:sdtEndPr/>
              <w:sdtContent>
                <w:r w:rsidR="005252B2">
                  <w:rPr>
                    <w:spacing w:val="-2"/>
                    <w:sz w:val="24"/>
                    <w:szCs w:val="24"/>
                  </w:rPr>
                  <w:fldChar w:fldCharType="begin"/>
                </w:r>
                <w:r w:rsidR="005252B2">
                  <w:rPr>
                    <w:spacing w:val="-2"/>
                    <w:sz w:val="24"/>
                    <w:szCs w:val="24"/>
                  </w:rPr>
                  <w:instrText xml:space="preserve"> CITATION HMG2110 \l 2057 </w:instrText>
                </w:r>
                <w:r w:rsidR="005252B2">
                  <w:rPr>
                    <w:spacing w:val="-2"/>
                    <w:sz w:val="24"/>
                    <w:szCs w:val="24"/>
                  </w:rPr>
                  <w:fldChar w:fldCharType="separate"/>
                </w:r>
                <w:r w:rsidR="005252B2" w:rsidRPr="005252B2">
                  <w:rPr>
                    <w:noProof/>
                    <w:spacing w:val="-2"/>
                    <w:sz w:val="24"/>
                    <w:szCs w:val="24"/>
                  </w:rPr>
                  <w:t>[9]</w:t>
                </w:r>
                <w:r w:rsidR="005252B2">
                  <w:rPr>
                    <w:spacing w:val="-2"/>
                    <w:sz w:val="24"/>
                    <w:szCs w:val="24"/>
                  </w:rPr>
                  <w:fldChar w:fldCharType="end"/>
                </w:r>
              </w:sdtContent>
            </w:sdt>
          </w:p>
          <w:p w14:paraId="79E42F59" w14:textId="446F239F" w:rsidR="00B721BA" w:rsidRDefault="00B721BA" w:rsidP="00D808B2">
            <w:pPr>
              <w:pStyle w:val="TableParagraph"/>
              <w:spacing w:before="60" w:after="60" w:line="252" w:lineRule="auto"/>
              <w:ind w:left="0" w:right="353"/>
              <w:rPr>
                <w:sz w:val="24"/>
                <w:szCs w:val="24"/>
              </w:rPr>
            </w:pPr>
            <w:r w:rsidRPr="00AF5135">
              <w:rPr>
                <w:sz w:val="24"/>
                <w:szCs w:val="24"/>
              </w:rPr>
              <w:t>HM</w:t>
            </w:r>
            <w:r w:rsidRPr="00AF5135">
              <w:rPr>
                <w:spacing w:val="-14"/>
                <w:sz w:val="24"/>
                <w:szCs w:val="24"/>
              </w:rPr>
              <w:t xml:space="preserve"> </w:t>
            </w:r>
            <w:r w:rsidRPr="00AF5135">
              <w:rPr>
                <w:sz w:val="24"/>
                <w:szCs w:val="24"/>
              </w:rPr>
              <w:t>Treasury</w:t>
            </w:r>
            <w:r w:rsidRPr="00AF5135">
              <w:rPr>
                <w:spacing w:val="-14"/>
                <w:sz w:val="24"/>
                <w:szCs w:val="24"/>
              </w:rPr>
              <w:t xml:space="preserve"> </w:t>
            </w:r>
            <w:r w:rsidRPr="00AF5135">
              <w:rPr>
                <w:sz w:val="24"/>
                <w:szCs w:val="24"/>
              </w:rPr>
              <w:t xml:space="preserve">guidance </w:t>
            </w:r>
          </w:p>
          <w:p w14:paraId="659D659C" w14:textId="33FD1B43" w:rsidR="007F01A9" w:rsidRDefault="007F01A9" w:rsidP="00D808B2">
            <w:pPr>
              <w:pStyle w:val="TableParagraph"/>
              <w:spacing w:before="60" w:after="60" w:line="252" w:lineRule="auto"/>
              <w:ind w:left="0" w:right="353"/>
              <w:rPr>
                <w:sz w:val="24"/>
                <w:szCs w:val="24"/>
              </w:rPr>
            </w:pPr>
            <w:r>
              <w:rPr>
                <w:sz w:val="24"/>
                <w:szCs w:val="24"/>
              </w:rPr>
              <w:t xml:space="preserve">ONR Counter </w:t>
            </w:r>
            <w:r w:rsidR="004F3399">
              <w:rPr>
                <w:sz w:val="24"/>
                <w:szCs w:val="24"/>
              </w:rPr>
              <w:t>Fraud, Anti-Bribery and Corruption Strategy</w:t>
            </w:r>
          </w:p>
          <w:p w14:paraId="7A856211" w14:textId="055CABCD" w:rsidR="0093556A" w:rsidRDefault="0093556A" w:rsidP="00D808B2">
            <w:pPr>
              <w:pStyle w:val="TableParagraph"/>
              <w:spacing w:before="60" w:after="60" w:line="252" w:lineRule="auto"/>
              <w:ind w:left="0" w:right="353"/>
              <w:rPr>
                <w:sz w:val="24"/>
                <w:szCs w:val="24"/>
              </w:rPr>
            </w:pPr>
            <w:r>
              <w:rPr>
                <w:sz w:val="24"/>
                <w:szCs w:val="24"/>
              </w:rPr>
              <w:t>Bribery Act 2010</w:t>
            </w:r>
          </w:p>
          <w:p w14:paraId="6AD5E1C8" w14:textId="0DC7E420" w:rsidR="00D90E88" w:rsidRPr="00AF5135" w:rsidRDefault="0093556A" w:rsidP="008F367A">
            <w:pPr>
              <w:pStyle w:val="TableParagraph"/>
              <w:spacing w:before="60" w:after="60" w:line="252" w:lineRule="auto"/>
              <w:ind w:left="0" w:right="353"/>
              <w:rPr>
                <w:color w:val="FFFFFF"/>
                <w:szCs w:val="24"/>
              </w:rPr>
            </w:pPr>
            <w:r>
              <w:rPr>
                <w:sz w:val="24"/>
                <w:szCs w:val="24"/>
              </w:rPr>
              <w:t>Support from the Counter Fraud Officer</w:t>
            </w:r>
            <w:r w:rsidR="0063008C">
              <w:rPr>
                <w:sz w:val="24"/>
                <w:szCs w:val="24"/>
              </w:rPr>
              <w:t>.</w:t>
            </w:r>
          </w:p>
        </w:tc>
      </w:tr>
      <w:tr w:rsidR="00F10740" w:rsidRPr="00AF5135" w14:paraId="3538182D" w14:textId="77777777" w:rsidTr="00F10740">
        <w:trPr>
          <w:cantSplit/>
          <w:trHeight w:val="813"/>
        </w:trPr>
        <w:tc>
          <w:tcPr>
            <w:tcW w:w="254" w:type="pct"/>
          </w:tcPr>
          <w:p w14:paraId="0BC0959F" w14:textId="19F34BB1" w:rsidR="00B721BA" w:rsidRPr="00AF5135" w:rsidRDefault="00B721BA" w:rsidP="00AF5135">
            <w:pPr>
              <w:pStyle w:val="TableText"/>
              <w:rPr>
                <w:color w:val="FFFFFF"/>
                <w:w w:val="99"/>
                <w:szCs w:val="24"/>
              </w:rPr>
            </w:pPr>
            <w:r w:rsidRPr="00AF5135">
              <w:rPr>
                <w:spacing w:val="-5"/>
                <w:szCs w:val="24"/>
              </w:rPr>
              <w:lastRenderedPageBreak/>
              <w:t>D9</w:t>
            </w:r>
          </w:p>
        </w:tc>
        <w:tc>
          <w:tcPr>
            <w:tcW w:w="1676" w:type="pct"/>
          </w:tcPr>
          <w:p w14:paraId="7638B4F9" w14:textId="77BACA42" w:rsidR="00B721BA" w:rsidRPr="00AF5135" w:rsidRDefault="00B721BA" w:rsidP="00AF5135">
            <w:pPr>
              <w:pStyle w:val="TableText"/>
              <w:rPr>
                <w:color w:val="FFFFFF"/>
                <w:spacing w:val="-2"/>
                <w:szCs w:val="24"/>
              </w:rPr>
            </w:pPr>
            <w:r w:rsidRPr="00AF5135">
              <w:rPr>
                <w:szCs w:val="24"/>
              </w:rPr>
              <w:t xml:space="preserve">Ensure that </w:t>
            </w:r>
            <w:r w:rsidR="00977D06" w:rsidRPr="00AF5135">
              <w:rPr>
                <w:szCs w:val="24"/>
              </w:rPr>
              <w:t>B</w:t>
            </w:r>
            <w:r w:rsidRPr="00AF5135">
              <w:rPr>
                <w:szCs w:val="24"/>
              </w:rPr>
              <w:t>oard members, independent members, and staff, as appropriate,</w:t>
            </w:r>
            <w:r w:rsidRPr="00AF5135">
              <w:rPr>
                <w:spacing w:val="-14"/>
                <w:szCs w:val="24"/>
              </w:rPr>
              <w:t xml:space="preserve"> </w:t>
            </w:r>
            <w:r w:rsidRPr="00AF5135">
              <w:rPr>
                <w:szCs w:val="24"/>
              </w:rPr>
              <w:t>know</w:t>
            </w:r>
            <w:r w:rsidRPr="00AF5135">
              <w:rPr>
                <w:spacing w:val="-14"/>
                <w:szCs w:val="24"/>
              </w:rPr>
              <w:t xml:space="preserve"> </w:t>
            </w:r>
            <w:r w:rsidRPr="00AF5135">
              <w:rPr>
                <w:szCs w:val="24"/>
              </w:rPr>
              <w:t>about and understand their responsibilities within the ONR/</w:t>
            </w:r>
            <w:r w:rsidR="007F0AC5">
              <w:rPr>
                <w:szCs w:val="24"/>
              </w:rPr>
              <w:t xml:space="preserve"> </w:t>
            </w:r>
            <w:r w:rsidRPr="00AF5135">
              <w:rPr>
                <w:szCs w:val="24"/>
              </w:rPr>
              <w:t>DWP Framework</w:t>
            </w:r>
            <w:r w:rsidR="005252B2">
              <w:rPr>
                <w:szCs w:val="24"/>
              </w:rPr>
              <w:t xml:space="preserve"> </w:t>
            </w:r>
            <w:sdt>
              <w:sdtPr>
                <w:rPr>
                  <w:szCs w:val="24"/>
                </w:rPr>
                <w:id w:val="-529257337"/>
                <w:citation/>
              </w:sdtPr>
              <w:sdtEndPr/>
              <w:sdtContent>
                <w:r w:rsidR="005252B2">
                  <w:rPr>
                    <w:szCs w:val="24"/>
                  </w:rPr>
                  <w:fldChar w:fldCharType="begin"/>
                </w:r>
                <w:r w:rsidR="005252B2">
                  <w:rPr>
                    <w:szCs w:val="24"/>
                  </w:rPr>
                  <w:instrText xml:space="preserve"> CITATION ONR1812 \l 2057 </w:instrText>
                </w:r>
                <w:r w:rsidR="005252B2">
                  <w:rPr>
                    <w:szCs w:val="24"/>
                  </w:rPr>
                  <w:fldChar w:fldCharType="separate"/>
                </w:r>
                <w:r w:rsidR="005252B2" w:rsidRPr="005252B2">
                  <w:rPr>
                    <w:noProof/>
                    <w:szCs w:val="24"/>
                  </w:rPr>
                  <w:t>[1]</w:t>
                </w:r>
                <w:r w:rsidR="005252B2">
                  <w:rPr>
                    <w:szCs w:val="24"/>
                  </w:rPr>
                  <w:fldChar w:fldCharType="end"/>
                </w:r>
              </w:sdtContent>
            </w:sdt>
            <w:r w:rsidRPr="00AF5135">
              <w:rPr>
                <w:szCs w:val="24"/>
              </w:rPr>
              <w:t xml:space="preserve">, the Corporate Governance Framework (CGF) </w:t>
            </w:r>
            <w:sdt>
              <w:sdtPr>
                <w:rPr>
                  <w:szCs w:val="24"/>
                </w:rPr>
                <w:id w:val="-376929022"/>
                <w:citation/>
              </w:sdtPr>
              <w:sdtEndPr/>
              <w:sdtContent>
                <w:r w:rsidR="005252B2">
                  <w:rPr>
                    <w:szCs w:val="24"/>
                  </w:rPr>
                  <w:fldChar w:fldCharType="begin"/>
                </w:r>
                <w:r w:rsidR="005252B2">
                  <w:rPr>
                    <w:szCs w:val="24"/>
                  </w:rPr>
                  <w:instrText xml:space="preserve"> CITATION ONR216 \l 2057 </w:instrText>
                </w:r>
                <w:r w:rsidR="005252B2">
                  <w:rPr>
                    <w:szCs w:val="24"/>
                  </w:rPr>
                  <w:fldChar w:fldCharType="separate"/>
                </w:r>
                <w:r w:rsidR="005252B2" w:rsidRPr="005252B2">
                  <w:rPr>
                    <w:noProof/>
                    <w:szCs w:val="24"/>
                  </w:rPr>
                  <w:t>[2]</w:t>
                </w:r>
                <w:r w:rsidR="005252B2">
                  <w:rPr>
                    <w:szCs w:val="24"/>
                  </w:rPr>
                  <w:fldChar w:fldCharType="end"/>
                </w:r>
              </w:sdtContent>
            </w:sdt>
            <w:r w:rsidR="005252B2">
              <w:rPr>
                <w:szCs w:val="24"/>
              </w:rPr>
              <w:t xml:space="preserve"> </w:t>
            </w:r>
            <w:r w:rsidRPr="00AF5135">
              <w:rPr>
                <w:szCs w:val="24"/>
              </w:rPr>
              <w:t>and HM Treasury Managing</w:t>
            </w:r>
            <w:r w:rsidRPr="00AF5135">
              <w:rPr>
                <w:spacing w:val="-14"/>
                <w:szCs w:val="24"/>
              </w:rPr>
              <w:t xml:space="preserve"> </w:t>
            </w:r>
            <w:r w:rsidRPr="00AF5135">
              <w:rPr>
                <w:szCs w:val="24"/>
              </w:rPr>
              <w:t>Public</w:t>
            </w:r>
            <w:r w:rsidRPr="00AF5135">
              <w:rPr>
                <w:spacing w:val="-14"/>
                <w:szCs w:val="24"/>
              </w:rPr>
              <w:t xml:space="preserve"> </w:t>
            </w:r>
            <w:r w:rsidRPr="00AF5135">
              <w:rPr>
                <w:szCs w:val="24"/>
              </w:rPr>
              <w:t xml:space="preserve">Money </w:t>
            </w:r>
            <w:r w:rsidRPr="00AF5135">
              <w:rPr>
                <w:spacing w:val="-2"/>
                <w:szCs w:val="24"/>
              </w:rPr>
              <w:t>(MPM)</w:t>
            </w:r>
            <w:r w:rsidR="005252B2">
              <w:rPr>
                <w:spacing w:val="-2"/>
                <w:szCs w:val="24"/>
              </w:rPr>
              <w:t xml:space="preserve"> </w:t>
            </w:r>
            <w:sdt>
              <w:sdtPr>
                <w:rPr>
                  <w:spacing w:val="-2"/>
                  <w:szCs w:val="24"/>
                </w:rPr>
                <w:id w:val="-1078126329"/>
                <w:citation/>
              </w:sdtPr>
              <w:sdtEndPr/>
              <w:sdtContent>
                <w:r w:rsidR="005252B2">
                  <w:rPr>
                    <w:spacing w:val="-2"/>
                    <w:szCs w:val="24"/>
                  </w:rPr>
                  <w:fldChar w:fldCharType="begin"/>
                </w:r>
                <w:r w:rsidR="005252B2">
                  <w:rPr>
                    <w:spacing w:val="-2"/>
                    <w:szCs w:val="24"/>
                  </w:rPr>
                  <w:instrText xml:space="preserve"> CITATION HMG226 \l 2057 </w:instrText>
                </w:r>
                <w:r w:rsidR="005252B2">
                  <w:rPr>
                    <w:spacing w:val="-2"/>
                    <w:szCs w:val="24"/>
                  </w:rPr>
                  <w:fldChar w:fldCharType="separate"/>
                </w:r>
                <w:r w:rsidR="005252B2" w:rsidRPr="005252B2">
                  <w:rPr>
                    <w:noProof/>
                    <w:spacing w:val="-2"/>
                    <w:szCs w:val="24"/>
                  </w:rPr>
                  <w:t>[3]</w:t>
                </w:r>
                <w:r w:rsidR="005252B2">
                  <w:rPr>
                    <w:spacing w:val="-2"/>
                    <w:szCs w:val="24"/>
                  </w:rPr>
                  <w:fldChar w:fldCharType="end"/>
                </w:r>
              </w:sdtContent>
            </w:sdt>
          </w:p>
        </w:tc>
        <w:tc>
          <w:tcPr>
            <w:tcW w:w="761" w:type="pct"/>
          </w:tcPr>
          <w:p w14:paraId="40A3C0AD" w14:textId="33787195" w:rsidR="00B721BA" w:rsidRPr="00AF5135" w:rsidRDefault="00127275" w:rsidP="00D60ED3">
            <w:pPr>
              <w:pStyle w:val="TableParagraph"/>
              <w:spacing w:before="60" w:after="60" w:line="252" w:lineRule="auto"/>
              <w:ind w:left="0"/>
              <w:rPr>
                <w:spacing w:val="-5"/>
                <w:sz w:val="24"/>
                <w:szCs w:val="24"/>
              </w:rPr>
            </w:pPr>
            <w:r>
              <w:rPr>
                <w:spacing w:val="-5"/>
                <w:sz w:val="24"/>
                <w:szCs w:val="24"/>
              </w:rPr>
              <w:t>CE/CNI</w:t>
            </w:r>
            <w:r w:rsidR="00AF3D42">
              <w:rPr>
                <w:spacing w:val="-5"/>
                <w:sz w:val="24"/>
                <w:szCs w:val="24"/>
              </w:rPr>
              <w:t>/FD</w:t>
            </w:r>
            <w:r w:rsidR="00B721BA" w:rsidRPr="00AF5135">
              <w:rPr>
                <w:spacing w:val="-5"/>
                <w:sz w:val="24"/>
                <w:szCs w:val="24"/>
              </w:rPr>
              <w:t xml:space="preserve"> </w:t>
            </w:r>
          </w:p>
          <w:p w14:paraId="6523930C" w14:textId="77777777" w:rsidR="00B721BA" w:rsidRPr="00AF5135" w:rsidRDefault="00B721BA" w:rsidP="00AF5135">
            <w:pPr>
              <w:pStyle w:val="TableParagraph"/>
              <w:spacing w:before="60" w:after="60" w:line="252" w:lineRule="auto"/>
              <w:ind w:left="0"/>
              <w:rPr>
                <w:spacing w:val="-5"/>
                <w:sz w:val="24"/>
                <w:szCs w:val="24"/>
              </w:rPr>
            </w:pPr>
          </w:p>
          <w:p w14:paraId="7883A7D8" w14:textId="5D3230D1" w:rsidR="00B721BA" w:rsidRPr="00AF5135" w:rsidRDefault="00B721BA" w:rsidP="00AF5135">
            <w:pPr>
              <w:pStyle w:val="TableText"/>
              <w:rPr>
                <w:color w:val="FFFFFF"/>
                <w:szCs w:val="24"/>
              </w:rPr>
            </w:pPr>
          </w:p>
        </w:tc>
        <w:tc>
          <w:tcPr>
            <w:tcW w:w="1009" w:type="pct"/>
          </w:tcPr>
          <w:p w14:paraId="4B351250" w14:textId="77777777" w:rsidR="00B721BA" w:rsidRDefault="00B721BA" w:rsidP="00AF5135">
            <w:pPr>
              <w:pStyle w:val="TableParagraph"/>
              <w:spacing w:before="60" w:after="60" w:line="252" w:lineRule="auto"/>
              <w:ind w:left="0"/>
              <w:rPr>
                <w:sz w:val="24"/>
                <w:szCs w:val="24"/>
              </w:rPr>
            </w:pPr>
            <w:r w:rsidRPr="00AF5135">
              <w:rPr>
                <w:sz w:val="24"/>
                <w:szCs w:val="24"/>
              </w:rPr>
              <w:t xml:space="preserve">Head of Corporate Governance </w:t>
            </w:r>
            <w:r w:rsidR="009F22AF">
              <w:rPr>
                <w:sz w:val="24"/>
                <w:szCs w:val="24"/>
              </w:rPr>
              <w:t>and Compliance</w:t>
            </w:r>
            <w:r w:rsidR="007B1D60">
              <w:rPr>
                <w:sz w:val="24"/>
                <w:szCs w:val="24"/>
              </w:rPr>
              <w:t xml:space="preserve"> and Head of Finance and Commercial </w:t>
            </w:r>
          </w:p>
          <w:p w14:paraId="6DCAFF2E" w14:textId="35AB4BF0" w:rsidR="00DF3385" w:rsidRPr="00AF5135" w:rsidRDefault="00DF3385" w:rsidP="00AF5135">
            <w:pPr>
              <w:pStyle w:val="TableParagraph"/>
              <w:spacing w:before="60" w:after="60" w:line="252" w:lineRule="auto"/>
              <w:ind w:left="0"/>
              <w:rPr>
                <w:color w:val="FFFFFF"/>
                <w:sz w:val="24"/>
                <w:szCs w:val="24"/>
              </w:rPr>
            </w:pPr>
          </w:p>
        </w:tc>
        <w:tc>
          <w:tcPr>
            <w:tcW w:w="1300" w:type="pct"/>
          </w:tcPr>
          <w:p w14:paraId="74580E7E" w14:textId="552514DE" w:rsidR="00B721BA" w:rsidRPr="00AF5135" w:rsidRDefault="00B721BA" w:rsidP="00AF5135">
            <w:pPr>
              <w:pStyle w:val="TableParagraph"/>
              <w:spacing w:before="60" w:after="60" w:line="252" w:lineRule="auto"/>
              <w:ind w:left="0"/>
              <w:rPr>
                <w:sz w:val="24"/>
                <w:szCs w:val="24"/>
              </w:rPr>
            </w:pPr>
            <w:r w:rsidRPr="00AF5135">
              <w:rPr>
                <w:spacing w:val="-4"/>
                <w:sz w:val="24"/>
                <w:szCs w:val="24"/>
              </w:rPr>
              <w:t>MPM</w:t>
            </w:r>
            <w:r w:rsidR="005252B2">
              <w:rPr>
                <w:spacing w:val="-4"/>
                <w:sz w:val="24"/>
                <w:szCs w:val="24"/>
              </w:rPr>
              <w:t xml:space="preserve"> </w:t>
            </w:r>
            <w:sdt>
              <w:sdtPr>
                <w:rPr>
                  <w:spacing w:val="-4"/>
                  <w:sz w:val="24"/>
                  <w:szCs w:val="24"/>
                </w:rPr>
                <w:id w:val="-1302763340"/>
                <w:citation/>
              </w:sdtPr>
              <w:sdtEndPr/>
              <w:sdtContent>
                <w:r w:rsidR="005252B2">
                  <w:rPr>
                    <w:spacing w:val="-4"/>
                    <w:sz w:val="24"/>
                    <w:szCs w:val="24"/>
                  </w:rPr>
                  <w:fldChar w:fldCharType="begin"/>
                </w:r>
                <w:r w:rsidR="005252B2">
                  <w:rPr>
                    <w:spacing w:val="-4"/>
                    <w:sz w:val="24"/>
                    <w:szCs w:val="24"/>
                  </w:rPr>
                  <w:instrText xml:space="preserve"> CITATION HMG226 \l 2057 </w:instrText>
                </w:r>
                <w:r w:rsidR="005252B2">
                  <w:rPr>
                    <w:spacing w:val="-4"/>
                    <w:sz w:val="24"/>
                    <w:szCs w:val="24"/>
                  </w:rPr>
                  <w:fldChar w:fldCharType="separate"/>
                </w:r>
                <w:r w:rsidR="005252B2" w:rsidRPr="005252B2">
                  <w:rPr>
                    <w:noProof/>
                    <w:spacing w:val="-4"/>
                    <w:sz w:val="24"/>
                    <w:szCs w:val="24"/>
                  </w:rPr>
                  <w:t>[3]</w:t>
                </w:r>
                <w:r w:rsidR="005252B2">
                  <w:rPr>
                    <w:spacing w:val="-4"/>
                    <w:sz w:val="24"/>
                    <w:szCs w:val="24"/>
                  </w:rPr>
                  <w:fldChar w:fldCharType="end"/>
                </w:r>
              </w:sdtContent>
            </w:sdt>
          </w:p>
          <w:p w14:paraId="7130E458" w14:textId="138A22F0" w:rsidR="00B721BA" w:rsidRPr="00AF5135" w:rsidRDefault="005252B2" w:rsidP="00AF5135">
            <w:pPr>
              <w:pStyle w:val="TableParagraph"/>
              <w:spacing w:before="60" w:after="60" w:line="252" w:lineRule="auto"/>
              <w:ind w:left="0"/>
              <w:rPr>
                <w:sz w:val="24"/>
                <w:szCs w:val="24"/>
              </w:rPr>
            </w:pPr>
            <w:r>
              <w:rPr>
                <w:spacing w:val="-2"/>
                <w:sz w:val="24"/>
                <w:szCs w:val="24"/>
              </w:rPr>
              <w:t xml:space="preserve">ONR/DWP </w:t>
            </w:r>
            <w:r w:rsidR="00B721BA" w:rsidRPr="00AF5135">
              <w:rPr>
                <w:spacing w:val="-2"/>
                <w:sz w:val="24"/>
                <w:szCs w:val="24"/>
              </w:rPr>
              <w:t>Framework</w:t>
            </w:r>
            <w:r w:rsidR="00B721BA" w:rsidRPr="00AF5135">
              <w:rPr>
                <w:spacing w:val="2"/>
                <w:sz w:val="24"/>
                <w:szCs w:val="24"/>
              </w:rPr>
              <w:t xml:space="preserve"> </w:t>
            </w:r>
            <w:r w:rsidR="00B721BA" w:rsidRPr="00AF5135">
              <w:rPr>
                <w:spacing w:val="-2"/>
                <w:sz w:val="24"/>
                <w:szCs w:val="24"/>
              </w:rPr>
              <w:t>Document</w:t>
            </w:r>
            <w:r>
              <w:rPr>
                <w:spacing w:val="-2"/>
                <w:sz w:val="24"/>
                <w:szCs w:val="24"/>
              </w:rPr>
              <w:t xml:space="preserve"> </w:t>
            </w:r>
            <w:sdt>
              <w:sdtPr>
                <w:rPr>
                  <w:spacing w:val="-2"/>
                  <w:sz w:val="24"/>
                  <w:szCs w:val="24"/>
                </w:rPr>
                <w:id w:val="451828733"/>
                <w:citation/>
              </w:sdtPr>
              <w:sdtEndPr/>
              <w:sdtContent>
                <w:r>
                  <w:rPr>
                    <w:spacing w:val="-2"/>
                    <w:sz w:val="24"/>
                    <w:szCs w:val="24"/>
                  </w:rPr>
                  <w:fldChar w:fldCharType="begin"/>
                </w:r>
                <w:r>
                  <w:rPr>
                    <w:spacing w:val="-2"/>
                    <w:sz w:val="24"/>
                    <w:szCs w:val="24"/>
                  </w:rPr>
                  <w:instrText xml:space="preserve"> CITATION ONR1812 \l 2057 </w:instrText>
                </w:r>
                <w:r>
                  <w:rPr>
                    <w:spacing w:val="-2"/>
                    <w:sz w:val="24"/>
                    <w:szCs w:val="24"/>
                  </w:rPr>
                  <w:fldChar w:fldCharType="separate"/>
                </w:r>
                <w:r w:rsidRPr="005252B2">
                  <w:rPr>
                    <w:noProof/>
                    <w:spacing w:val="-2"/>
                    <w:sz w:val="24"/>
                    <w:szCs w:val="24"/>
                  </w:rPr>
                  <w:t>[1]</w:t>
                </w:r>
                <w:r>
                  <w:rPr>
                    <w:spacing w:val="-2"/>
                    <w:sz w:val="24"/>
                    <w:szCs w:val="24"/>
                  </w:rPr>
                  <w:fldChar w:fldCharType="end"/>
                </w:r>
              </w:sdtContent>
            </w:sdt>
          </w:p>
          <w:p w14:paraId="1FAC6F57" w14:textId="0E72B0BA" w:rsidR="00B721BA" w:rsidRPr="00AF5135" w:rsidRDefault="00B721BA" w:rsidP="00AF5135">
            <w:pPr>
              <w:pStyle w:val="TableText"/>
              <w:rPr>
                <w:color w:val="FFFFFF"/>
                <w:szCs w:val="24"/>
              </w:rPr>
            </w:pPr>
            <w:r w:rsidRPr="00AF5135">
              <w:rPr>
                <w:spacing w:val="-2"/>
                <w:szCs w:val="24"/>
              </w:rPr>
              <w:t xml:space="preserve">CGF </w:t>
            </w:r>
            <w:sdt>
              <w:sdtPr>
                <w:rPr>
                  <w:spacing w:val="-2"/>
                  <w:szCs w:val="24"/>
                </w:rPr>
                <w:id w:val="-2066935870"/>
                <w:citation/>
              </w:sdtPr>
              <w:sdtEndPr/>
              <w:sdtContent>
                <w:r w:rsidR="005252B2">
                  <w:rPr>
                    <w:spacing w:val="-2"/>
                    <w:szCs w:val="24"/>
                  </w:rPr>
                  <w:fldChar w:fldCharType="begin"/>
                </w:r>
                <w:r w:rsidR="005252B2">
                  <w:rPr>
                    <w:spacing w:val="-2"/>
                    <w:szCs w:val="24"/>
                  </w:rPr>
                  <w:instrText xml:space="preserve">CITATION ONR216 \l 2057 </w:instrText>
                </w:r>
                <w:r w:rsidR="005252B2">
                  <w:rPr>
                    <w:spacing w:val="-2"/>
                    <w:szCs w:val="24"/>
                  </w:rPr>
                  <w:fldChar w:fldCharType="separate"/>
                </w:r>
                <w:r w:rsidR="005252B2" w:rsidRPr="005252B2">
                  <w:rPr>
                    <w:noProof/>
                    <w:spacing w:val="-2"/>
                    <w:szCs w:val="24"/>
                  </w:rPr>
                  <w:t>[2]</w:t>
                </w:r>
                <w:r w:rsidR="005252B2">
                  <w:rPr>
                    <w:spacing w:val="-2"/>
                    <w:szCs w:val="24"/>
                  </w:rPr>
                  <w:fldChar w:fldCharType="end"/>
                </w:r>
              </w:sdtContent>
            </w:sdt>
          </w:p>
        </w:tc>
      </w:tr>
      <w:tr w:rsidR="00F10740" w:rsidRPr="00AF5135" w14:paraId="46171FD8" w14:textId="77777777" w:rsidTr="00F10740">
        <w:trPr>
          <w:cantSplit/>
          <w:trHeight w:val="813"/>
        </w:trPr>
        <w:tc>
          <w:tcPr>
            <w:tcW w:w="254" w:type="pct"/>
          </w:tcPr>
          <w:p w14:paraId="3D48EF84" w14:textId="65D352C1" w:rsidR="00B721BA" w:rsidRPr="00AF5135" w:rsidRDefault="00B721BA" w:rsidP="00AF5135">
            <w:pPr>
              <w:pStyle w:val="TableText"/>
              <w:rPr>
                <w:color w:val="FFFFFF"/>
                <w:w w:val="99"/>
                <w:szCs w:val="24"/>
              </w:rPr>
            </w:pPr>
            <w:r w:rsidRPr="00AF5135">
              <w:rPr>
                <w:spacing w:val="-5"/>
                <w:szCs w:val="24"/>
              </w:rPr>
              <w:t>D10</w:t>
            </w:r>
          </w:p>
        </w:tc>
        <w:tc>
          <w:tcPr>
            <w:tcW w:w="1676" w:type="pct"/>
          </w:tcPr>
          <w:p w14:paraId="32196642" w14:textId="01CAA844" w:rsidR="00B721BA" w:rsidRPr="00AF5135" w:rsidRDefault="00B721BA" w:rsidP="00AF5135">
            <w:pPr>
              <w:pStyle w:val="TableText"/>
              <w:rPr>
                <w:color w:val="FFFFFF"/>
                <w:spacing w:val="-2"/>
                <w:szCs w:val="24"/>
              </w:rPr>
            </w:pPr>
            <w:r w:rsidRPr="00AF5135">
              <w:rPr>
                <w:szCs w:val="24"/>
              </w:rPr>
              <w:t>Maintain an effective system</w:t>
            </w:r>
            <w:r w:rsidRPr="00AF5135">
              <w:rPr>
                <w:spacing w:val="-14"/>
                <w:szCs w:val="24"/>
              </w:rPr>
              <w:t xml:space="preserve"> </w:t>
            </w:r>
            <w:r w:rsidRPr="00AF5135">
              <w:rPr>
                <w:szCs w:val="24"/>
              </w:rPr>
              <w:t>of</w:t>
            </w:r>
            <w:r w:rsidRPr="00AF5135">
              <w:rPr>
                <w:spacing w:val="-13"/>
                <w:szCs w:val="24"/>
              </w:rPr>
              <w:t xml:space="preserve"> </w:t>
            </w:r>
            <w:r w:rsidRPr="00AF5135">
              <w:rPr>
                <w:szCs w:val="24"/>
              </w:rPr>
              <w:t>internal</w:t>
            </w:r>
            <w:r w:rsidRPr="00AF5135">
              <w:rPr>
                <w:spacing w:val="-14"/>
                <w:szCs w:val="24"/>
              </w:rPr>
              <w:t xml:space="preserve"> </w:t>
            </w:r>
            <w:r w:rsidRPr="00AF5135">
              <w:rPr>
                <w:szCs w:val="24"/>
              </w:rPr>
              <w:t xml:space="preserve">financial control including validation of financial information provided externally. </w:t>
            </w:r>
          </w:p>
        </w:tc>
        <w:tc>
          <w:tcPr>
            <w:tcW w:w="761" w:type="pct"/>
          </w:tcPr>
          <w:p w14:paraId="1374BA83" w14:textId="524D8716" w:rsidR="00B721BA" w:rsidRPr="00AF5135" w:rsidRDefault="00B721BA" w:rsidP="00AF5135">
            <w:pPr>
              <w:pStyle w:val="TableText"/>
              <w:rPr>
                <w:color w:val="FFFFFF"/>
                <w:szCs w:val="24"/>
              </w:rPr>
            </w:pPr>
            <w:r w:rsidRPr="00AF5135">
              <w:rPr>
                <w:spacing w:val="-5"/>
                <w:szCs w:val="24"/>
              </w:rPr>
              <w:t>FD</w:t>
            </w:r>
          </w:p>
        </w:tc>
        <w:tc>
          <w:tcPr>
            <w:tcW w:w="1009" w:type="pct"/>
          </w:tcPr>
          <w:p w14:paraId="0344376E" w14:textId="77777777" w:rsidR="00B721BA" w:rsidRPr="00AF5135" w:rsidRDefault="00B721BA" w:rsidP="00AF5135">
            <w:pPr>
              <w:pStyle w:val="TableParagraph"/>
              <w:spacing w:before="60" w:after="60" w:line="252" w:lineRule="auto"/>
              <w:ind w:left="0"/>
              <w:rPr>
                <w:sz w:val="24"/>
                <w:szCs w:val="24"/>
              </w:rPr>
            </w:pPr>
            <w:r w:rsidRPr="00AF5135">
              <w:rPr>
                <w:sz w:val="24"/>
                <w:szCs w:val="24"/>
              </w:rPr>
              <w:t>Head</w:t>
            </w:r>
            <w:r w:rsidRPr="00AF5135">
              <w:rPr>
                <w:spacing w:val="-14"/>
                <w:sz w:val="24"/>
                <w:szCs w:val="24"/>
              </w:rPr>
              <w:t xml:space="preserve"> </w:t>
            </w:r>
            <w:r w:rsidRPr="00AF5135">
              <w:rPr>
                <w:sz w:val="24"/>
                <w:szCs w:val="24"/>
              </w:rPr>
              <w:t>of</w:t>
            </w:r>
            <w:r w:rsidRPr="00AF5135">
              <w:rPr>
                <w:spacing w:val="-14"/>
                <w:sz w:val="24"/>
                <w:szCs w:val="24"/>
              </w:rPr>
              <w:t xml:space="preserve"> </w:t>
            </w:r>
            <w:r w:rsidRPr="00AF5135">
              <w:rPr>
                <w:sz w:val="24"/>
                <w:szCs w:val="24"/>
              </w:rPr>
              <w:t>Finance and</w:t>
            </w:r>
            <w:r w:rsidRPr="00AF5135">
              <w:rPr>
                <w:spacing w:val="-7"/>
                <w:sz w:val="24"/>
                <w:szCs w:val="24"/>
              </w:rPr>
              <w:t xml:space="preserve"> </w:t>
            </w:r>
            <w:r w:rsidRPr="00AF5135">
              <w:rPr>
                <w:spacing w:val="-2"/>
                <w:sz w:val="24"/>
                <w:szCs w:val="24"/>
              </w:rPr>
              <w:t>Commercial</w:t>
            </w:r>
          </w:p>
          <w:p w14:paraId="0023E07A" w14:textId="77777777" w:rsidR="00B721BA" w:rsidRPr="00AF5135" w:rsidRDefault="00B721BA" w:rsidP="00AF5135">
            <w:pPr>
              <w:pStyle w:val="TableParagraph"/>
              <w:spacing w:before="60" w:after="60" w:line="252" w:lineRule="auto"/>
              <w:ind w:left="0"/>
              <w:rPr>
                <w:color w:val="FFFFFF"/>
                <w:sz w:val="24"/>
                <w:szCs w:val="24"/>
              </w:rPr>
            </w:pPr>
          </w:p>
        </w:tc>
        <w:tc>
          <w:tcPr>
            <w:tcW w:w="1300" w:type="pct"/>
          </w:tcPr>
          <w:p w14:paraId="6B0F21AB" w14:textId="77777777" w:rsidR="00B721BA" w:rsidRPr="00AF5135" w:rsidRDefault="00B721BA" w:rsidP="00AF5135">
            <w:pPr>
              <w:pStyle w:val="TableParagraph"/>
              <w:spacing w:before="60" w:after="60" w:line="252" w:lineRule="auto"/>
              <w:ind w:left="0" w:right="724"/>
              <w:rPr>
                <w:sz w:val="24"/>
                <w:szCs w:val="24"/>
              </w:rPr>
            </w:pPr>
            <w:r w:rsidRPr="00AF5135">
              <w:rPr>
                <w:sz w:val="24"/>
                <w:szCs w:val="24"/>
              </w:rPr>
              <w:t>Government</w:t>
            </w:r>
            <w:r w:rsidRPr="00AF5135">
              <w:rPr>
                <w:spacing w:val="-14"/>
                <w:sz w:val="24"/>
                <w:szCs w:val="24"/>
              </w:rPr>
              <w:t xml:space="preserve"> </w:t>
            </w:r>
            <w:r w:rsidRPr="00AF5135">
              <w:rPr>
                <w:sz w:val="24"/>
                <w:szCs w:val="24"/>
              </w:rPr>
              <w:t xml:space="preserve">Banking </w:t>
            </w:r>
            <w:r w:rsidRPr="00AF5135">
              <w:rPr>
                <w:spacing w:val="-2"/>
                <w:sz w:val="24"/>
                <w:szCs w:val="24"/>
              </w:rPr>
              <w:t>service</w:t>
            </w:r>
          </w:p>
          <w:p w14:paraId="3E8B8B7E" w14:textId="31D65112" w:rsidR="00B721BA" w:rsidRPr="00AF5135" w:rsidRDefault="00B721BA" w:rsidP="00AF5135">
            <w:pPr>
              <w:pStyle w:val="TableParagraph"/>
              <w:spacing w:before="60" w:after="60" w:line="252" w:lineRule="auto"/>
              <w:ind w:left="0"/>
              <w:rPr>
                <w:sz w:val="24"/>
                <w:szCs w:val="24"/>
              </w:rPr>
            </w:pPr>
            <w:r w:rsidRPr="00AF5135">
              <w:rPr>
                <w:sz w:val="24"/>
                <w:szCs w:val="24"/>
              </w:rPr>
              <w:t>MPM</w:t>
            </w:r>
            <w:r w:rsidR="004A3464">
              <w:rPr>
                <w:sz w:val="24"/>
                <w:szCs w:val="24"/>
              </w:rPr>
              <w:t xml:space="preserve"> </w:t>
            </w:r>
            <w:sdt>
              <w:sdtPr>
                <w:rPr>
                  <w:sz w:val="24"/>
                  <w:szCs w:val="24"/>
                </w:rPr>
                <w:id w:val="1144239290"/>
                <w:citation/>
              </w:sdtPr>
              <w:sdtEndPr/>
              <w:sdtContent>
                <w:r w:rsidR="004A3464">
                  <w:rPr>
                    <w:sz w:val="24"/>
                    <w:szCs w:val="24"/>
                  </w:rPr>
                  <w:fldChar w:fldCharType="begin"/>
                </w:r>
                <w:r w:rsidR="004A3464">
                  <w:rPr>
                    <w:sz w:val="24"/>
                    <w:szCs w:val="24"/>
                  </w:rPr>
                  <w:instrText xml:space="preserve"> CITATION HMG226 \l 2057 </w:instrText>
                </w:r>
                <w:r w:rsidR="004A3464">
                  <w:rPr>
                    <w:sz w:val="24"/>
                    <w:szCs w:val="24"/>
                  </w:rPr>
                  <w:fldChar w:fldCharType="separate"/>
                </w:r>
                <w:r w:rsidR="004A3464" w:rsidRPr="004A3464">
                  <w:rPr>
                    <w:noProof/>
                    <w:sz w:val="24"/>
                    <w:szCs w:val="24"/>
                  </w:rPr>
                  <w:t>[3]</w:t>
                </w:r>
                <w:r w:rsidR="004A3464">
                  <w:rPr>
                    <w:sz w:val="24"/>
                    <w:szCs w:val="24"/>
                  </w:rPr>
                  <w:fldChar w:fldCharType="end"/>
                </w:r>
              </w:sdtContent>
            </w:sdt>
          </w:p>
          <w:p w14:paraId="0A73409C" w14:textId="69132D85" w:rsidR="00B721BA" w:rsidRPr="00AF5135" w:rsidRDefault="00B721BA" w:rsidP="00AF5135">
            <w:pPr>
              <w:pStyle w:val="TableParagraph"/>
              <w:spacing w:before="60" w:after="60" w:line="252" w:lineRule="auto"/>
              <w:ind w:left="0"/>
              <w:rPr>
                <w:sz w:val="24"/>
                <w:szCs w:val="24"/>
              </w:rPr>
            </w:pPr>
            <w:r w:rsidRPr="00AF5135">
              <w:rPr>
                <w:spacing w:val="-2"/>
                <w:sz w:val="24"/>
                <w:szCs w:val="24"/>
              </w:rPr>
              <w:t>FreM</w:t>
            </w:r>
            <w:r w:rsidR="004A3464">
              <w:rPr>
                <w:spacing w:val="-2"/>
                <w:sz w:val="24"/>
                <w:szCs w:val="24"/>
              </w:rPr>
              <w:t xml:space="preserve"> </w:t>
            </w:r>
            <w:sdt>
              <w:sdtPr>
                <w:rPr>
                  <w:spacing w:val="-2"/>
                  <w:sz w:val="24"/>
                  <w:szCs w:val="24"/>
                </w:rPr>
                <w:id w:val="-676569742"/>
                <w:citation/>
              </w:sdtPr>
              <w:sdtEndPr/>
              <w:sdtContent>
                <w:r w:rsidR="004A3464">
                  <w:rPr>
                    <w:spacing w:val="-2"/>
                    <w:sz w:val="24"/>
                    <w:szCs w:val="24"/>
                  </w:rPr>
                  <w:fldChar w:fldCharType="begin"/>
                </w:r>
                <w:r w:rsidR="004A3464">
                  <w:rPr>
                    <w:spacing w:val="-2"/>
                    <w:sz w:val="24"/>
                    <w:szCs w:val="24"/>
                  </w:rPr>
                  <w:instrText xml:space="preserve"> CITATION HMG2110 \l 2057 </w:instrText>
                </w:r>
                <w:r w:rsidR="004A3464">
                  <w:rPr>
                    <w:spacing w:val="-2"/>
                    <w:sz w:val="24"/>
                    <w:szCs w:val="24"/>
                  </w:rPr>
                  <w:fldChar w:fldCharType="separate"/>
                </w:r>
                <w:r w:rsidR="004A3464" w:rsidRPr="004A3464">
                  <w:rPr>
                    <w:noProof/>
                    <w:spacing w:val="-2"/>
                    <w:sz w:val="24"/>
                    <w:szCs w:val="24"/>
                  </w:rPr>
                  <w:t>[9]</w:t>
                </w:r>
                <w:r w:rsidR="004A3464">
                  <w:rPr>
                    <w:spacing w:val="-2"/>
                    <w:sz w:val="24"/>
                    <w:szCs w:val="24"/>
                  </w:rPr>
                  <w:fldChar w:fldCharType="end"/>
                </w:r>
              </w:sdtContent>
            </w:sdt>
          </w:p>
          <w:p w14:paraId="7B67543A" w14:textId="0282605D" w:rsidR="00B721BA" w:rsidRPr="00AF5135" w:rsidRDefault="00B721BA" w:rsidP="00AF5135">
            <w:pPr>
              <w:pStyle w:val="TableText"/>
              <w:rPr>
                <w:color w:val="FFFFFF"/>
                <w:szCs w:val="24"/>
              </w:rPr>
            </w:pPr>
            <w:r w:rsidRPr="00AF5135">
              <w:rPr>
                <w:szCs w:val="24"/>
              </w:rPr>
              <w:t>HM</w:t>
            </w:r>
            <w:r w:rsidRPr="00AF5135">
              <w:rPr>
                <w:spacing w:val="-14"/>
                <w:szCs w:val="24"/>
              </w:rPr>
              <w:t xml:space="preserve"> </w:t>
            </w:r>
            <w:r w:rsidRPr="00AF5135">
              <w:rPr>
                <w:szCs w:val="24"/>
              </w:rPr>
              <w:t xml:space="preserve">Treasury </w:t>
            </w:r>
            <w:r w:rsidRPr="00AF5135">
              <w:rPr>
                <w:spacing w:val="-2"/>
                <w:szCs w:val="24"/>
              </w:rPr>
              <w:t>guidance</w:t>
            </w:r>
          </w:p>
        </w:tc>
      </w:tr>
      <w:tr w:rsidR="00F10740" w:rsidRPr="00AF5135" w14:paraId="08356C1C" w14:textId="77777777" w:rsidTr="00F10740">
        <w:trPr>
          <w:cantSplit/>
          <w:trHeight w:val="813"/>
        </w:trPr>
        <w:tc>
          <w:tcPr>
            <w:tcW w:w="254" w:type="pct"/>
          </w:tcPr>
          <w:p w14:paraId="6607D077" w14:textId="5EB79265" w:rsidR="00B721BA" w:rsidRPr="00AF5135" w:rsidRDefault="00B721BA" w:rsidP="00AF5135">
            <w:pPr>
              <w:pStyle w:val="TableText"/>
              <w:rPr>
                <w:color w:val="FFFFFF"/>
                <w:w w:val="99"/>
                <w:szCs w:val="24"/>
              </w:rPr>
            </w:pPr>
            <w:r w:rsidRPr="00AF5135">
              <w:rPr>
                <w:spacing w:val="-5"/>
                <w:szCs w:val="24"/>
              </w:rPr>
              <w:t>D11</w:t>
            </w:r>
          </w:p>
        </w:tc>
        <w:tc>
          <w:tcPr>
            <w:tcW w:w="1676" w:type="pct"/>
          </w:tcPr>
          <w:p w14:paraId="54D542AA" w14:textId="437818E4" w:rsidR="00B721BA" w:rsidRPr="00AF5135" w:rsidRDefault="00B721BA" w:rsidP="00AF5135">
            <w:pPr>
              <w:pStyle w:val="TableText"/>
              <w:rPr>
                <w:color w:val="FFFFFF"/>
                <w:spacing w:val="-2"/>
                <w:szCs w:val="24"/>
              </w:rPr>
            </w:pPr>
            <w:r w:rsidRPr="00AF5135">
              <w:rPr>
                <w:szCs w:val="24"/>
              </w:rPr>
              <w:t>Prepare and maintain accounts, certificates, estimates, records, and reports</w:t>
            </w:r>
            <w:r w:rsidRPr="00AF5135">
              <w:rPr>
                <w:spacing w:val="-14"/>
                <w:szCs w:val="24"/>
              </w:rPr>
              <w:t xml:space="preserve"> </w:t>
            </w:r>
            <w:r w:rsidRPr="00AF5135">
              <w:rPr>
                <w:szCs w:val="24"/>
              </w:rPr>
              <w:t>for</w:t>
            </w:r>
            <w:r w:rsidRPr="00AF5135">
              <w:rPr>
                <w:spacing w:val="-14"/>
                <w:szCs w:val="24"/>
              </w:rPr>
              <w:t xml:space="preserve"> </w:t>
            </w:r>
            <w:r w:rsidRPr="00AF5135">
              <w:rPr>
                <w:szCs w:val="24"/>
              </w:rPr>
              <w:t>audit</w:t>
            </w:r>
            <w:r w:rsidRPr="00AF5135">
              <w:rPr>
                <w:spacing w:val="-14"/>
                <w:szCs w:val="24"/>
              </w:rPr>
              <w:t xml:space="preserve"> </w:t>
            </w:r>
            <w:r w:rsidRPr="00AF5135">
              <w:rPr>
                <w:szCs w:val="24"/>
              </w:rPr>
              <w:t>purposes</w:t>
            </w:r>
          </w:p>
        </w:tc>
        <w:tc>
          <w:tcPr>
            <w:tcW w:w="761" w:type="pct"/>
          </w:tcPr>
          <w:p w14:paraId="146B6102" w14:textId="715FB865" w:rsidR="00B721BA" w:rsidRPr="00AF5135" w:rsidRDefault="00B721BA" w:rsidP="00AF5135">
            <w:pPr>
              <w:pStyle w:val="TableText"/>
              <w:rPr>
                <w:color w:val="FFFFFF"/>
                <w:szCs w:val="24"/>
              </w:rPr>
            </w:pPr>
            <w:r w:rsidRPr="00AF5135">
              <w:rPr>
                <w:spacing w:val="-5"/>
                <w:szCs w:val="24"/>
              </w:rPr>
              <w:t>FD</w:t>
            </w:r>
          </w:p>
        </w:tc>
        <w:tc>
          <w:tcPr>
            <w:tcW w:w="1009" w:type="pct"/>
          </w:tcPr>
          <w:p w14:paraId="0031E52B" w14:textId="77777777" w:rsidR="00B721BA" w:rsidRPr="00AF5135" w:rsidRDefault="00B721BA" w:rsidP="00AF5135">
            <w:pPr>
              <w:pStyle w:val="TableParagraph"/>
              <w:spacing w:before="60" w:after="60" w:line="252" w:lineRule="auto"/>
              <w:ind w:left="0" w:right="529"/>
              <w:rPr>
                <w:spacing w:val="-2"/>
                <w:sz w:val="24"/>
                <w:szCs w:val="24"/>
              </w:rPr>
            </w:pPr>
            <w:r w:rsidRPr="00AF5135">
              <w:rPr>
                <w:spacing w:val="-2"/>
                <w:sz w:val="24"/>
                <w:szCs w:val="24"/>
              </w:rPr>
              <w:t>Head of Finance and Commercial</w:t>
            </w:r>
          </w:p>
          <w:p w14:paraId="15315A72" w14:textId="77777777" w:rsidR="00B721BA" w:rsidRPr="00AF5135" w:rsidRDefault="00B721BA" w:rsidP="00AF5135">
            <w:pPr>
              <w:pStyle w:val="TableParagraph"/>
              <w:spacing w:before="60" w:after="60" w:line="252" w:lineRule="auto"/>
              <w:ind w:left="0" w:right="529"/>
              <w:rPr>
                <w:spacing w:val="-2"/>
                <w:sz w:val="24"/>
                <w:szCs w:val="24"/>
              </w:rPr>
            </w:pPr>
          </w:p>
          <w:p w14:paraId="767536C1" w14:textId="77777777" w:rsidR="00B721BA" w:rsidRPr="00AF5135" w:rsidRDefault="00B721BA" w:rsidP="00AF5135">
            <w:pPr>
              <w:pStyle w:val="TableParagraph"/>
              <w:spacing w:before="60" w:after="60" w:line="252" w:lineRule="auto"/>
              <w:ind w:left="0"/>
              <w:rPr>
                <w:color w:val="FFFFFF"/>
                <w:sz w:val="24"/>
                <w:szCs w:val="24"/>
              </w:rPr>
            </w:pPr>
          </w:p>
        </w:tc>
        <w:tc>
          <w:tcPr>
            <w:tcW w:w="1300" w:type="pct"/>
          </w:tcPr>
          <w:p w14:paraId="09C290B0" w14:textId="21678742" w:rsidR="00B721BA" w:rsidRPr="00AF5135" w:rsidRDefault="00B721BA" w:rsidP="00AF5135">
            <w:pPr>
              <w:pStyle w:val="TableText"/>
              <w:rPr>
                <w:color w:val="FFFFFF"/>
                <w:szCs w:val="24"/>
              </w:rPr>
            </w:pPr>
            <w:r w:rsidRPr="00AF5135">
              <w:rPr>
                <w:szCs w:val="24"/>
              </w:rPr>
              <w:t>Accounts</w:t>
            </w:r>
            <w:r w:rsidRPr="00AF5135">
              <w:rPr>
                <w:spacing w:val="37"/>
                <w:szCs w:val="24"/>
              </w:rPr>
              <w:t xml:space="preserve"> </w:t>
            </w:r>
            <w:r w:rsidRPr="00AF5135">
              <w:rPr>
                <w:spacing w:val="-2"/>
                <w:szCs w:val="24"/>
              </w:rPr>
              <w:t>direction</w:t>
            </w:r>
          </w:p>
        </w:tc>
      </w:tr>
      <w:tr w:rsidR="00F10740" w:rsidRPr="00AF5135" w14:paraId="429B0760" w14:textId="77777777" w:rsidTr="00F10740">
        <w:trPr>
          <w:cantSplit/>
          <w:trHeight w:val="813"/>
        </w:trPr>
        <w:tc>
          <w:tcPr>
            <w:tcW w:w="254" w:type="pct"/>
          </w:tcPr>
          <w:p w14:paraId="4972E70D" w14:textId="1BBCA788" w:rsidR="00B721BA" w:rsidRPr="00AF5135" w:rsidRDefault="00B721BA" w:rsidP="00AF5135">
            <w:pPr>
              <w:pStyle w:val="TableText"/>
              <w:rPr>
                <w:color w:val="FFFFFF"/>
                <w:w w:val="99"/>
                <w:szCs w:val="24"/>
              </w:rPr>
            </w:pPr>
            <w:r w:rsidRPr="00AF5135">
              <w:rPr>
                <w:spacing w:val="-5"/>
                <w:szCs w:val="24"/>
              </w:rPr>
              <w:t>D12</w:t>
            </w:r>
          </w:p>
        </w:tc>
        <w:tc>
          <w:tcPr>
            <w:tcW w:w="1676" w:type="pct"/>
          </w:tcPr>
          <w:p w14:paraId="5816B157" w14:textId="2F73CD12" w:rsidR="00B721BA" w:rsidRPr="00AF5135" w:rsidRDefault="00B721BA" w:rsidP="00AF5135">
            <w:pPr>
              <w:pStyle w:val="TableText"/>
              <w:rPr>
                <w:color w:val="FFFFFF"/>
                <w:spacing w:val="-2"/>
                <w:szCs w:val="24"/>
              </w:rPr>
            </w:pPr>
            <w:r w:rsidRPr="00AF5135">
              <w:rPr>
                <w:szCs w:val="24"/>
              </w:rPr>
              <w:t>Ensure</w:t>
            </w:r>
            <w:r w:rsidRPr="00AF5135">
              <w:rPr>
                <w:spacing w:val="-13"/>
                <w:szCs w:val="24"/>
              </w:rPr>
              <w:t xml:space="preserve"> </w:t>
            </w:r>
            <w:r w:rsidRPr="00AF5135">
              <w:rPr>
                <w:szCs w:val="24"/>
              </w:rPr>
              <w:t>effective</w:t>
            </w:r>
            <w:r w:rsidRPr="00AF5135">
              <w:rPr>
                <w:spacing w:val="-14"/>
                <w:szCs w:val="24"/>
              </w:rPr>
              <w:t xml:space="preserve"> </w:t>
            </w:r>
            <w:r w:rsidRPr="00AF5135">
              <w:rPr>
                <w:szCs w:val="24"/>
              </w:rPr>
              <w:t>records</w:t>
            </w:r>
            <w:r w:rsidRPr="00AF5135">
              <w:rPr>
                <w:spacing w:val="-13"/>
                <w:szCs w:val="24"/>
              </w:rPr>
              <w:t xml:space="preserve"> </w:t>
            </w:r>
            <w:r w:rsidRPr="00AF5135">
              <w:rPr>
                <w:szCs w:val="24"/>
              </w:rPr>
              <w:t xml:space="preserve">are maintained for audit </w:t>
            </w:r>
            <w:r w:rsidRPr="00AF5135">
              <w:rPr>
                <w:spacing w:val="-2"/>
                <w:szCs w:val="24"/>
              </w:rPr>
              <w:t>purposes.</w:t>
            </w:r>
          </w:p>
        </w:tc>
        <w:tc>
          <w:tcPr>
            <w:tcW w:w="761" w:type="pct"/>
          </w:tcPr>
          <w:p w14:paraId="799E4BB7" w14:textId="088EFC04" w:rsidR="00B721BA" w:rsidRPr="00AF5135" w:rsidRDefault="00B721BA" w:rsidP="00AF5135">
            <w:pPr>
              <w:pStyle w:val="TableText"/>
              <w:rPr>
                <w:color w:val="FFFFFF"/>
                <w:szCs w:val="24"/>
              </w:rPr>
            </w:pPr>
            <w:r w:rsidRPr="00AF5135">
              <w:rPr>
                <w:spacing w:val="-5"/>
                <w:szCs w:val="24"/>
              </w:rPr>
              <w:t>FD</w:t>
            </w:r>
          </w:p>
        </w:tc>
        <w:tc>
          <w:tcPr>
            <w:tcW w:w="1009" w:type="pct"/>
          </w:tcPr>
          <w:p w14:paraId="7066DC13" w14:textId="77777777" w:rsidR="00B721BA" w:rsidRPr="00AF5135" w:rsidRDefault="00B721BA" w:rsidP="00AF5135">
            <w:pPr>
              <w:pStyle w:val="TableParagraph"/>
              <w:spacing w:before="60" w:after="60" w:line="252" w:lineRule="auto"/>
              <w:ind w:left="0" w:right="529"/>
              <w:rPr>
                <w:spacing w:val="-2"/>
                <w:sz w:val="24"/>
                <w:szCs w:val="24"/>
              </w:rPr>
            </w:pPr>
            <w:r w:rsidRPr="00AF5135">
              <w:rPr>
                <w:spacing w:val="-2"/>
                <w:sz w:val="24"/>
                <w:szCs w:val="24"/>
              </w:rPr>
              <w:t>Head of Finance and Commercial</w:t>
            </w:r>
          </w:p>
          <w:p w14:paraId="48CBA803" w14:textId="77777777" w:rsidR="00B721BA" w:rsidRPr="00AF5135" w:rsidRDefault="00B721BA" w:rsidP="00AF5135">
            <w:pPr>
              <w:pStyle w:val="TableParagraph"/>
              <w:spacing w:before="60" w:after="60" w:line="252" w:lineRule="auto"/>
              <w:ind w:left="0"/>
              <w:rPr>
                <w:color w:val="FFFFFF"/>
                <w:sz w:val="24"/>
                <w:szCs w:val="24"/>
              </w:rPr>
            </w:pPr>
          </w:p>
        </w:tc>
        <w:tc>
          <w:tcPr>
            <w:tcW w:w="1300" w:type="pct"/>
          </w:tcPr>
          <w:p w14:paraId="47F950BC" w14:textId="77777777" w:rsidR="00B721BA" w:rsidRPr="00AF5135" w:rsidRDefault="00B721BA" w:rsidP="00AF5135">
            <w:pPr>
              <w:pStyle w:val="TableText"/>
              <w:rPr>
                <w:color w:val="FFFFFF"/>
                <w:szCs w:val="24"/>
              </w:rPr>
            </w:pPr>
          </w:p>
        </w:tc>
      </w:tr>
      <w:tr w:rsidR="00F10740" w:rsidRPr="00AF5135" w14:paraId="4AA44F8C" w14:textId="77777777" w:rsidTr="00F10740">
        <w:trPr>
          <w:cantSplit/>
          <w:trHeight w:val="813"/>
        </w:trPr>
        <w:tc>
          <w:tcPr>
            <w:tcW w:w="254" w:type="pct"/>
          </w:tcPr>
          <w:p w14:paraId="6ED86804" w14:textId="3515AEB4" w:rsidR="00B721BA" w:rsidRPr="00AF5135" w:rsidRDefault="00B721BA" w:rsidP="00AF5135">
            <w:pPr>
              <w:pStyle w:val="TableText"/>
              <w:rPr>
                <w:color w:val="FFFFFF"/>
                <w:w w:val="99"/>
                <w:szCs w:val="24"/>
              </w:rPr>
            </w:pPr>
            <w:r w:rsidRPr="00AF5135">
              <w:rPr>
                <w:spacing w:val="-5"/>
                <w:szCs w:val="24"/>
              </w:rPr>
              <w:lastRenderedPageBreak/>
              <w:t>D13</w:t>
            </w:r>
          </w:p>
        </w:tc>
        <w:tc>
          <w:tcPr>
            <w:tcW w:w="1676" w:type="pct"/>
          </w:tcPr>
          <w:p w14:paraId="7F1B5C55" w14:textId="1BDBF527" w:rsidR="00B721BA" w:rsidRPr="00AF5135" w:rsidRDefault="00B721BA" w:rsidP="00AF5135">
            <w:pPr>
              <w:pStyle w:val="TableText"/>
              <w:rPr>
                <w:color w:val="FFFFFF"/>
                <w:spacing w:val="-2"/>
                <w:szCs w:val="24"/>
              </w:rPr>
            </w:pPr>
            <w:r w:rsidRPr="00AF5135">
              <w:rPr>
                <w:szCs w:val="24"/>
              </w:rPr>
              <w:t>Provide</w:t>
            </w:r>
            <w:r w:rsidRPr="00AF5135">
              <w:rPr>
                <w:spacing w:val="-3"/>
                <w:szCs w:val="24"/>
              </w:rPr>
              <w:t xml:space="preserve"> </w:t>
            </w:r>
            <w:r w:rsidRPr="00AF5135">
              <w:rPr>
                <w:szCs w:val="24"/>
              </w:rPr>
              <w:t>an</w:t>
            </w:r>
            <w:r w:rsidRPr="00AF5135">
              <w:rPr>
                <w:spacing w:val="-1"/>
                <w:szCs w:val="24"/>
              </w:rPr>
              <w:t xml:space="preserve"> </w:t>
            </w:r>
            <w:r w:rsidRPr="00AF5135">
              <w:rPr>
                <w:szCs w:val="24"/>
              </w:rPr>
              <w:t>Annual</w:t>
            </w:r>
            <w:r w:rsidRPr="00AF5135">
              <w:rPr>
                <w:spacing w:val="-4"/>
                <w:szCs w:val="24"/>
              </w:rPr>
              <w:t xml:space="preserve"> </w:t>
            </w:r>
            <w:r w:rsidRPr="00AF5135">
              <w:rPr>
                <w:szCs w:val="24"/>
              </w:rPr>
              <w:t>Report and Accounts for laying before Parliament, each year in line with the Parliamentary timetable and</w:t>
            </w:r>
            <w:r w:rsidRPr="00AF5135">
              <w:rPr>
                <w:spacing w:val="-14"/>
                <w:szCs w:val="24"/>
              </w:rPr>
              <w:t xml:space="preserve"> </w:t>
            </w:r>
            <w:r w:rsidRPr="00AF5135">
              <w:rPr>
                <w:szCs w:val="24"/>
              </w:rPr>
              <w:t>timescale</w:t>
            </w:r>
            <w:r w:rsidRPr="00AF5135">
              <w:rPr>
                <w:spacing w:val="-13"/>
                <w:szCs w:val="24"/>
              </w:rPr>
              <w:t xml:space="preserve"> </w:t>
            </w:r>
            <w:r w:rsidRPr="00AF5135">
              <w:rPr>
                <w:szCs w:val="24"/>
              </w:rPr>
              <w:t>agreed</w:t>
            </w:r>
            <w:r w:rsidRPr="00AF5135">
              <w:rPr>
                <w:spacing w:val="-14"/>
                <w:szCs w:val="24"/>
              </w:rPr>
              <w:t xml:space="preserve"> </w:t>
            </w:r>
            <w:r w:rsidRPr="00AF5135">
              <w:rPr>
                <w:szCs w:val="24"/>
              </w:rPr>
              <w:t xml:space="preserve">with </w:t>
            </w:r>
            <w:r w:rsidRPr="00AF5135">
              <w:rPr>
                <w:spacing w:val="-4"/>
                <w:szCs w:val="24"/>
              </w:rPr>
              <w:t>DWP</w:t>
            </w:r>
          </w:p>
        </w:tc>
        <w:tc>
          <w:tcPr>
            <w:tcW w:w="761" w:type="pct"/>
          </w:tcPr>
          <w:p w14:paraId="57B224E2" w14:textId="605890C3" w:rsidR="00B721BA" w:rsidRPr="00AF5135" w:rsidRDefault="00B721BA" w:rsidP="00AF5135">
            <w:pPr>
              <w:pStyle w:val="TableText"/>
              <w:rPr>
                <w:color w:val="FFFFFF"/>
                <w:szCs w:val="24"/>
              </w:rPr>
            </w:pPr>
            <w:r w:rsidRPr="00AF5135">
              <w:rPr>
                <w:spacing w:val="-5"/>
                <w:szCs w:val="24"/>
              </w:rPr>
              <w:t>FD</w:t>
            </w:r>
          </w:p>
        </w:tc>
        <w:tc>
          <w:tcPr>
            <w:tcW w:w="1009" w:type="pct"/>
          </w:tcPr>
          <w:p w14:paraId="683DE39E" w14:textId="40B68080" w:rsidR="00B721BA" w:rsidRPr="00AF5135" w:rsidRDefault="00B721BA" w:rsidP="00AF5135">
            <w:pPr>
              <w:pStyle w:val="TableParagraph"/>
              <w:spacing w:before="60" w:after="60" w:line="252" w:lineRule="auto"/>
              <w:ind w:left="0"/>
              <w:rPr>
                <w:color w:val="FFFFFF"/>
                <w:sz w:val="24"/>
                <w:szCs w:val="24"/>
              </w:rPr>
            </w:pPr>
            <w:r w:rsidRPr="00AF5135">
              <w:rPr>
                <w:sz w:val="24"/>
                <w:szCs w:val="24"/>
              </w:rPr>
              <w:t>Head</w:t>
            </w:r>
            <w:r w:rsidRPr="00AF5135">
              <w:rPr>
                <w:spacing w:val="-14"/>
                <w:sz w:val="24"/>
                <w:szCs w:val="24"/>
              </w:rPr>
              <w:t xml:space="preserve"> </w:t>
            </w:r>
            <w:r w:rsidRPr="00AF5135">
              <w:rPr>
                <w:sz w:val="24"/>
                <w:szCs w:val="24"/>
              </w:rPr>
              <w:t>of</w:t>
            </w:r>
            <w:r w:rsidRPr="00AF5135">
              <w:rPr>
                <w:spacing w:val="-14"/>
                <w:sz w:val="24"/>
                <w:szCs w:val="24"/>
              </w:rPr>
              <w:t xml:space="preserve"> </w:t>
            </w:r>
            <w:r w:rsidRPr="00AF5135">
              <w:rPr>
                <w:sz w:val="24"/>
                <w:szCs w:val="24"/>
              </w:rPr>
              <w:t>Finance and</w:t>
            </w:r>
            <w:r w:rsidRPr="00AF5135">
              <w:rPr>
                <w:spacing w:val="-7"/>
                <w:sz w:val="24"/>
                <w:szCs w:val="24"/>
              </w:rPr>
              <w:t xml:space="preserve"> </w:t>
            </w:r>
            <w:r w:rsidRPr="00AF5135">
              <w:rPr>
                <w:spacing w:val="-2"/>
                <w:sz w:val="24"/>
                <w:szCs w:val="24"/>
              </w:rPr>
              <w:t>Commercial</w:t>
            </w:r>
          </w:p>
        </w:tc>
        <w:tc>
          <w:tcPr>
            <w:tcW w:w="1300" w:type="pct"/>
          </w:tcPr>
          <w:p w14:paraId="5A11FC52" w14:textId="77777777" w:rsidR="004A3464" w:rsidRDefault="00B721BA" w:rsidP="00AF5135">
            <w:pPr>
              <w:pStyle w:val="TableText"/>
              <w:rPr>
                <w:szCs w:val="24"/>
              </w:rPr>
            </w:pPr>
            <w:r w:rsidRPr="00AF5135">
              <w:rPr>
                <w:szCs w:val="24"/>
              </w:rPr>
              <w:t>Accounts</w:t>
            </w:r>
            <w:r w:rsidRPr="00AF5135">
              <w:rPr>
                <w:spacing w:val="-14"/>
                <w:szCs w:val="24"/>
              </w:rPr>
              <w:t xml:space="preserve"> </w:t>
            </w:r>
            <w:r w:rsidRPr="00AF5135">
              <w:rPr>
                <w:szCs w:val="24"/>
              </w:rPr>
              <w:t xml:space="preserve">direction </w:t>
            </w:r>
          </w:p>
          <w:p w14:paraId="2952055B" w14:textId="6CA5CEA3" w:rsidR="00B721BA" w:rsidRPr="00AF5135" w:rsidRDefault="00B721BA" w:rsidP="00AF5135">
            <w:pPr>
              <w:pStyle w:val="TableText"/>
              <w:rPr>
                <w:color w:val="FFFFFF"/>
                <w:szCs w:val="24"/>
              </w:rPr>
            </w:pPr>
            <w:r w:rsidRPr="00AF5135">
              <w:rPr>
                <w:spacing w:val="-4"/>
                <w:szCs w:val="24"/>
              </w:rPr>
              <w:t>FreM</w:t>
            </w:r>
            <w:r w:rsidR="004A3464">
              <w:rPr>
                <w:spacing w:val="-4"/>
                <w:szCs w:val="24"/>
              </w:rPr>
              <w:t xml:space="preserve"> </w:t>
            </w:r>
            <w:sdt>
              <w:sdtPr>
                <w:rPr>
                  <w:spacing w:val="-4"/>
                  <w:szCs w:val="24"/>
                </w:rPr>
                <w:id w:val="2041618943"/>
                <w:citation/>
              </w:sdtPr>
              <w:sdtEndPr/>
              <w:sdtContent>
                <w:r w:rsidR="004A3464">
                  <w:rPr>
                    <w:spacing w:val="-4"/>
                    <w:szCs w:val="24"/>
                  </w:rPr>
                  <w:fldChar w:fldCharType="begin"/>
                </w:r>
                <w:r w:rsidR="004A3464">
                  <w:rPr>
                    <w:spacing w:val="-4"/>
                    <w:szCs w:val="24"/>
                  </w:rPr>
                  <w:instrText xml:space="preserve"> CITATION HMG2110 \l 2057 </w:instrText>
                </w:r>
                <w:r w:rsidR="004A3464">
                  <w:rPr>
                    <w:spacing w:val="-4"/>
                    <w:szCs w:val="24"/>
                  </w:rPr>
                  <w:fldChar w:fldCharType="separate"/>
                </w:r>
                <w:r w:rsidR="004A3464" w:rsidRPr="004A3464">
                  <w:rPr>
                    <w:noProof/>
                    <w:spacing w:val="-4"/>
                    <w:szCs w:val="24"/>
                  </w:rPr>
                  <w:t>[9]</w:t>
                </w:r>
                <w:r w:rsidR="004A3464">
                  <w:rPr>
                    <w:spacing w:val="-4"/>
                    <w:szCs w:val="24"/>
                  </w:rPr>
                  <w:fldChar w:fldCharType="end"/>
                </w:r>
              </w:sdtContent>
            </w:sdt>
          </w:p>
        </w:tc>
      </w:tr>
      <w:tr w:rsidR="00F10740" w:rsidRPr="00AF5135" w14:paraId="13B85CF2" w14:textId="77777777" w:rsidTr="00F10740">
        <w:trPr>
          <w:cantSplit/>
          <w:trHeight w:val="813"/>
        </w:trPr>
        <w:tc>
          <w:tcPr>
            <w:tcW w:w="254" w:type="pct"/>
          </w:tcPr>
          <w:p w14:paraId="7948B69D" w14:textId="7D011D60" w:rsidR="002F57CA" w:rsidRPr="00AF5135" w:rsidRDefault="002F57CA" w:rsidP="00AF5135">
            <w:pPr>
              <w:pStyle w:val="TableText"/>
              <w:rPr>
                <w:color w:val="FFFFFF"/>
                <w:w w:val="99"/>
                <w:szCs w:val="24"/>
              </w:rPr>
            </w:pPr>
            <w:r w:rsidRPr="00AF5135">
              <w:rPr>
                <w:spacing w:val="-5"/>
                <w:szCs w:val="24"/>
              </w:rPr>
              <w:t>D14</w:t>
            </w:r>
          </w:p>
        </w:tc>
        <w:tc>
          <w:tcPr>
            <w:tcW w:w="1676" w:type="pct"/>
          </w:tcPr>
          <w:p w14:paraId="75928E28" w14:textId="026505EA" w:rsidR="002F57CA" w:rsidRPr="00AF5135" w:rsidRDefault="002F57CA" w:rsidP="00AF5135">
            <w:pPr>
              <w:pStyle w:val="TableText"/>
              <w:rPr>
                <w:color w:val="FFFFFF"/>
                <w:spacing w:val="-2"/>
                <w:szCs w:val="24"/>
              </w:rPr>
            </w:pPr>
            <w:r w:rsidRPr="00AF5135">
              <w:rPr>
                <w:szCs w:val="24"/>
              </w:rPr>
              <w:t>Provide regular financial performance</w:t>
            </w:r>
            <w:r w:rsidRPr="00AF5135">
              <w:rPr>
                <w:spacing w:val="-14"/>
                <w:szCs w:val="24"/>
              </w:rPr>
              <w:t xml:space="preserve"> </w:t>
            </w:r>
            <w:r w:rsidRPr="00AF5135">
              <w:rPr>
                <w:szCs w:val="24"/>
              </w:rPr>
              <w:t>reports</w:t>
            </w:r>
            <w:r w:rsidRPr="00AF5135">
              <w:rPr>
                <w:spacing w:val="-14"/>
                <w:szCs w:val="24"/>
              </w:rPr>
              <w:t xml:space="preserve"> </w:t>
            </w:r>
            <w:r w:rsidRPr="00AF5135">
              <w:rPr>
                <w:szCs w:val="24"/>
              </w:rPr>
              <w:t>to</w:t>
            </w:r>
            <w:r w:rsidRPr="00AF5135">
              <w:rPr>
                <w:spacing w:val="-14"/>
                <w:szCs w:val="24"/>
              </w:rPr>
              <w:t xml:space="preserve"> </w:t>
            </w:r>
            <w:r w:rsidRPr="00AF5135">
              <w:rPr>
                <w:szCs w:val="24"/>
              </w:rPr>
              <w:t>the Business</w:t>
            </w:r>
            <w:r w:rsidRPr="00AF5135">
              <w:rPr>
                <w:spacing w:val="-5"/>
                <w:szCs w:val="24"/>
              </w:rPr>
              <w:t xml:space="preserve"> </w:t>
            </w:r>
            <w:r w:rsidRPr="00AF5135">
              <w:rPr>
                <w:szCs w:val="24"/>
              </w:rPr>
              <w:t>and</w:t>
            </w:r>
            <w:r w:rsidRPr="00AF5135">
              <w:rPr>
                <w:spacing w:val="-4"/>
                <w:szCs w:val="24"/>
              </w:rPr>
              <w:t xml:space="preserve"> </w:t>
            </w:r>
            <w:r w:rsidRPr="00AF5135">
              <w:rPr>
                <w:szCs w:val="24"/>
              </w:rPr>
              <w:t>to</w:t>
            </w:r>
            <w:r w:rsidRPr="00AF5135">
              <w:rPr>
                <w:spacing w:val="-6"/>
                <w:szCs w:val="24"/>
              </w:rPr>
              <w:t xml:space="preserve"> </w:t>
            </w:r>
            <w:r w:rsidRPr="00AF5135">
              <w:rPr>
                <w:szCs w:val="24"/>
              </w:rPr>
              <w:t>the</w:t>
            </w:r>
            <w:r w:rsidRPr="00AF5135">
              <w:rPr>
                <w:spacing w:val="-3"/>
                <w:szCs w:val="24"/>
              </w:rPr>
              <w:t xml:space="preserve"> </w:t>
            </w:r>
            <w:r w:rsidR="005368BB" w:rsidRPr="00AF5135">
              <w:rPr>
                <w:spacing w:val="-3"/>
                <w:szCs w:val="24"/>
              </w:rPr>
              <w:t>B</w:t>
            </w:r>
            <w:r w:rsidRPr="00AF5135">
              <w:rPr>
                <w:spacing w:val="-4"/>
                <w:szCs w:val="24"/>
              </w:rPr>
              <w:t>oard</w:t>
            </w:r>
          </w:p>
        </w:tc>
        <w:tc>
          <w:tcPr>
            <w:tcW w:w="761" w:type="pct"/>
          </w:tcPr>
          <w:p w14:paraId="12648EBE" w14:textId="1FB2D061" w:rsidR="002F57CA" w:rsidRPr="00AF5135" w:rsidRDefault="002F57CA" w:rsidP="00AF5135">
            <w:pPr>
              <w:pStyle w:val="TableText"/>
              <w:rPr>
                <w:color w:val="FFFFFF"/>
                <w:szCs w:val="24"/>
              </w:rPr>
            </w:pPr>
            <w:r w:rsidRPr="00AF5135">
              <w:rPr>
                <w:spacing w:val="-5"/>
                <w:szCs w:val="24"/>
              </w:rPr>
              <w:t>FD</w:t>
            </w:r>
          </w:p>
        </w:tc>
        <w:tc>
          <w:tcPr>
            <w:tcW w:w="1009" w:type="pct"/>
          </w:tcPr>
          <w:p w14:paraId="36C4CC64" w14:textId="29F0CB4B" w:rsidR="002F57CA" w:rsidRPr="00AF5135" w:rsidRDefault="002F57CA" w:rsidP="00AF5135">
            <w:pPr>
              <w:pStyle w:val="TableParagraph"/>
              <w:spacing w:before="60" w:after="60" w:line="252" w:lineRule="auto"/>
              <w:ind w:left="0"/>
              <w:rPr>
                <w:color w:val="FFFFFF"/>
                <w:sz w:val="24"/>
                <w:szCs w:val="24"/>
              </w:rPr>
            </w:pPr>
            <w:r w:rsidRPr="00AF5135">
              <w:rPr>
                <w:sz w:val="24"/>
                <w:szCs w:val="24"/>
              </w:rPr>
              <w:t>Head</w:t>
            </w:r>
            <w:r w:rsidRPr="00AF5135">
              <w:rPr>
                <w:spacing w:val="-14"/>
                <w:sz w:val="24"/>
                <w:szCs w:val="24"/>
              </w:rPr>
              <w:t xml:space="preserve"> </w:t>
            </w:r>
            <w:r w:rsidRPr="00AF5135">
              <w:rPr>
                <w:sz w:val="24"/>
                <w:szCs w:val="24"/>
              </w:rPr>
              <w:t>of</w:t>
            </w:r>
            <w:r w:rsidRPr="00AF5135">
              <w:rPr>
                <w:spacing w:val="-14"/>
                <w:sz w:val="24"/>
                <w:szCs w:val="24"/>
              </w:rPr>
              <w:t xml:space="preserve"> </w:t>
            </w:r>
            <w:r w:rsidRPr="00AF5135">
              <w:rPr>
                <w:sz w:val="24"/>
                <w:szCs w:val="24"/>
              </w:rPr>
              <w:t>Finance and</w:t>
            </w:r>
            <w:r w:rsidRPr="00AF5135">
              <w:rPr>
                <w:spacing w:val="-7"/>
                <w:sz w:val="24"/>
                <w:szCs w:val="24"/>
              </w:rPr>
              <w:t xml:space="preserve"> </w:t>
            </w:r>
            <w:r w:rsidRPr="00AF5135">
              <w:rPr>
                <w:spacing w:val="-2"/>
                <w:sz w:val="24"/>
                <w:szCs w:val="24"/>
              </w:rPr>
              <w:t>Commercial</w:t>
            </w:r>
          </w:p>
        </w:tc>
        <w:tc>
          <w:tcPr>
            <w:tcW w:w="1300" w:type="pct"/>
          </w:tcPr>
          <w:p w14:paraId="36E1E91A" w14:textId="77777777" w:rsidR="002F57CA" w:rsidRPr="00AF5135" w:rsidRDefault="002F57CA" w:rsidP="00AF5135">
            <w:pPr>
              <w:pStyle w:val="TableText"/>
              <w:rPr>
                <w:color w:val="FFFFFF"/>
                <w:szCs w:val="24"/>
              </w:rPr>
            </w:pPr>
          </w:p>
        </w:tc>
      </w:tr>
      <w:tr w:rsidR="00F10740" w:rsidRPr="00AF5135" w14:paraId="0668D657" w14:textId="77777777" w:rsidTr="00F10740">
        <w:trPr>
          <w:cantSplit/>
          <w:trHeight w:val="813"/>
        </w:trPr>
        <w:tc>
          <w:tcPr>
            <w:tcW w:w="254" w:type="pct"/>
          </w:tcPr>
          <w:p w14:paraId="26B8FA3C" w14:textId="15B3BC9D" w:rsidR="002F57CA" w:rsidRPr="00AF5135" w:rsidRDefault="002F57CA" w:rsidP="00AF5135">
            <w:pPr>
              <w:pStyle w:val="TableText"/>
              <w:rPr>
                <w:color w:val="FFFFFF"/>
                <w:w w:val="99"/>
                <w:szCs w:val="24"/>
              </w:rPr>
            </w:pPr>
            <w:r w:rsidRPr="00AF5135">
              <w:rPr>
                <w:spacing w:val="-5"/>
                <w:szCs w:val="24"/>
              </w:rPr>
              <w:t>D15</w:t>
            </w:r>
          </w:p>
        </w:tc>
        <w:tc>
          <w:tcPr>
            <w:tcW w:w="1676" w:type="pct"/>
          </w:tcPr>
          <w:p w14:paraId="2164A9F0" w14:textId="56A5EB47" w:rsidR="002F57CA" w:rsidRPr="00AF5135" w:rsidRDefault="002F57CA" w:rsidP="00AF5135">
            <w:pPr>
              <w:pStyle w:val="TableText"/>
              <w:rPr>
                <w:color w:val="FFFFFF"/>
                <w:spacing w:val="-2"/>
                <w:szCs w:val="24"/>
              </w:rPr>
            </w:pPr>
            <w:r w:rsidRPr="00AF5135">
              <w:rPr>
                <w:szCs w:val="24"/>
              </w:rPr>
              <w:t>Ensure</w:t>
            </w:r>
            <w:r w:rsidRPr="00AF5135">
              <w:rPr>
                <w:spacing w:val="-14"/>
                <w:szCs w:val="24"/>
              </w:rPr>
              <w:t xml:space="preserve"> </w:t>
            </w:r>
            <w:r w:rsidRPr="00AF5135">
              <w:rPr>
                <w:szCs w:val="24"/>
              </w:rPr>
              <w:t>that</w:t>
            </w:r>
            <w:r w:rsidRPr="00AF5135">
              <w:rPr>
                <w:spacing w:val="-14"/>
                <w:szCs w:val="24"/>
              </w:rPr>
              <w:t xml:space="preserve"> </w:t>
            </w:r>
            <w:r w:rsidRPr="00AF5135">
              <w:rPr>
                <w:szCs w:val="24"/>
              </w:rPr>
              <w:t>an</w:t>
            </w:r>
            <w:r w:rsidRPr="00AF5135">
              <w:rPr>
                <w:spacing w:val="-13"/>
                <w:szCs w:val="24"/>
              </w:rPr>
              <w:t xml:space="preserve"> </w:t>
            </w:r>
            <w:r w:rsidRPr="00AF5135">
              <w:rPr>
                <w:szCs w:val="24"/>
              </w:rPr>
              <w:t>adequate system of monitoring financial performance is in place to enable ONR to fulfil its responsibility not to exceed the approved</w:t>
            </w:r>
            <w:r w:rsidRPr="00AF5135">
              <w:rPr>
                <w:spacing w:val="40"/>
                <w:szCs w:val="24"/>
              </w:rPr>
              <w:t xml:space="preserve"> </w:t>
            </w:r>
            <w:r w:rsidRPr="00AF5135">
              <w:rPr>
                <w:szCs w:val="24"/>
              </w:rPr>
              <w:t>budget</w:t>
            </w:r>
          </w:p>
        </w:tc>
        <w:tc>
          <w:tcPr>
            <w:tcW w:w="761" w:type="pct"/>
          </w:tcPr>
          <w:p w14:paraId="2DD82EDF" w14:textId="57FB3F52" w:rsidR="002F57CA" w:rsidRPr="00AF5135" w:rsidRDefault="002F57CA" w:rsidP="00AF5135">
            <w:pPr>
              <w:pStyle w:val="TableText"/>
              <w:rPr>
                <w:color w:val="FFFFFF"/>
                <w:szCs w:val="24"/>
              </w:rPr>
            </w:pPr>
            <w:r w:rsidRPr="00AF5135">
              <w:rPr>
                <w:spacing w:val="-5"/>
                <w:szCs w:val="24"/>
              </w:rPr>
              <w:t>FD</w:t>
            </w:r>
          </w:p>
        </w:tc>
        <w:tc>
          <w:tcPr>
            <w:tcW w:w="1009" w:type="pct"/>
          </w:tcPr>
          <w:p w14:paraId="5CB91516" w14:textId="77777777" w:rsidR="002F57CA" w:rsidRPr="00AF5135" w:rsidRDefault="002F57CA" w:rsidP="00AF5135">
            <w:pPr>
              <w:pStyle w:val="TableParagraph"/>
              <w:spacing w:before="60" w:after="60" w:line="252" w:lineRule="auto"/>
              <w:ind w:left="0"/>
              <w:rPr>
                <w:sz w:val="24"/>
                <w:szCs w:val="24"/>
              </w:rPr>
            </w:pPr>
            <w:r w:rsidRPr="00AF5135">
              <w:rPr>
                <w:sz w:val="24"/>
                <w:szCs w:val="24"/>
              </w:rPr>
              <w:t>Head</w:t>
            </w:r>
            <w:r w:rsidRPr="00AF5135">
              <w:rPr>
                <w:spacing w:val="-14"/>
                <w:sz w:val="24"/>
                <w:szCs w:val="24"/>
              </w:rPr>
              <w:t xml:space="preserve"> </w:t>
            </w:r>
            <w:r w:rsidRPr="00AF5135">
              <w:rPr>
                <w:sz w:val="24"/>
                <w:szCs w:val="24"/>
              </w:rPr>
              <w:t>of</w:t>
            </w:r>
            <w:r w:rsidRPr="00AF5135">
              <w:rPr>
                <w:spacing w:val="-14"/>
                <w:sz w:val="24"/>
                <w:szCs w:val="24"/>
              </w:rPr>
              <w:t xml:space="preserve"> </w:t>
            </w:r>
            <w:r w:rsidRPr="00AF5135">
              <w:rPr>
                <w:sz w:val="24"/>
                <w:szCs w:val="24"/>
              </w:rPr>
              <w:t>Finance and</w:t>
            </w:r>
            <w:r w:rsidRPr="00AF5135">
              <w:rPr>
                <w:spacing w:val="-7"/>
                <w:sz w:val="24"/>
                <w:szCs w:val="24"/>
              </w:rPr>
              <w:t xml:space="preserve"> </w:t>
            </w:r>
            <w:r w:rsidRPr="00AF5135">
              <w:rPr>
                <w:spacing w:val="-2"/>
                <w:sz w:val="24"/>
                <w:szCs w:val="24"/>
              </w:rPr>
              <w:t>Commercial</w:t>
            </w:r>
          </w:p>
          <w:p w14:paraId="436AE733" w14:textId="547D1D1D" w:rsidR="002F57CA" w:rsidRPr="00AF5135" w:rsidRDefault="002F57CA" w:rsidP="00AF5135">
            <w:pPr>
              <w:pStyle w:val="TableParagraph"/>
              <w:spacing w:before="60" w:after="60" w:line="252" w:lineRule="auto"/>
              <w:ind w:left="0"/>
              <w:rPr>
                <w:spacing w:val="-2"/>
                <w:sz w:val="24"/>
                <w:szCs w:val="24"/>
              </w:rPr>
            </w:pPr>
            <w:r w:rsidRPr="00AF5135">
              <w:rPr>
                <w:spacing w:val="-2"/>
                <w:sz w:val="24"/>
                <w:szCs w:val="24"/>
              </w:rPr>
              <w:t>Financial Accountant</w:t>
            </w:r>
          </w:p>
          <w:p w14:paraId="598AF890" w14:textId="5D98E1A6" w:rsidR="002F57CA" w:rsidRPr="00AF5135" w:rsidRDefault="002F57CA" w:rsidP="00AF5135">
            <w:pPr>
              <w:pStyle w:val="TableParagraph"/>
              <w:spacing w:before="60" w:after="60" w:line="252" w:lineRule="auto"/>
              <w:ind w:left="0"/>
              <w:rPr>
                <w:color w:val="FFFFFF"/>
                <w:sz w:val="24"/>
                <w:szCs w:val="24"/>
              </w:rPr>
            </w:pPr>
            <w:r w:rsidRPr="00AF5135">
              <w:rPr>
                <w:sz w:val="24"/>
                <w:szCs w:val="24"/>
              </w:rPr>
              <w:t>Finance</w:t>
            </w:r>
            <w:r w:rsidRPr="00AF5135">
              <w:rPr>
                <w:spacing w:val="-11"/>
                <w:sz w:val="24"/>
                <w:szCs w:val="24"/>
              </w:rPr>
              <w:t xml:space="preserve"> </w:t>
            </w:r>
            <w:r w:rsidRPr="00AF5135">
              <w:rPr>
                <w:spacing w:val="-4"/>
                <w:sz w:val="24"/>
                <w:szCs w:val="24"/>
              </w:rPr>
              <w:t>team</w:t>
            </w:r>
          </w:p>
        </w:tc>
        <w:tc>
          <w:tcPr>
            <w:tcW w:w="1300" w:type="pct"/>
          </w:tcPr>
          <w:p w14:paraId="436EA2D0" w14:textId="77777777" w:rsidR="002F57CA" w:rsidRPr="00AF5135" w:rsidRDefault="002F57CA" w:rsidP="00AF5135">
            <w:pPr>
              <w:pStyle w:val="TableText"/>
              <w:rPr>
                <w:color w:val="FFFFFF"/>
                <w:szCs w:val="24"/>
              </w:rPr>
            </w:pPr>
          </w:p>
        </w:tc>
      </w:tr>
      <w:tr w:rsidR="00F10740" w:rsidRPr="00AF5135" w14:paraId="1A37580D" w14:textId="77777777" w:rsidTr="00F10740">
        <w:trPr>
          <w:cantSplit/>
          <w:trHeight w:val="328"/>
        </w:trPr>
        <w:tc>
          <w:tcPr>
            <w:tcW w:w="254" w:type="pct"/>
          </w:tcPr>
          <w:p w14:paraId="195C4481" w14:textId="32339BE1" w:rsidR="002F57CA" w:rsidRPr="00AF5135" w:rsidRDefault="002F57CA" w:rsidP="00AF5135">
            <w:pPr>
              <w:pStyle w:val="TableText"/>
              <w:rPr>
                <w:color w:val="FFFFFF"/>
                <w:w w:val="99"/>
                <w:szCs w:val="24"/>
              </w:rPr>
            </w:pPr>
            <w:r w:rsidRPr="00AF5135">
              <w:rPr>
                <w:spacing w:val="-5"/>
                <w:szCs w:val="24"/>
              </w:rPr>
              <w:t>D16</w:t>
            </w:r>
          </w:p>
        </w:tc>
        <w:tc>
          <w:tcPr>
            <w:tcW w:w="1676" w:type="pct"/>
          </w:tcPr>
          <w:p w14:paraId="03BCB9CC" w14:textId="00EFDD6F" w:rsidR="002F57CA" w:rsidRPr="00AF5135" w:rsidRDefault="002F57CA" w:rsidP="00AF5135">
            <w:pPr>
              <w:pStyle w:val="TableText"/>
              <w:rPr>
                <w:color w:val="FFFFFF"/>
                <w:spacing w:val="-2"/>
                <w:szCs w:val="24"/>
              </w:rPr>
            </w:pPr>
            <w:r w:rsidRPr="00AF5135">
              <w:rPr>
                <w:szCs w:val="24"/>
              </w:rPr>
              <w:t>Ensure there are appropriate policies relating to travel and subsistence</w:t>
            </w:r>
            <w:r w:rsidRPr="00AF5135">
              <w:rPr>
                <w:spacing w:val="-14"/>
                <w:szCs w:val="24"/>
              </w:rPr>
              <w:t xml:space="preserve"> </w:t>
            </w:r>
            <w:r w:rsidRPr="00AF5135">
              <w:rPr>
                <w:szCs w:val="24"/>
              </w:rPr>
              <w:t xml:space="preserve">including reimbursement of </w:t>
            </w:r>
            <w:r w:rsidRPr="00AF5135">
              <w:rPr>
                <w:spacing w:val="-2"/>
                <w:szCs w:val="24"/>
              </w:rPr>
              <w:t>expenses</w:t>
            </w:r>
          </w:p>
        </w:tc>
        <w:tc>
          <w:tcPr>
            <w:tcW w:w="761" w:type="pct"/>
          </w:tcPr>
          <w:p w14:paraId="7A306BAC" w14:textId="0D0EA4DF" w:rsidR="002F57CA" w:rsidRPr="00AF5135" w:rsidRDefault="002F57CA" w:rsidP="00AF5135">
            <w:pPr>
              <w:pStyle w:val="TableText"/>
              <w:rPr>
                <w:color w:val="FFFFFF"/>
                <w:szCs w:val="24"/>
              </w:rPr>
            </w:pPr>
            <w:r w:rsidRPr="00AF5135">
              <w:rPr>
                <w:spacing w:val="-5"/>
                <w:szCs w:val="24"/>
              </w:rPr>
              <w:t>FD</w:t>
            </w:r>
          </w:p>
        </w:tc>
        <w:tc>
          <w:tcPr>
            <w:tcW w:w="1009" w:type="pct"/>
          </w:tcPr>
          <w:p w14:paraId="2E9F97E7" w14:textId="05D7C5AD" w:rsidR="002F57CA" w:rsidRPr="00AF5135" w:rsidRDefault="002F57CA" w:rsidP="00AF5135">
            <w:pPr>
              <w:pStyle w:val="TableParagraph"/>
              <w:spacing w:before="60" w:after="60" w:line="252" w:lineRule="auto"/>
              <w:ind w:left="0"/>
              <w:rPr>
                <w:color w:val="FFFFFF"/>
                <w:sz w:val="24"/>
                <w:szCs w:val="24"/>
              </w:rPr>
            </w:pPr>
            <w:r w:rsidRPr="00AF5135">
              <w:rPr>
                <w:sz w:val="24"/>
                <w:szCs w:val="24"/>
              </w:rPr>
              <w:t>Head</w:t>
            </w:r>
            <w:r w:rsidRPr="00AF5135">
              <w:rPr>
                <w:spacing w:val="-13"/>
                <w:sz w:val="24"/>
                <w:szCs w:val="24"/>
              </w:rPr>
              <w:t xml:space="preserve"> </w:t>
            </w:r>
            <w:r w:rsidRPr="00AF5135">
              <w:rPr>
                <w:sz w:val="24"/>
                <w:szCs w:val="24"/>
              </w:rPr>
              <w:t>of</w:t>
            </w:r>
            <w:r w:rsidRPr="00AF5135">
              <w:rPr>
                <w:spacing w:val="-14"/>
                <w:sz w:val="24"/>
                <w:szCs w:val="24"/>
              </w:rPr>
              <w:t xml:space="preserve"> </w:t>
            </w:r>
            <w:r w:rsidRPr="00AF5135">
              <w:rPr>
                <w:sz w:val="24"/>
                <w:szCs w:val="24"/>
              </w:rPr>
              <w:t>Finance</w:t>
            </w:r>
            <w:r w:rsidRPr="00AF5135">
              <w:rPr>
                <w:spacing w:val="-14"/>
                <w:sz w:val="24"/>
                <w:szCs w:val="24"/>
              </w:rPr>
              <w:t xml:space="preserve"> </w:t>
            </w:r>
            <w:r w:rsidRPr="00AF5135">
              <w:rPr>
                <w:sz w:val="24"/>
                <w:szCs w:val="24"/>
              </w:rPr>
              <w:t xml:space="preserve">&amp; </w:t>
            </w:r>
            <w:r w:rsidRPr="00AF5135">
              <w:rPr>
                <w:spacing w:val="-2"/>
                <w:sz w:val="24"/>
                <w:szCs w:val="24"/>
              </w:rPr>
              <w:t>Commercial</w:t>
            </w:r>
          </w:p>
        </w:tc>
        <w:tc>
          <w:tcPr>
            <w:tcW w:w="1300" w:type="pct"/>
          </w:tcPr>
          <w:p w14:paraId="41C7217A" w14:textId="21037329" w:rsidR="002F57CA" w:rsidRPr="00AF5135" w:rsidRDefault="002F57CA" w:rsidP="00AF5135">
            <w:pPr>
              <w:pStyle w:val="TableParagraph"/>
              <w:spacing w:before="60" w:after="60" w:line="252" w:lineRule="auto"/>
              <w:ind w:left="0" w:right="353"/>
              <w:rPr>
                <w:spacing w:val="-2"/>
                <w:sz w:val="24"/>
                <w:szCs w:val="24"/>
              </w:rPr>
            </w:pPr>
            <w:r w:rsidRPr="00AF5135">
              <w:rPr>
                <w:sz w:val="24"/>
                <w:szCs w:val="24"/>
              </w:rPr>
              <w:t>DWP</w:t>
            </w:r>
            <w:r w:rsidRPr="00AF5135">
              <w:rPr>
                <w:spacing w:val="-14"/>
                <w:sz w:val="24"/>
                <w:szCs w:val="24"/>
              </w:rPr>
              <w:t xml:space="preserve"> </w:t>
            </w:r>
            <w:r w:rsidRPr="00AF5135">
              <w:rPr>
                <w:sz w:val="24"/>
                <w:szCs w:val="24"/>
              </w:rPr>
              <w:t>guidance</w:t>
            </w:r>
            <w:r w:rsidRPr="00AF5135">
              <w:rPr>
                <w:spacing w:val="-14"/>
                <w:sz w:val="24"/>
                <w:szCs w:val="24"/>
              </w:rPr>
              <w:t xml:space="preserve"> </w:t>
            </w:r>
            <w:r w:rsidR="001C1FBA" w:rsidRPr="00AF5135">
              <w:rPr>
                <w:sz w:val="24"/>
                <w:szCs w:val="24"/>
              </w:rPr>
              <w:t>b</w:t>
            </w:r>
            <w:r w:rsidRPr="00AF5135">
              <w:rPr>
                <w:sz w:val="24"/>
                <w:szCs w:val="24"/>
              </w:rPr>
              <w:t xml:space="preserve">oard </w:t>
            </w:r>
            <w:r w:rsidRPr="00AF5135">
              <w:rPr>
                <w:spacing w:val="-2"/>
                <w:sz w:val="24"/>
                <w:szCs w:val="24"/>
              </w:rPr>
              <w:t>direction</w:t>
            </w:r>
          </w:p>
          <w:p w14:paraId="3B933A7B" w14:textId="0F5C1A2E" w:rsidR="002F57CA" w:rsidRPr="00AF5135" w:rsidRDefault="002F57CA" w:rsidP="00AF5135">
            <w:pPr>
              <w:pStyle w:val="TableText"/>
              <w:rPr>
                <w:color w:val="FFFFFF"/>
                <w:szCs w:val="24"/>
              </w:rPr>
            </w:pPr>
            <w:r w:rsidRPr="00AF5135">
              <w:rPr>
                <w:szCs w:val="24"/>
              </w:rPr>
              <w:t>Refer to ONR Business Expenses Manual</w:t>
            </w:r>
          </w:p>
        </w:tc>
      </w:tr>
      <w:tr w:rsidR="00F10740" w:rsidRPr="00AF5135" w14:paraId="57F6F689" w14:textId="77777777" w:rsidTr="00F10740">
        <w:trPr>
          <w:cantSplit/>
          <w:trHeight w:val="813"/>
        </w:trPr>
        <w:tc>
          <w:tcPr>
            <w:tcW w:w="254" w:type="pct"/>
          </w:tcPr>
          <w:p w14:paraId="1B54842A" w14:textId="5B651234" w:rsidR="002F57CA" w:rsidRPr="00AF5135" w:rsidRDefault="002F57CA" w:rsidP="00AF5135">
            <w:pPr>
              <w:pStyle w:val="TableText"/>
              <w:rPr>
                <w:color w:val="FFFFFF"/>
                <w:w w:val="99"/>
                <w:szCs w:val="24"/>
              </w:rPr>
            </w:pPr>
            <w:r w:rsidRPr="00AF5135">
              <w:rPr>
                <w:spacing w:val="-5"/>
                <w:szCs w:val="24"/>
              </w:rPr>
              <w:t>D17</w:t>
            </w:r>
          </w:p>
        </w:tc>
        <w:tc>
          <w:tcPr>
            <w:tcW w:w="1676" w:type="pct"/>
          </w:tcPr>
          <w:p w14:paraId="145F05B2" w14:textId="4F783745" w:rsidR="002F57CA" w:rsidRPr="00AF5135" w:rsidRDefault="002F57CA" w:rsidP="00AF5135">
            <w:pPr>
              <w:pStyle w:val="TableText"/>
              <w:rPr>
                <w:color w:val="FFFFFF"/>
                <w:spacing w:val="-2"/>
                <w:szCs w:val="24"/>
              </w:rPr>
            </w:pPr>
            <w:r w:rsidRPr="00AF5135">
              <w:rPr>
                <w:szCs w:val="24"/>
              </w:rPr>
              <w:t>Ensure consistent and regular</w:t>
            </w:r>
            <w:r w:rsidRPr="00AF5135">
              <w:rPr>
                <w:spacing w:val="-14"/>
                <w:szCs w:val="24"/>
              </w:rPr>
              <w:t xml:space="preserve"> </w:t>
            </w:r>
            <w:r w:rsidRPr="00AF5135">
              <w:rPr>
                <w:szCs w:val="24"/>
              </w:rPr>
              <w:t>receipt</w:t>
            </w:r>
            <w:r w:rsidRPr="00AF5135">
              <w:rPr>
                <w:spacing w:val="-14"/>
                <w:szCs w:val="24"/>
              </w:rPr>
              <w:t xml:space="preserve"> </w:t>
            </w:r>
            <w:r w:rsidRPr="00AF5135">
              <w:rPr>
                <w:szCs w:val="24"/>
              </w:rPr>
              <w:t>of</w:t>
            </w:r>
            <w:r w:rsidRPr="00AF5135">
              <w:rPr>
                <w:spacing w:val="-13"/>
                <w:szCs w:val="24"/>
              </w:rPr>
              <w:t xml:space="preserve"> </w:t>
            </w:r>
            <w:r w:rsidRPr="00AF5135">
              <w:rPr>
                <w:szCs w:val="24"/>
              </w:rPr>
              <w:t>debts</w:t>
            </w:r>
          </w:p>
        </w:tc>
        <w:tc>
          <w:tcPr>
            <w:tcW w:w="761" w:type="pct"/>
          </w:tcPr>
          <w:p w14:paraId="1C6A2740" w14:textId="51ED3EDD" w:rsidR="002F57CA" w:rsidRPr="00AF5135" w:rsidRDefault="002F57CA" w:rsidP="00AF5135">
            <w:pPr>
              <w:pStyle w:val="TableText"/>
              <w:rPr>
                <w:color w:val="FFFFFF"/>
                <w:szCs w:val="24"/>
              </w:rPr>
            </w:pPr>
            <w:r w:rsidRPr="00AF5135">
              <w:rPr>
                <w:spacing w:val="-5"/>
                <w:szCs w:val="24"/>
              </w:rPr>
              <w:t>FD</w:t>
            </w:r>
          </w:p>
        </w:tc>
        <w:tc>
          <w:tcPr>
            <w:tcW w:w="1009" w:type="pct"/>
          </w:tcPr>
          <w:p w14:paraId="1591743D" w14:textId="77777777" w:rsidR="002F57CA" w:rsidRPr="00AF5135" w:rsidRDefault="002F57CA" w:rsidP="00AF5135">
            <w:pPr>
              <w:pStyle w:val="TableParagraph"/>
              <w:spacing w:before="60" w:after="60" w:line="252" w:lineRule="auto"/>
              <w:ind w:left="0"/>
              <w:rPr>
                <w:sz w:val="24"/>
                <w:szCs w:val="24"/>
              </w:rPr>
            </w:pPr>
            <w:r w:rsidRPr="00AF5135">
              <w:rPr>
                <w:sz w:val="24"/>
                <w:szCs w:val="24"/>
              </w:rPr>
              <w:t>Head</w:t>
            </w:r>
            <w:r w:rsidRPr="00AF5135">
              <w:rPr>
                <w:spacing w:val="-14"/>
                <w:sz w:val="24"/>
                <w:szCs w:val="24"/>
              </w:rPr>
              <w:t xml:space="preserve"> </w:t>
            </w:r>
            <w:r w:rsidRPr="00AF5135">
              <w:rPr>
                <w:sz w:val="24"/>
                <w:szCs w:val="24"/>
              </w:rPr>
              <w:t>of</w:t>
            </w:r>
            <w:r w:rsidRPr="00AF5135">
              <w:rPr>
                <w:spacing w:val="-14"/>
                <w:sz w:val="24"/>
                <w:szCs w:val="24"/>
              </w:rPr>
              <w:t xml:space="preserve"> </w:t>
            </w:r>
            <w:r w:rsidRPr="00AF5135">
              <w:rPr>
                <w:sz w:val="24"/>
                <w:szCs w:val="24"/>
              </w:rPr>
              <w:t>Finance and</w:t>
            </w:r>
            <w:r w:rsidRPr="00AF5135">
              <w:rPr>
                <w:spacing w:val="-7"/>
                <w:sz w:val="24"/>
                <w:szCs w:val="24"/>
              </w:rPr>
              <w:t xml:space="preserve"> </w:t>
            </w:r>
            <w:r w:rsidRPr="00AF5135">
              <w:rPr>
                <w:spacing w:val="-2"/>
                <w:sz w:val="24"/>
                <w:szCs w:val="24"/>
              </w:rPr>
              <w:t>Commercial</w:t>
            </w:r>
          </w:p>
          <w:p w14:paraId="0824F45F" w14:textId="6D54E1CC" w:rsidR="002F57CA" w:rsidRPr="00AF5135" w:rsidRDefault="002F57CA" w:rsidP="00AF5135">
            <w:pPr>
              <w:pStyle w:val="TableParagraph"/>
              <w:spacing w:before="60" w:after="60" w:line="252" w:lineRule="auto"/>
              <w:ind w:left="0"/>
              <w:rPr>
                <w:spacing w:val="-2"/>
                <w:sz w:val="24"/>
                <w:szCs w:val="24"/>
              </w:rPr>
            </w:pPr>
            <w:r w:rsidRPr="00AF5135">
              <w:rPr>
                <w:spacing w:val="-2"/>
                <w:sz w:val="24"/>
                <w:szCs w:val="24"/>
              </w:rPr>
              <w:t>Financial Accountant</w:t>
            </w:r>
          </w:p>
          <w:p w14:paraId="2F7094D3" w14:textId="363FF3F0" w:rsidR="002F57CA" w:rsidRPr="00AF5135" w:rsidRDefault="002F57CA" w:rsidP="00AF5135">
            <w:pPr>
              <w:pStyle w:val="TableParagraph"/>
              <w:spacing w:before="60" w:after="60" w:line="252" w:lineRule="auto"/>
              <w:ind w:left="0"/>
              <w:rPr>
                <w:color w:val="FFFFFF"/>
                <w:sz w:val="24"/>
                <w:szCs w:val="24"/>
              </w:rPr>
            </w:pPr>
            <w:r w:rsidRPr="00AF5135">
              <w:rPr>
                <w:sz w:val="24"/>
                <w:szCs w:val="24"/>
              </w:rPr>
              <w:t>Finance</w:t>
            </w:r>
            <w:r w:rsidRPr="00AF5135">
              <w:rPr>
                <w:spacing w:val="-11"/>
                <w:sz w:val="24"/>
                <w:szCs w:val="24"/>
              </w:rPr>
              <w:t xml:space="preserve"> </w:t>
            </w:r>
            <w:r w:rsidR="00A54FEC" w:rsidRPr="00AF5135">
              <w:rPr>
                <w:spacing w:val="-11"/>
                <w:sz w:val="24"/>
                <w:szCs w:val="24"/>
              </w:rPr>
              <w:t>team</w:t>
            </w:r>
          </w:p>
        </w:tc>
        <w:tc>
          <w:tcPr>
            <w:tcW w:w="1300" w:type="pct"/>
          </w:tcPr>
          <w:p w14:paraId="0D0A1C93" w14:textId="57FFCCEB" w:rsidR="002F57CA" w:rsidRPr="00AF5135" w:rsidRDefault="002F57CA" w:rsidP="00AF5135">
            <w:pPr>
              <w:pStyle w:val="TableText"/>
              <w:rPr>
                <w:color w:val="FFFFFF"/>
                <w:szCs w:val="24"/>
              </w:rPr>
            </w:pPr>
            <w:r w:rsidRPr="00AF5135">
              <w:rPr>
                <w:spacing w:val="-4"/>
                <w:szCs w:val="24"/>
              </w:rPr>
              <w:t>MPM</w:t>
            </w:r>
            <w:r w:rsidR="004A3464">
              <w:rPr>
                <w:spacing w:val="-4"/>
                <w:szCs w:val="24"/>
              </w:rPr>
              <w:t xml:space="preserve"> </w:t>
            </w:r>
            <w:sdt>
              <w:sdtPr>
                <w:rPr>
                  <w:spacing w:val="-4"/>
                  <w:szCs w:val="24"/>
                </w:rPr>
                <w:id w:val="-1562326767"/>
                <w:citation/>
              </w:sdtPr>
              <w:sdtEndPr/>
              <w:sdtContent>
                <w:r w:rsidR="004A3464">
                  <w:rPr>
                    <w:spacing w:val="-4"/>
                    <w:szCs w:val="24"/>
                  </w:rPr>
                  <w:fldChar w:fldCharType="begin"/>
                </w:r>
                <w:r w:rsidR="004A3464">
                  <w:rPr>
                    <w:spacing w:val="-4"/>
                    <w:szCs w:val="24"/>
                  </w:rPr>
                  <w:instrText xml:space="preserve"> CITATION HMG226 \l 2057 </w:instrText>
                </w:r>
                <w:r w:rsidR="004A3464">
                  <w:rPr>
                    <w:spacing w:val="-4"/>
                    <w:szCs w:val="24"/>
                  </w:rPr>
                  <w:fldChar w:fldCharType="separate"/>
                </w:r>
                <w:r w:rsidR="004A3464" w:rsidRPr="004A3464">
                  <w:rPr>
                    <w:noProof/>
                    <w:spacing w:val="-4"/>
                    <w:szCs w:val="24"/>
                  </w:rPr>
                  <w:t>[3]</w:t>
                </w:r>
                <w:r w:rsidR="004A3464">
                  <w:rPr>
                    <w:spacing w:val="-4"/>
                    <w:szCs w:val="24"/>
                  </w:rPr>
                  <w:fldChar w:fldCharType="end"/>
                </w:r>
              </w:sdtContent>
            </w:sdt>
          </w:p>
        </w:tc>
      </w:tr>
      <w:tr w:rsidR="00F10740" w:rsidRPr="00AF5135" w14:paraId="1C46712C" w14:textId="77777777" w:rsidTr="00F10740">
        <w:trPr>
          <w:cantSplit/>
          <w:trHeight w:val="813"/>
        </w:trPr>
        <w:tc>
          <w:tcPr>
            <w:tcW w:w="254" w:type="pct"/>
          </w:tcPr>
          <w:p w14:paraId="47F727C8" w14:textId="2EEC1A1E" w:rsidR="002F57CA" w:rsidRPr="00AF5135" w:rsidRDefault="002F57CA" w:rsidP="00AF5135">
            <w:pPr>
              <w:pStyle w:val="TableText"/>
              <w:rPr>
                <w:color w:val="FFFFFF"/>
                <w:w w:val="99"/>
                <w:szCs w:val="24"/>
              </w:rPr>
            </w:pPr>
            <w:r w:rsidRPr="00AF5135">
              <w:rPr>
                <w:spacing w:val="-5"/>
                <w:szCs w:val="24"/>
              </w:rPr>
              <w:lastRenderedPageBreak/>
              <w:t>D18</w:t>
            </w:r>
          </w:p>
        </w:tc>
        <w:tc>
          <w:tcPr>
            <w:tcW w:w="1676" w:type="pct"/>
          </w:tcPr>
          <w:p w14:paraId="6FBDFF11" w14:textId="32B2B8FB" w:rsidR="002F57CA" w:rsidRPr="00AF5135" w:rsidRDefault="002F57CA" w:rsidP="00AF5135">
            <w:pPr>
              <w:pStyle w:val="TableText"/>
              <w:rPr>
                <w:color w:val="FFFFFF"/>
                <w:spacing w:val="-2"/>
                <w:szCs w:val="24"/>
              </w:rPr>
            </w:pPr>
            <w:r w:rsidRPr="00AF5135">
              <w:rPr>
                <w:szCs w:val="24"/>
              </w:rPr>
              <w:t>Ensure appropriate recovery</w:t>
            </w:r>
            <w:r w:rsidRPr="00AF5135">
              <w:rPr>
                <w:spacing w:val="-14"/>
                <w:szCs w:val="24"/>
              </w:rPr>
              <w:t xml:space="preserve"> </w:t>
            </w:r>
            <w:r w:rsidRPr="00AF5135">
              <w:rPr>
                <w:szCs w:val="24"/>
              </w:rPr>
              <w:t>action</w:t>
            </w:r>
            <w:r w:rsidRPr="00AF5135">
              <w:rPr>
                <w:spacing w:val="-14"/>
                <w:szCs w:val="24"/>
              </w:rPr>
              <w:t xml:space="preserve"> </w:t>
            </w:r>
            <w:r w:rsidRPr="00AF5135">
              <w:rPr>
                <w:szCs w:val="24"/>
              </w:rPr>
              <w:t>on</w:t>
            </w:r>
            <w:r w:rsidRPr="00AF5135">
              <w:rPr>
                <w:spacing w:val="-14"/>
                <w:szCs w:val="24"/>
              </w:rPr>
              <w:t xml:space="preserve"> </w:t>
            </w:r>
            <w:r w:rsidRPr="00AF5135">
              <w:rPr>
                <w:szCs w:val="24"/>
              </w:rPr>
              <w:t>all outstanding debts</w:t>
            </w:r>
          </w:p>
        </w:tc>
        <w:tc>
          <w:tcPr>
            <w:tcW w:w="761" w:type="pct"/>
          </w:tcPr>
          <w:p w14:paraId="66EF2017" w14:textId="0D6F44FC" w:rsidR="002F57CA" w:rsidRPr="00AF5135" w:rsidRDefault="002F57CA" w:rsidP="00AF5135">
            <w:pPr>
              <w:pStyle w:val="TableText"/>
              <w:rPr>
                <w:color w:val="FFFFFF"/>
                <w:szCs w:val="24"/>
              </w:rPr>
            </w:pPr>
            <w:r w:rsidRPr="00AF5135">
              <w:rPr>
                <w:spacing w:val="-5"/>
                <w:szCs w:val="24"/>
              </w:rPr>
              <w:t>FD</w:t>
            </w:r>
          </w:p>
        </w:tc>
        <w:tc>
          <w:tcPr>
            <w:tcW w:w="1009" w:type="pct"/>
          </w:tcPr>
          <w:p w14:paraId="00B63C2F" w14:textId="77777777" w:rsidR="002F57CA" w:rsidRPr="00AF5135" w:rsidRDefault="002F57CA" w:rsidP="00AF5135">
            <w:pPr>
              <w:pStyle w:val="TableParagraph"/>
              <w:spacing w:before="60" w:after="60" w:line="252" w:lineRule="auto"/>
              <w:ind w:left="0"/>
              <w:rPr>
                <w:sz w:val="24"/>
                <w:szCs w:val="24"/>
              </w:rPr>
            </w:pPr>
            <w:r w:rsidRPr="00AF5135">
              <w:rPr>
                <w:sz w:val="24"/>
                <w:szCs w:val="24"/>
              </w:rPr>
              <w:t>Head</w:t>
            </w:r>
            <w:r w:rsidRPr="00AF5135">
              <w:rPr>
                <w:spacing w:val="-14"/>
                <w:sz w:val="24"/>
                <w:szCs w:val="24"/>
              </w:rPr>
              <w:t xml:space="preserve"> </w:t>
            </w:r>
            <w:r w:rsidRPr="00AF5135">
              <w:rPr>
                <w:sz w:val="24"/>
                <w:szCs w:val="24"/>
              </w:rPr>
              <w:t>of</w:t>
            </w:r>
            <w:r w:rsidRPr="00AF5135">
              <w:rPr>
                <w:spacing w:val="-14"/>
                <w:sz w:val="24"/>
                <w:szCs w:val="24"/>
              </w:rPr>
              <w:t xml:space="preserve"> </w:t>
            </w:r>
            <w:r w:rsidRPr="00AF5135">
              <w:rPr>
                <w:sz w:val="24"/>
                <w:szCs w:val="24"/>
              </w:rPr>
              <w:t>Finance and</w:t>
            </w:r>
            <w:r w:rsidRPr="00AF5135">
              <w:rPr>
                <w:spacing w:val="-7"/>
                <w:sz w:val="24"/>
                <w:szCs w:val="24"/>
              </w:rPr>
              <w:t xml:space="preserve"> </w:t>
            </w:r>
            <w:r w:rsidRPr="00AF5135">
              <w:rPr>
                <w:spacing w:val="-2"/>
                <w:sz w:val="24"/>
                <w:szCs w:val="24"/>
              </w:rPr>
              <w:t>Commercial</w:t>
            </w:r>
          </w:p>
          <w:p w14:paraId="6A2F993C" w14:textId="14C64AB8" w:rsidR="002F57CA" w:rsidRPr="00AF5135" w:rsidRDefault="002F57CA" w:rsidP="00AF5135">
            <w:pPr>
              <w:pStyle w:val="TableParagraph"/>
              <w:spacing w:before="60" w:after="60" w:line="252" w:lineRule="auto"/>
              <w:ind w:left="0"/>
              <w:rPr>
                <w:spacing w:val="-2"/>
                <w:sz w:val="24"/>
                <w:szCs w:val="24"/>
              </w:rPr>
            </w:pPr>
            <w:r w:rsidRPr="00AF5135">
              <w:rPr>
                <w:spacing w:val="-2"/>
                <w:sz w:val="24"/>
                <w:szCs w:val="24"/>
              </w:rPr>
              <w:t>Financial Accountant</w:t>
            </w:r>
          </w:p>
          <w:p w14:paraId="7EAF085D" w14:textId="776013C6" w:rsidR="002F57CA" w:rsidRPr="00AF5135" w:rsidRDefault="002F57CA" w:rsidP="00AF5135">
            <w:pPr>
              <w:pStyle w:val="TableParagraph"/>
              <w:spacing w:before="60" w:after="60" w:line="252" w:lineRule="auto"/>
              <w:ind w:left="0"/>
              <w:rPr>
                <w:color w:val="FFFFFF"/>
                <w:sz w:val="24"/>
                <w:szCs w:val="24"/>
              </w:rPr>
            </w:pPr>
            <w:r w:rsidRPr="00AF5135">
              <w:rPr>
                <w:sz w:val="24"/>
                <w:szCs w:val="24"/>
              </w:rPr>
              <w:t>Finance</w:t>
            </w:r>
            <w:r w:rsidRPr="00AF5135">
              <w:rPr>
                <w:spacing w:val="-11"/>
                <w:sz w:val="24"/>
                <w:szCs w:val="24"/>
              </w:rPr>
              <w:t xml:space="preserve"> </w:t>
            </w:r>
            <w:r w:rsidRPr="00AF5135">
              <w:rPr>
                <w:spacing w:val="-2"/>
                <w:sz w:val="24"/>
                <w:szCs w:val="24"/>
              </w:rPr>
              <w:t>Staff</w:t>
            </w:r>
          </w:p>
        </w:tc>
        <w:tc>
          <w:tcPr>
            <w:tcW w:w="1300" w:type="pct"/>
          </w:tcPr>
          <w:p w14:paraId="1BE0DB36" w14:textId="75DAEC33" w:rsidR="002F57CA" w:rsidRPr="00AF5135" w:rsidRDefault="002F57CA" w:rsidP="00AF5135">
            <w:pPr>
              <w:pStyle w:val="TableText"/>
              <w:rPr>
                <w:color w:val="FFFFFF"/>
                <w:szCs w:val="24"/>
              </w:rPr>
            </w:pPr>
            <w:r w:rsidRPr="00AF5135">
              <w:rPr>
                <w:spacing w:val="-4"/>
                <w:szCs w:val="24"/>
              </w:rPr>
              <w:t>MPM</w:t>
            </w:r>
            <w:r w:rsidR="004A3464">
              <w:rPr>
                <w:spacing w:val="-4"/>
                <w:szCs w:val="24"/>
              </w:rPr>
              <w:t xml:space="preserve"> </w:t>
            </w:r>
            <w:sdt>
              <w:sdtPr>
                <w:rPr>
                  <w:spacing w:val="-4"/>
                  <w:szCs w:val="24"/>
                </w:rPr>
                <w:id w:val="1688716138"/>
                <w:citation/>
              </w:sdtPr>
              <w:sdtEndPr/>
              <w:sdtContent>
                <w:r w:rsidR="004A3464">
                  <w:rPr>
                    <w:spacing w:val="-4"/>
                    <w:szCs w:val="24"/>
                  </w:rPr>
                  <w:fldChar w:fldCharType="begin"/>
                </w:r>
                <w:r w:rsidR="004A3464">
                  <w:rPr>
                    <w:spacing w:val="-4"/>
                    <w:szCs w:val="24"/>
                  </w:rPr>
                  <w:instrText xml:space="preserve"> CITATION HMG226 \l 2057 </w:instrText>
                </w:r>
                <w:r w:rsidR="004A3464">
                  <w:rPr>
                    <w:spacing w:val="-4"/>
                    <w:szCs w:val="24"/>
                  </w:rPr>
                  <w:fldChar w:fldCharType="separate"/>
                </w:r>
                <w:r w:rsidR="004A3464" w:rsidRPr="004A3464">
                  <w:rPr>
                    <w:noProof/>
                    <w:spacing w:val="-4"/>
                    <w:szCs w:val="24"/>
                  </w:rPr>
                  <w:t>[3]</w:t>
                </w:r>
                <w:r w:rsidR="004A3464">
                  <w:rPr>
                    <w:spacing w:val="-4"/>
                    <w:szCs w:val="24"/>
                  </w:rPr>
                  <w:fldChar w:fldCharType="end"/>
                </w:r>
              </w:sdtContent>
            </w:sdt>
          </w:p>
        </w:tc>
      </w:tr>
      <w:tr w:rsidR="00F10740" w:rsidRPr="00AF5135" w14:paraId="599F0B4C" w14:textId="77777777" w:rsidTr="00F10740">
        <w:trPr>
          <w:cantSplit/>
          <w:trHeight w:val="813"/>
        </w:trPr>
        <w:tc>
          <w:tcPr>
            <w:tcW w:w="254" w:type="pct"/>
          </w:tcPr>
          <w:p w14:paraId="6EFDEA62" w14:textId="63B54C4F" w:rsidR="002F57CA" w:rsidRPr="00AF5135" w:rsidRDefault="002F57CA" w:rsidP="00AF5135">
            <w:pPr>
              <w:pStyle w:val="TableText"/>
              <w:rPr>
                <w:color w:val="FFFFFF"/>
                <w:w w:val="99"/>
                <w:szCs w:val="24"/>
              </w:rPr>
            </w:pPr>
            <w:r w:rsidRPr="00AF5135">
              <w:rPr>
                <w:spacing w:val="-5"/>
                <w:szCs w:val="24"/>
              </w:rPr>
              <w:t>D19</w:t>
            </w:r>
          </w:p>
        </w:tc>
        <w:tc>
          <w:tcPr>
            <w:tcW w:w="1676" w:type="pct"/>
          </w:tcPr>
          <w:p w14:paraId="1E15ABF6" w14:textId="3D3D5468" w:rsidR="002F57CA" w:rsidRPr="00AF5135" w:rsidRDefault="002F57CA" w:rsidP="00AF5135">
            <w:pPr>
              <w:pStyle w:val="TableText"/>
              <w:rPr>
                <w:color w:val="FFFFFF"/>
                <w:spacing w:val="-2"/>
                <w:szCs w:val="24"/>
              </w:rPr>
            </w:pPr>
            <w:r w:rsidRPr="00AF5135">
              <w:rPr>
                <w:szCs w:val="24"/>
              </w:rPr>
              <w:t>Ensure an effective and appropriate method of time recording and other notifications is appropriate and developing with policies and procedures to support them</w:t>
            </w:r>
          </w:p>
        </w:tc>
        <w:tc>
          <w:tcPr>
            <w:tcW w:w="761" w:type="pct"/>
          </w:tcPr>
          <w:p w14:paraId="4072C7AC" w14:textId="74DBEE39" w:rsidR="002F57CA" w:rsidRPr="00AF5135" w:rsidRDefault="002F57CA" w:rsidP="00AF5135">
            <w:pPr>
              <w:pStyle w:val="TableText"/>
              <w:rPr>
                <w:color w:val="FFFFFF"/>
                <w:szCs w:val="24"/>
              </w:rPr>
            </w:pPr>
            <w:r w:rsidRPr="00AF5135">
              <w:rPr>
                <w:spacing w:val="-5"/>
                <w:szCs w:val="24"/>
              </w:rPr>
              <w:t>FD</w:t>
            </w:r>
          </w:p>
        </w:tc>
        <w:tc>
          <w:tcPr>
            <w:tcW w:w="1009" w:type="pct"/>
          </w:tcPr>
          <w:p w14:paraId="344EF5BF" w14:textId="51F6FA4C" w:rsidR="002F57CA" w:rsidRPr="00AF5135" w:rsidRDefault="002F57CA" w:rsidP="00AF5135">
            <w:pPr>
              <w:pStyle w:val="TableParagraph"/>
              <w:spacing w:before="60" w:after="60" w:line="252" w:lineRule="auto"/>
              <w:ind w:left="0"/>
              <w:rPr>
                <w:spacing w:val="-2"/>
                <w:sz w:val="24"/>
                <w:szCs w:val="24"/>
              </w:rPr>
            </w:pPr>
            <w:r w:rsidRPr="00AF5135">
              <w:rPr>
                <w:sz w:val="24"/>
                <w:szCs w:val="24"/>
              </w:rPr>
              <w:t>Head</w:t>
            </w:r>
            <w:r w:rsidRPr="00AF5135">
              <w:rPr>
                <w:spacing w:val="-13"/>
                <w:sz w:val="24"/>
                <w:szCs w:val="24"/>
              </w:rPr>
              <w:t xml:space="preserve"> </w:t>
            </w:r>
            <w:r w:rsidRPr="00AF5135">
              <w:rPr>
                <w:sz w:val="24"/>
                <w:szCs w:val="24"/>
              </w:rPr>
              <w:t>of</w:t>
            </w:r>
            <w:r w:rsidRPr="00AF5135">
              <w:rPr>
                <w:spacing w:val="-14"/>
                <w:sz w:val="24"/>
                <w:szCs w:val="24"/>
              </w:rPr>
              <w:t xml:space="preserve"> </w:t>
            </w:r>
            <w:r w:rsidRPr="00AF5135">
              <w:rPr>
                <w:sz w:val="24"/>
                <w:szCs w:val="24"/>
              </w:rPr>
              <w:t>Finance</w:t>
            </w:r>
            <w:r w:rsidRPr="00AF5135">
              <w:rPr>
                <w:spacing w:val="-14"/>
                <w:sz w:val="24"/>
                <w:szCs w:val="24"/>
              </w:rPr>
              <w:t xml:space="preserve"> </w:t>
            </w:r>
            <w:r w:rsidRPr="00AF5135">
              <w:rPr>
                <w:sz w:val="24"/>
                <w:szCs w:val="24"/>
              </w:rPr>
              <w:t xml:space="preserve">&amp; </w:t>
            </w:r>
            <w:r w:rsidRPr="00AF5135">
              <w:rPr>
                <w:spacing w:val="-2"/>
                <w:sz w:val="24"/>
                <w:szCs w:val="24"/>
              </w:rPr>
              <w:t>Commercial</w:t>
            </w:r>
          </w:p>
          <w:p w14:paraId="0E62DA05" w14:textId="54366FBC" w:rsidR="002F57CA" w:rsidRPr="00AF5135" w:rsidRDefault="002F57CA" w:rsidP="00AF5135">
            <w:pPr>
              <w:pStyle w:val="TableParagraph"/>
              <w:spacing w:before="60" w:after="60" w:line="252" w:lineRule="auto"/>
              <w:ind w:left="0"/>
              <w:rPr>
                <w:color w:val="FFFFFF"/>
                <w:sz w:val="24"/>
                <w:szCs w:val="24"/>
              </w:rPr>
            </w:pPr>
            <w:r w:rsidRPr="00AF5135">
              <w:rPr>
                <w:sz w:val="24"/>
                <w:szCs w:val="24"/>
              </w:rPr>
              <w:t>Head of Charging and Cost Recovery</w:t>
            </w:r>
          </w:p>
        </w:tc>
        <w:tc>
          <w:tcPr>
            <w:tcW w:w="1300" w:type="pct"/>
          </w:tcPr>
          <w:p w14:paraId="3F869EFF" w14:textId="77777777" w:rsidR="00896E92" w:rsidRPr="00AF5135" w:rsidRDefault="002F57CA" w:rsidP="00AF5135">
            <w:pPr>
              <w:pStyle w:val="TableText"/>
              <w:rPr>
                <w:szCs w:val="24"/>
              </w:rPr>
            </w:pPr>
            <w:r w:rsidRPr="00AF5135">
              <w:rPr>
                <w:szCs w:val="24"/>
              </w:rPr>
              <w:t>OTiS guidance</w:t>
            </w:r>
          </w:p>
          <w:p w14:paraId="61FD10F3" w14:textId="77777777" w:rsidR="00896E92" w:rsidRPr="00AF5135" w:rsidRDefault="002F57CA" w:rsidP="00AF5135">
            <w:pPr>
              <w:pStyle w:val="TableText"/>
              <w:rPr>
                <w:szCs w:val="24"/>
              </w:rPr>
            </w:pPr>
            <w:r w:rsidRPr="00AF5135">
              <w:rPr>
                <w:szCs w:val="24"/>
              </w:rPr>
              <w:t xml:space="preserve">FD policies </w:t>
            </w:r>
          </w:p>
          <w:p w14:paraId="01529EB4" w14:textId="3347BBD1" w:rsidR="002F57CA" w:rsidRPr="00AF5135" w:rsidRDefault="002F57CA" w:rsidP="00AF5135">
            <w:pPr>
              <w:pStyle w:val="TableText"/>
              <w:rPr>
                <w:color w:val="FFFFFF"/>
                <w:szCs w:val="24"/>
              </w:rPr>
            </w:pPr>
            <w:r w:rsidRPr="00AF5135">
              <w:rPr>
                <w:szCs w:val="24"/>
              </w:rPr>
              <w:t>Staff</w:t>
            </w:r>
            <w:r w:rsidRPr="00AF5135">
              <w:rPr>
                <w:spacing w:val="-14"/>
                <w:szCs w:val="24"/>
              </w:rPr>
              <w:t xml:space="preserve"> </w:t>
            </w:r>
            <w:r w:rsidRPr="00AF5135">
              <w:rPr>
                <w:szCs w:val="24"/>
              </w:rPr>
              <w:t>Handbook</w:t>
            </w:r>
          </w:p>
        </w:tc>
      </w:tr>
      <w:tr w:rsidR="00F10740" w:rsidRPr="00AF5135" w14:paraId="581C5593" w14:textId="77777777" w:rsidTr="00F10740">
        <w:trPr>
          <w:cantSplit/>
          <w:trHeight w:val="813"/>
        </w:trPr>
        <w:tc>
          <w:tcPr>
            <w:tcW w:w="254" w:type="pct"/>
          </w:tcPr>
          <w:p w14:paraId="1B4E37C1" w14:textId="319B6DB9" w:rsidR="002F57CA" w:rsidRPr="00AF5135" w:rsidRDefault="002F57CA" w:rsidP="00AF5135">
            <w:pPr>
              <w:pStyle w:val="TableText"/>
              <w:rPr>
                <w:color w:val="FFFFFF"/>
                <w:w w:val="99"/>
                <w:szCs w:val="24"/>
              </w:rPr>
            </w:pPr>
            <w:r w:rsidRPr="00AF5135">
              <w:rPr>
                <w:spacing w:val="-5"/>
                <w:szCs w:val="24"/>
              </w:rPr>
              <w:t>D20</w:t>
            </w:r>
          </w:p>
        </w:tc>
        <w:tc>
          <w:tcPr>
            <w:tcW w:w="1676" w:type="pct"/>
          </w:tcPr>
          <w:p w14:paraId="22BD9E56" w14:textId="32CD1259" w:rsidR="002F57CA" w:rsidRPr="00AF5135" w:rsidRDefault="002F57CA" w:rsidP="00AF5135">
            <w:pPr>
              <w:pStyle w:val="TableText"/>
              <w:rPr>
                <w:color w:val="FFFFFF"/>
                <w:spacing w:val="-2"/>
                <w:szCs w:val="24"/>
              </w:rPr>
            </w:pPr>
            <w:r w:rsidRPr="00AF5135">
              <w:rPr>
                <w:szCs w:val="24"/>
              </w:rPr>
              <w:t>Ensure income is calculated</w:t>
            </w:r>
            <w:r w:rsidRPr="00AF5135">
              <w:rPr>
                <w:spacing w:val="-14"/>
                <w:szCs w:val="24"/>
              </w:rPr>
              <w:t xml:space="preserve"> </w:t>
            </w:r>
            <w:r w:rsidRPr="00AF5135">
              <w:rPr>
                <w:szCs w:val="24"/>
              </w:rPr>
              <w:t>consistently</w:t>
            </w:r>
            <w:r w:rsidRPr="00AF5135">
              <w:rPr>
                <w:spacing w:val="-14"/>
                <w:szCs w:val="24"/>
              </w:rPr>
              <w:t xml:space="preserve"> </w:t>
            </w:r>
            <w:r w:rsidRPr="00AF5135">
              <w:rPr>
                <w:szCs w:val="24"/>
              </w:rPr>
              <w:t>and invoiced on a systematic and timely basis</w:t>
            </w:r>
          </w:p>
        </w:tc>
        <w:tc>
          <w:tcPr>
            <w:tcW w:w="761" w:type="pct"/>
          </w:tcPr>
          <w:p w14:paraId="5F701E0F" w14:textId="0045A665" w:rsidR="002F57CA" w:rsidRPr="00AF5135" w:rsidRDefault="002F57CA" w:rsidP="00AF5135">
            <w:pPr>
              <w:pStyle w:val="TableText"/>
              <w:rPr>
                <w:color w:val="FFFFFF"/>
                <w:szCs w:val="24"/>
              </w:rPr>
            </w:pPr>
            <w:r w:rsidRPr="00AF5135">
              <w:rPr>
                <w:spacing w:val="-5"/>
                <w:szCs w:val="24"/>
              </w:rPr>
              <w:t>FD</w:t>
            </w:r>
          </w:p>
        </w:tc>
        <w:tc>
          <w:tcPr>
            <w:tcW w:w="1009" w:type="pct"/>
          </w:tcPr>
          <w:p w14:paraId="0B0D1DCD" w14:textId="2539E98C" w:rsidR="002F57CA" w:rsidRPr="00AF5135" w:rsidRDefault="002F57CA" w:rsidP="00AF5135">
            <w:pPr>
              <w:pStyle w:val="TableParagraph"/>
              <w:spacing w:before="60" w:after="60" w:line="252" w:lineRule="auto"/>
              <w:ind w:left="0"/>
              <w:rPr>
                <w:spacing w:val="-2"/>
                <w:sz w:val="24"/>
                <w:szCs w:val="24"/>
              </w:rPr>
            </w:pPr>
            <w:r w:rsidRPr="00AF5135">
              <w:rPr>
                <w:sz w:val="24"/>
                <w:szCs w:val="24"/>
              </w:rPr>
              <w:t>Head</w:t>
            </w:r>
            <w:r w:rsidRPr="00AF5135">
              <w:rPr>
                <w:spacing w:val="-13"/>
                <w:sz w:val="24"/>
                <w:szCs w:val="24"/>
              </w:rPr>
              <w:t xml:space="preserve"> </w:t>
            </w:r>
            <w:r w:rsidRPr="00AF5135">
              <w:rPr>
                <w:sz w:val="24"/>
                <w:szCs w:val="24"/>
              </w:rPr>
              <w:t>of</w:t>
            </w:r>
            <w:r w:rsidRPr="00AF5135">
              <w:rPr>
                <w:spacing w:val="-14"/>
                <w:sz w:val="24"/>
                <w:szCs w:val="24"/>
              </w:rPr>
              <w:t xml:space="preserve"> </w:t>
            </w:r>
            <w:r w:rsidRPr="00AF5135">
              <w:rPr>
                <w:sz w:val="24"/>
                <w:szCs w:val="24"/>
              </w:rPr>
              <w:t>Finance</w:t>
            </w:r>
            <w:r w:rsidRPr="00AF5135">
              <w:rPr>
                <w:spacing w:val="-14"/>
                <w:sz w:val="24"/>
                <w:szCs w:val="24"/>
              </w:rPr>
              <w:t xml:space="preserve"> </w:t>
            </w:r>
            <w:r w:rsidRPr="00AF5135">
              <w:rPr>
                <w:sz w:val="24"/>
                <w:szCs w:val="24"/>
              </w:rPr>
              <w:t xml:space="preserve">&amp; </w:t>
            </w:r>
            <w:r w:rsidRPr="00AF5135">
              <w:rPr>
                <w:spacing w:val="-2"/>
                <w:sz w:val="24"/>
                <w:szCs w:val="24"/>
              </w:rPr>
              <w:t>Commercial</w:t>
            </w:r>
          </w:p>
          <w:p w14:paraId="6B3E16F7" w14:textId="113D024A" w:rsidR="002F57CA" w:rsidRPr="00AF5135" w:rsidRDefault="002F57CA" w:rsidP="00AF5135">
            <w:pPr>
              <w:pStyle w:val="TableParagraph"/>
              <w:spacing w:before="60" w:after="60" w:line="252" w:lineRule="auto"/>
              <w:ind w:left="0"/>
              <w:rPr>
                <w:color w:val="FFFFFF"/>
                <w:sz w:val="24"/>
                <w:szCs w:val="24"/>
              </w:rPr>
            </w:pPr>
            <w:r w:rsidRPr="00AF5135">
              <w:rPr>
                <w:spacing w:val="-2"/>
                <w:sz w:val="24"/>
                <w:szCs w:val="24"/>
              </w:rPr>
              <w:t>Head of Charging and Cost Recovery</w:t>
            </w:r>
          </w:p>
        </w:tc>
        <w:tc>
          <w:tcPr>
            <w:tcW w:w="1300" w:type="pct"/>
          </w:tcPr>
          <w:p w14:paraId="4803E2B0" w14:textId="32917588" w:rsidR="002F57CA" w:rsidRPr="00AF5135" w:rsidRDefault="002F57CA" w:rsidP="00AF5135">
            <w:pPr>
              <w:pStyle w:val="TableText"/>
              <w:rPr>
                <w:color w:val="FFFFFF"/>
                <w:szCs w:val="24"/>
              </w:rPr>
            </w:pPr>
            <w:r w:rsidRPr="00AF5135">
              <w:rPr>
                <w:spacing w:val="-4"/>
                <w:szCs w:val="24"/>
              </w:rPr>
              <w:t>MPM</w:t>
            </w:r>
            <w:r w:rsidR="004A3464">
              <w:rPr>
                <w:spacing w:val="-4"/>
                <w:szCs w:val="24"/>
              </w:rPr>
              <w:t xml:space="preserve"> </w:t>
            </w:r>
            <w:sdt>
              <w:sdtPr>
                <w:rPr>
                  <w:spacing w:val="-4"/>
                  <w:szCs w:val="24"/>
                </w:rPr>
                <w:id w:val="741606580"/>
                <w:citation/>
              </w:sdtPr>
              <w:sdtEndPr/>
              <w:sdtContent>
                <w:r w:rsidR="004A3464">
                  <w:rPr>
                    <w:spacing w:val="-4"/>
                    <w:szCs w:val="24"/>
                  </w:rPr>
                  <w:fldChar w:fldCharType="begin"/>
                </w:r>
                <w:r w:rsidR="004A3464">
                  <w:rPr>
                    <w:spacing w:val="-4"/>
                    <w:szCs w:val="24"/>
                  </w:rPr>
                  <w:instrText xml:space="preserve"> CITATION HMG226 \l 2057 </w:instrText>
                </w:r>
                <w:r w:rsidR="004A3464">
                  <w:rPr>
                    <w:spacing w:val="-4"/>
                    <w:szCs w:val="24"/>
                  </w:rPr>
                  <w:fldChar w:fldCharType="separate"/>
                </w:r>
                <w:r w:rsidR="004A3464" w:rsidRPr="004A3464">
                  <w:rPr>
                    <w:noProof/>
                    <w:spacing w:val="-4"/>
                    <w:szCs w:val="24"/>
                  </w:rPr>
                  <w:t>[3]</w:t>
                </w:r>
                <w:r w:rsidR="004A3464">
                  <w:rPr>
                    <w:spacing w:val="-4"/>
                    <w:szCs w:val="24"/>
                  </w:rPr>
                  <w:fldChar w:fldCharType="end"/>
                </w:r>
              </w:sdtContent>
            </w:sdt>
          </w:p>
        </w:tc>
      </w:tr>
      <w:tr w:rsidR="00F10740" w:rsidRPr="00AF5135" w14:paraId="108697A1" w14:textId="77777777" w:rsidTr="00F10740">
        <w:trPr>
          <w:cantSplit/>
          <w:trHeight w:val="813"/>
        </w:trPr>
        <w:tc>
          <w:tcPr>
            <w:tcW w:w="254" w:type="pct"/>
          </w:tcPr>
          <w:p w14:paraId="7154B6CA" w14:textId="0EF27267" w:rsidR="002F57CA" w:rsidRPr="00AF5135" w:rsidRDefault="002F57CA" w:rsidP="00AF5135">
            <w:pPr>
              <w:pStyle w:val="TableText"/>
              <w:rPr>
                <w:color w:val="FFFFFF"/>
                <w:w w:val="99"/>
                <w:szCs w:val="24"/>
              </w:rPr>
            </w:pPr>
            <w:r w:rsidRPr="00AF5135">
              <w:rPr>
                <w:spacing w:val="-5"/>
                <w:szCs w:val="24"/>
              </w:rPr>
              <w:t>D21</w:t>
            </w:r>
          </w:p>
        </w:tc>
        <w:tc>
          <w:tcPr>
            <w:tcW w:w="1676" w:type="pct"/>
          </w:tcPr>
          <w:p w14:paraId="59F5636F" w14:textId="061B9A3C" w:rsidR="002F57CA" w:rsidRPr="00AF5135" w:rsidRDefault="002F57CA" w:rsidP="00AF5135">
            <w:pPr>
              <w:pStyle w:val="TableText"/>
              <w:rPr>
                <w:color w:val="FFFFFF"/>
                <w:spacing w:val="-2"/>
                <w:szCs w:val="24"/>
              </w:rPr>
            </w:pPr>
            <w:r w:rsidRPr="00AF5135">
              <w:rPr>
                <w:szCs w:val="24"/>
              </w:rPr>
              <w:t>Sign</w:t>
            </w:r>
            <w:r w:rsidRPr="00AF5135">
              <w:rPr>
                <w:spacing w:val="-9"/>
                <w:szCs w:val="24"/>
              </w:rPr>
              <w:t xml:space="preserve"> </w:t>
            </w:r>
            <w:r w:rsidRPr="00AF5135">
              <w:rPr>
                <w:szCs w:val="24"/>
              </w:rPr>
              <w:t>commercial</w:t>
            </w:r>
            <w:r w:rsidRPr="00AF5135">
              <w:rPr>
                <w:spacing w:val="-9"/>
                <w:szCs w:val="24"/>
              </w:rPr>
              <w:t xml:space="preserve"> </w:t>
            </w:r>
            <w:r w:rsidRPr="00AF5135">
              <w:rPr>
                <w:spacing w:val="-2"/>
                <w:szCs w:val="24"/>
              </w:rPr>
              <w:t>contracts</w:t>
            </w:r>
          </w:p>
        </w:tc>
        <w:tc>
          <w:tcPr>
            <w:tcW w:w="761" w:type="pct"/>
          </w:tcPr>
          <w:p w14:paraId="3D4BDE37" w14:textId="279834DF" w:rsidR="002F57CA" w:rsidRPr="00AF5135" w:rsidRDefault="002F57CA" w:rsidP="00AF5135">
            <w:pPr>
              <w:pStyle w:val="TableParagraph"/>
              <w:spacing w:before="60" w:after="60" w:line="252" w:lineRule="auto"/>
              <w:ind w:left="0"/>
              <w:rPr>
                <w:sz w:val="24"/>
                <w:szCs w:val="24"/>
              </w:rPr>
            </w:pPr>
            <w:r w:rsidRPr="00AF5135">
              <w:rPr>
                <w:spacing w:val="-5"/>
                <w:sz w:val="24"/>
                <w:szCs w:val="24"/>
              </w:rPr>
              <w:t>FD</w:t>
            </w:r>
          </w:p>
          <w:p w14:paraId="35F48380" w14:textId="2298A83E" w:rsidR="002F57CA" w:rsidRPr="00AF5135" w:rsidRDefault="002F57CA" w:rsidP="00AF5135">
            <w:pPr>
              <w:pStyle w:val="TableText"/>
              <w:rPr>
                <w:color w:val="FFFFFF"/>
                <w:szCs w:val="24"/>
              </w:rPr>
            </w:pPr>
            <w:r w:rsidRPr="00AF5135">
              <w:rPr>
                <w:szCs w:val="24"/>
              </w:rPr>
              <w:t>Head of Finance</w:t>
            </w:r>
            <w:r w:rsidRPr="00AF5135">
              <w:rPr>
                <w:spacing w:val="-14"/>
                <w:szCs w:val="24"/>
              </w:rPr>
              <w:t xml:space="preserve"> </w:t>
            </w:r>
            <w:r w:rsidRPr="00AF5135">
              <w:rPr>
                <w:szCs w:val="24"/>
              </w:rPr>
              <w:t xml:space="preserve">and </w:t>
            </w:r>
            <w:r w:rsidRPr="00AF5135">
              <w:rPr>
                <w:spacing w:val="-2"/>
                <w:szCs w:val="24"/>
              </w:rPr>
              <w:t>Commercial</w:t>
            </w:r>
          </w:p>
        </w:tc>
        <w:tc>
          <w:tcPr>
            <w:tcW w:w="1009" w:type="pct"/>
          </w:tcPr>
          <w:p w14:paraId="006587BE" w14:textId="4AB14AFB" w:rsidR="002F57CA" w:rsidRPr="00AF5135" w:rsidRDefault="002F57CA" w:rsidP="00AF5135">
            <w:pPr>
              <w:pStyle w:val="TableParagraph"/>
              <w:spacing w:before="60" w:after="60" w:line="252" w:lineRule="auto"/>
              <w:ind w:left="0"/>
              <w:rPr>
                <w:color w:val="FFFFFF"/>
                <w:sz w:val="24"/>
                <w:szCs w:val="24"/>
              </w:rPr>
            </w:pPr>
            <w:r w:rsidRPr="00AF5135">
              <w:rPr>
                <w:sz w:val="24"/>
                <w:szCs w:val="24"/>
              </w:rPr>
              <w:t>May be sub delegated</w:t>
            </w:r>
            <w:r w:rsidRPr="00AF5135">
              <w:rPr>
                <w:spacing w:val="-14"/>
                <w:sz w:val="24"/>
                <w:szCs w:val="24"/>
              </w:rPr>
              <w:t xml:space="preserve"> </w:t>
            </w:r>
            <w:r w:rsidRPr="00AF5135">
              <w:rPr>
                <w:sz w:val="24"/>
                <w:szCs w:val="24"/>
              </w:rPr>
              <w:t>as</w:t>
            </w:r>
            <w:r w:rsidRPr="00AF5135">
              <w:rPr>
                <w:spacing w:val="-14"/>
                <w:sz w:val="24"/>
                <w:szCs w:val="24"/>
              </w:rPr>
              <w:t xml:space="preserve"> </w:t>
            </w:r>
            <w:r w:rsidRPr="00AF5135">
              <w:rPr>
                <w:sz w:val="24"/>
                <w:szCs w:val="24"/>
              </w:rPr>
              <w:t xml:space="preserve">per contract value – </w:t>
            </w:r>
            <w:r w:rsidR="004A3464">
              <w:rPr>
                <w:sz w:val="24"/>
                <w:szCs w:val="24"/>
              </w:rPr>
              <w:t>refer to</w:t>
            </w:r>
            <w:r w:rsidRPr="00AF5135">
              <w:rPr>
                <w:sz w:val="24"/>
                <w:szCs w:val="24"/>
              </w:rPr>
              <w:t xml:space="preserve"> </w:t>
            </w:r>
            <w:r w:rsidR="009B6656">
              <w:rPr>
                <w:sz w:val="24"/>
                <w:szCs w:val="24"/>
              </w:rPr>
              <w:t>Table 3</w:t>
            </w:r>
          </w:p>
        </w:tc>
        <w:tc>
          <w:tcPr>
            <w:tcW w:w="1300" w:type="pct"/>
          </w:tcPr>
          <w:p w14:paraId="52152704" w14:textId="77777777" w:rsidR="002F57CA" w:rsidRPr="00AF5135" w:rsidRDefault="002F57CA" w:rsidP="00AF5135">
            <w:pPr>
              <w:pStyle w:val="TableText"/>
              <w:rPr>
                <w:color w:val="FFFFFF"/>
                <w:szCs w:val="24"/>
              </w:rPr>
            </w:pPr>
          </w:p>
        </w:tc>
      </w:tr>
      <w:tr w:rsidR="00F10740" w:rsidRPr="00AF5135" w14:paraId="7981D42E" w14:textId="77777777" w:rsidTr="00F10740">
        <w:trPr>
          <w:cantSplit/>
          <w:trHeight w:val="813"/>
        </w:trPr>
        <w:tc>
          <w:tcPr>
            <w:tcW w:w="254" w:type="pct"/>
          </w:tcPr>
          <w:p w14:paraId="5AAF6DD1" w14:textId="04B5E1E0" w:rsidR="002F57CA" w:rsidRPr="00AF5135" w:rsidRDefault="002F57CA" w:rsidP="00AF5135">
            <w:pPr>
              <w:pStyle w:val="TableText"/>
              <w:rPr>
                <w:spacing w:val="-5"/>
                <w:szCs w:val="24"/>
              </w:rPr>
            </w:pPr>
            <w:r w:rsidRPr="00AF5135">
              <w:rPr>
                <w:spacing w:val="-5"/>
                <w:szCs w:val="24"/>
              </w:rPr>
              <w:t>D22</w:t>
            </w:r>
          </w:p>
        </w:tc>
        <w:tc>
          <w:tcPr>
            <w:tcW w:w="1676" w:type="pct"/>
          </w:tcPr>
          <w:p w14:paraId="1714DFAB" w14:textId="50A70273" w:rsidR="002F57CA" w:rsidRPr="00AF5135" w:rsidRDefault="002F57CA" w:rsidP="00AF5135">
            <w:pPr>
              <w:pStyle w:val="TableText"/>
              <w:rPr>
                <w:szCs w:val="24"/>
              </w:rPr>
            </w:pPr>
            <w:r w:rsidRPr="00AF5135">
              <w:rPr>
                <w:szCs w:val="24"/>
              </w:rPr>
              <w:t>Ensure contracts are tendered</w:t>
            </w:r>
            <w:r w:rsidRPr="00AF5135">
              <w:rPr>
                <w:spacing w:val="-14"/>
                <w:szCs w:val="24"/>
              </w:rPr>
              <w:t xml:space="preserve"> </w:t>
            </w:r>
            <w:r w:rsidRPr="00AF5135">
              <w:rPr>
                <w:szCs w:val="24"/>
              </w:rPr>
              <w:t>through</w:t>
            </w:r>
            <w:r w:rsidRPr="00AF5135">
              <w:rPr>
                <w:spacing w:val="-14"/>
                <w:szCs w:val="24"/>
              </w:rPr>
              <w:t xml:space="preserve"> </w:t>
            </w:r>
            <w:r w:rsidRPr="00AF5135">
              <w:rPr>
                <w:szCs w:val="24"/>
              </w:rPr>
              <w:t>fair</w:t>
            </w:r>
            <w:r w:rsidRPr="00AF5135">
              <w:rPr>
                <w:spacing w:val="-13"/>
                <w:szCs w:val="24"/>
              </w:rPr>
              <w:t xml:space="preserve"> </w:t>
            </w:r>
            <w:r w:rsidRPr="00AF5135">
              <w:rPr>
                <w:szCs w:val="24"/>
              </w:rPr>
              <w:t>and open competition.</w:t>
            </w:r>
          </w:p>
        </w:tc>
        <w:tc>
          <w:tcPr>
            <w:tcW w:w="761" w:type="pct"/>
          </w:tcPr>
          <w:p w14:paraId="16D55673" w14:textId="7385D9CC" w:rsidR="002F57CA" w:rsidRPr="00AF5135" w:rsidRDefault="002F57CA" w:rsidP="00AF5135">
            <w:pPr>
              <w:spacing w:before="60" w:after="60"/>
              <w:rPr>
                <w:spacing w:val="-5"/>
                <w:szCs w:val="24"/>
              </w:rPr>
            </w:pPr>
            <w:r w:rsidRPr="00AF5135">
              <w:rPr>
                <w:spacing w:val="-5"/>
                <w:szCs w:val="24"/>
              </w:rPr>
              <w:t>FD</w:t>
            </w:r>
          </w:p>
        </w:tc>
        <w:tc>
          <w:tcPr>
            <w:tcW w:w="1009" w:type="pct"/>
          </w:tcPr>
          <w:p w14:paraId="0B2C422B" w14:textId="0BBA6E98" w:rsidR="002F57CA" w:rsidRPr="00AF5135" w:rsidRDefault="002F57CA" w:rsidP="00AF5135">
            <w:pPr>
              <w:pStyle w:val="TableParagraph"/>
              <w:spacing w:before="60" w:after="60" w:line="252" w:lineRule="auto"/>
              <w:ind w:left="0"/>
              <w:rPr>
                <w:spacing w:val="-2"/>
                <w:sz w:val="24"/>
                <w:szCs w:val="24"/>
              </w:rPr>
            </w:pPr>
            <w:r w:rsidRPr="00AF5135">
              <w:rPr>
                <w:sz w:val="24"/>
                <w:szCs w:val="24"/>
              </w:rPr>
              <w:t>Head</w:t>
            </w:r>
            <w:r w:rsidRPr="00AF5135">
              <w:rPr>
                <w:spacing w:val="-13"/>
                <w:sz w:val="24"/>
                <w:szCs w:val="24"/>
              </w:rPr>
              <w:t xml:space="preserve"> </w:t>
            </w:r>
            <w:r w:rsidRPr="00AF5135">
              <w:rPr>
                <w:sz w:val="24"/>
                <w:szCs w:val="24"/>
              </w:rPr>
              <w:t>of</w:t>
            </w:r>
            <w:r w:rsidRPr="00AF5135">
              <w:rPr>
                <w:spacing w:val="-14"/>
                <w:sz w:val="24"/>
                <w:szCs w:val="24"/>
              </w:rPr>
              <w:t xml:space="preserve"> </w:t>
            </w:r>
            <w:r w:rsidRPr="00AF5135">
              <w:rPr>
                <w:sz w:val="24"/>
                <w:szCs w:val="24"/>
              </w:rPr>
              <w:t>Finance</w:t>
            </w:r>
            <w:r w:rsidRPr="00AF5135">
              <w:rPr>
                <w:spacing w:val="-14"/>
                <w:sz w:val="24"/>
                <w:szCs w:val="24"/>
              </w:rPr>
              <w:t xml:space="preserve"> </w:t>
            </w:r>
            <w:r w:rsidRPr="00AF5135">
              <w:rPr>
                <w:sz w:val="24"/>
                <w:szCs w:val="24"/>
              </w:rPr>
              <w:t xml:space="preserve">&amp; </w:t>
            </w:r>
            <w:r w:rsidRPr="00AF5135">
              <w:rPr>
                <w:spacing w:val="-2"/>
                <w:sz w:val="24"/>
                <w:szCs w:val="24"/>
              </w:rPr>
              <w:t>Commercial</w:t>
            </w:r>
          </w:p>
          <w:p w14:paraId="11623D84" w14:textId="22BB19E5" w:rsidR="002F57CA" w:rsidRPr="00AF5135" w:rsidRDefault="002F57CA" w:rsidP="00AF5135">
            <w:pPr>
              <w:pStyle w:val="TableParagraph"/>
              <w:spacing w:before="60" w:after="60" w:line="252" w:lineRule="auto"/>
              <w:ind w:left="0"/>
              <w:rPr>
                <w:sz w:val="24"/>
                <w:szCs w:val="24"/>
              </w:rPr>
            </w:pPr>
            <w:r w:rsidRPr="00AF5135">
              <w:rPr>
                <w:sz w:val="24"/>
                <w:szCs w:val="24"/>
              </w:rPr>
              <w:t xml:space="preserve">Head of Commercial and Procurement </w:t>
            </w:r>
          </w:p>
        </w:tc>
        <w:tc>
          <w:tcPr>
            <w:tcW w:w="1300" w:type="pct"/>
          </w:tcPr>
          <w:p w14:paraId="00DEAC3A" w14:textId="101419D3" w:rsidR="002F57CA" w:rsidRPr="00AF5135" w:rsidRDefault="002F57CA" w:rsidP="00AF5135">
            <w:pPr>
              <w:pStyle w:val="TableText"/>
              <w:rPr>
                <w:color w:val="FFFFFF"/>
                <w:szCs w:val="24"/>
              </w:rPr>
            </w:pPr>
            <w:r w:rsidRPr="00AF5135">
              <w:rPr>
                <w:spacing w:val="-4"/>
                <w:szCs w:val="24"/>
              </w:rPr>
              <w:t>Commercial Governance Framework</w:t>
            </w:r>
            <w:r w:rsidR="00E65F3A">
              <w:rPr>
                <w:spacing w:val="-4"/>
                <w:szCs w:val="24"/>
              </w:rPr>
              <w:t xml:space="preserve"> </w:t>
            </w:r>
            <w:sdt>
              <w:sdtPr>
                <w:rPr>
                  <w:spacing w:val="-4"/>
                  <w:szCs w:val="24"/>
                </w:rPr>
                <w:id w:val="118505626"/>
                <w:citation/>
              </w:sdtPr>
              <w:sdtEndPr/>
              <w:sdtContent>
                <w:r w:rsidR="00E65F3A">
                  <w:rPr>
                    <w:spacing w:val="-4"/>
                    <w:szCs w:val="24"/>
                  </w:rPr>
                  <w:fldChar w:fldCharType="begin"/>
                </w:r>
                <w:r w:rsidR="00E65F3A">
                  <w:rPr>
                    <w:spacing w:val="-4"/>
                    <w:szCs w:val="24"/>
                  </w:rPr>
                  <w:instrText xml:space="preserve"> CITATION ONR387 \l 2057 </w:instrText>
                </w:r>
                <w:r w:rsidR="00E65F3A">
                  <w:rPr>
                    <w:spacing w:val="-4"/>
                    <w:szCs w:val="24"/>
                  </w:rPr>
                  <w:fldChar w:fldCharType="separate"/>
                </w:r>
                <w:r w:rsidR="00E65F3A" w:rsidRPr="00E65F3A">
                  <w:rPr>
                    <w:noProof/>
                    <w:spacing w:val="-4"/>
                    <w:szCs w:val="24"/>
                  </w:rPr>
                  <w:t>[10]</w:t>
                </w:r>
                <w:r w:rsidR="00E65F3A">
                  <w:rPr>
                    <w:spacing w:val="-4"/>
                    <w:szCs w:val="24"/>
                  </w:rPr>
                  <w:fldChar w:fldCharType="end"/>
                </w:r>
              </w:sdtContent>
            </w:sdt>
          </w:p>
        </w:tc>
      </w:tr>
      <w:tr w:rsidR="00F10740" w:rsidRPr="00AF5135" w14:paraId="3AF4AB2C" w14:textId="77777777" w:rsidTr="00F10740">
        <w:trPr>
          <w:cantSplit/>
          <w:trHeight w:val="813"/>
        </w:trPr>
        <w:tc>
          <w:tcPr>
            <w:tcW w:w="254" w:type="pct"/>
          </w:tcPr>
          <w:p w14:paraId="2E31720A" w14:textId="57578595" w:rsidR="002F57CA" w:rsidRPr="00AF5135" w:rsidRDefault="002F57CA" w:rsidP="00AF5135">
            <w:pPr>
              <w:pStyle w:val="TableText"/>
              <w:rPr>
                <w:spacing w:val="-5"/>
                <w:szCs w:val="24"/>
              </w:rPr>
            </w:pPr>
            <w:r w:rsidRPr="00AF5135">
              <w:rPr>
                <w:spacing w:val="-5"/>
                <w:szCs w:val="24"/>
              </w:rPr>
              <w:lastRenderedPageBreak/>
              <w:t>D23</w:t>
            </w:r>
          </w:p>
        </w:tc>
        <w:tc>
          <w:tcPr>
            <w:tcW w:w="1676" w:type="pct"/>
          </w:tcPr>
          <w:p w14:paraId="39F0B636" w14:textId="53AC93B9" w:rsidR="002F57CA" w:rsidRPr="00AF5135" w:rsidRDefault="002F57CA" w:rsidP="00AF5135">
            <w:pPr>
              <w:pStyle w:val="TableText"/>
              <w:rPr>
                <w:szCs w:val="24"/>
              </w:rPr>
            </w:pPr>
            <w:r w:rsidRPr="00AF5135">
              <w:rPr>
                <w:szCs w:val="24"/>
              </w:rPr>
              <w:t>Ensure DFA and procurement guidance is strictly adhered to in relation</w:t>
            </w:r>
            <w:r w:rsidRPr="00AF5135">
              <w:rPr>
                <w:spacing w:val="-13"/>
                <w:szCs w:val="24"/>
              </w:rPr>
              <w:t xml:space="preserve"> </w:t>
            </w:r>
            <w:r w:rsidRPr="00AF5135">
              <w:rPr>
                <w:szCs w:val="24"/>
              </w:rPr>
              <w:t>to</w:t>
            </w:r>
            <w:r w:rsidRPr="00AF5135">
              <w:rPr>
                <w:spacing w:val="-14"/>
                <w:szCs w:val="24"/>
              </w:rPr>
              <w:t xml:space="preserve"> </w:t>
            </w:r>
            <w:r w:rsidRPr="00AF5135">
              <w:rPr>
                <w:szCs w:val="24"/>
              </w:rPr>
              <w:t>expenditure</w:t>
            </w:r>
            <w:r w:rsidRPr="00AF5135">
              <w:rPr>
                <w:spacing w:val="-14"/>
                <w:szCs w:val="24"/>
              </w:rPr>
              <w:t xml:space="preserve"> </w:t>
            </w:r>
            <w:r w:rsidRPr="00AF5135">
              <w:rPr>
                <w:szCs w:val="24"/>
              </w:rPr>
              <w:t xml:space="preserve">on </w:t>
            </w:r>
            <w:r w:rsidRPr="00AF5135">
              <w:rPr>
                <w:spacing w:val="-2"/>
                <w:szCs w:val="24"/>
              </w:rPr>
              <w:t>contracts.</w:t>
            </w:r>
          </w:p>
        </w:tc>
        <w:tc>
          <w:tcPr>
            <w:tcW w:w="761" w:type="pct"/>
          </w:tcPr>
          <w:p w14:paraId="628B0185" w14:textId="3AFBAB3A" w:rsidR="002F57CA" w:rsidRPr="00AF5135" w:rsidRDefault="002F57CA" w:rsidP="00AF5135">
            <w:pPr>
              <w:spacing w:before="60" w:after="60"/>
              <w:rPr>
                <w:spacing w:val="-5"/>
                <w:szCs w:val="24"/>
              </w:rPr>
            </w:pPr>
            <w:r w:rsidRPr="00AF5135">
              <w:rPr>
                <w:spacing w:val="-5"/>
                <w:szCs w:val="24"/>
              </w:rPr>
              <w:t>FD</w:t>
            </w:r>
          </w:p>
        </w:tc>
        <w:tc>
          <w:tcPr>
            <w:tcW w:w="1009" w:type="pct"/>
          </w:tcPr>
          <w:p w14:paraId="4739E94E" w14:textId="77777777" w:rsidR="002F57CA" w:rsidRPr="00AF5135" w:rsidRDefault="002F57CA" w:rsidP="00AF5135">
            <w:pPr>
              <w:pStyle w:val="TableParagraph"/>
              <w:spacing w:before="60" w:after="60" w:line="252" w:lineRule="auto"/>
              <w:ind w:left="0"/>
              <w:rPr>
                <w:sz w:val="24"/>
                <w:szCs w:val="24"/>
              </w:rPr>
            </w:pPr>
            <w:r w:rsidRPr="00AF5135">
              <w:rPr>
                <w:sz w:val="24"/>
                <w:szCs w:val="24"/>
              </w:rPr>
              <w:t>Head</w:t>
            </w:r>
            <w:r w:rsidRPr="00AF5135">
              <w:rPr>
                <w:spacing w:val="-13"/>
                <w:sz w:val="24"/>
                <w:szCs w:val="24"/>
              </w:rPr>
              <w:t xml:space="preserve"> </w:t>
            </w:r>
            <w:r w:rsidRPr="00AF5135">
              <w:rPr>
                <w:sz w:val="24"/>
                <w:szCs w:val="24"/>
              </w:rPr>
              <w:t>of</w:t>
            </w:r>
            <w:r w:rsidRPr="00AF5135">
              <w:rPr>
                <w:spacing w:val="-14"/>
                <w:sz w:val="24"/>
                <w:szCs w:val="24"/>
              </w:rPr>
              <w:t xml:space="preserve"> </w:t>
            </w:r>
            <w:r w:rsidRPr="00AF5135">
              <w:rPr>
                <w:sz w:val="24"/>
                <w:szCs w:val="24"/>
              </w:rPr>
              <w:t>Finance</w:t>
            </w:r>
            <w:r w:rsidRPr="00AF5135">
              <w:rPr>
                <w:spacing w:val="-14"/>
                <w:sz w:val="24"/>
                <w:szCs w:val="24"/>
              </w:rPr>
              <w:t xml:space="preserve"> </w:t>
            </w:r>
            <w:r w:rsidRPr="00AF5135">
              <w:rPr>
                <w:sz w:val="24"/>
                <w:szCs w:val="24"/>
              </w:rPr>
              <w:t xml:space="preserve">&amp; </w:t>
            </w:r>
            <w:r w:rsidRPr="00AF5135">
              <w:rPr>
                <w:spacing w:val="-2"/>
                <w:sz w:val="24"/>
                <w:szCs w:val="24"/>
              </w:rPr>
              <w:t>Commercial</w:t>
            </w:r>
          </w:p>
          <w:p w14:paraId="09C6253C" w14:textId="7EDD341D" w:rsidR="002F57CA" w:rsidRPr="00AF5135" w:rsidRDefault="002F57CA" w:rsidP="00AF5135">
            <w:pPr>
              <w:spacing w:before="60" w:after="60"/>
              <w:rPr>
                <w:szCs w:val="24"/>
              </w:rPr>
            </w:pPr>
            <w:r w:rsidRPr="00AF5135">
              <w:rPr>
                <w:szCs w:val="24"/>
              </w:rPr>
              <w:t xml:space="preserve">Head of Commercial and Procurement </w:t>
            </w:r>
          </w:p>
        </w:tc>
        <w:tc>
          <w:tcPr>
            <w:tcW w:w="1300" w:type="pct"/>
          </w:tcPr>
          <w:p w14:paraId="118F2114" w14:textId="3EA273D7" w:rsidR="002F57CA" w:rsidRPr="00AF5135" w:rsidRDefault="002F57CA" w:rsidP="00AF5135">
            <w:pPr>
              <w:pStyle w:val="TableText"/>
              <w:rPr>
                <w:spacing w:val="-4"/>
                <w:szCs w:val="24"/>
              </w:rPr>
            </w:pPr>
            <w:r w:rsidRPr="00AF5135">
              <w:rPr>
                <w:spacing w:val="-4"/>
                <w:szCs w:val="24"/>
              </w:rPr>
              <w:t>Commercial Governance Framework</w:t>
            </w:r>
            <w:r w:rsidR="007F0AC5">
              <w:rPr>
                <w:spacing w:val="-4"/>
                <w:szCs w:val="24"/>
              </w:rPr>
              <w:t xml:space="preserve"> </w:t>
            </w:r>
            <w:sdt>
              <w:sdtPr>
                <w:rPr>
                  <w:spacing w:val="-4"/>
                  <w:szCs w:val="24"/>
                </w:rPr>
                <w:id w:val="-2001259391"/>
                <w:citation/>
              </w:sdtPr>
              <w:sdtEndPr/>
              <w:sdtContent>
                <w:r w:rsidR="00E65F3A">
                  <w:rPr>
                    <w:spacing w:val="-4"/>
                    <w:szCs w:val="24"/>
                  </w:rPr>
                  <w:fldChar w:fldCharType="begin"/>
                </w:r>
                <w:r w:rsidR="00E65F3A">
                  <w:rPr>
                    <w:spacing w:val="-4"/>
                    <w:szCs w:val="24"/>
                  </w:rPr>
                  <w:instrText xml:space="preserve"> CITATION ONR387 \l 2057 </w:instrText>
                </w:r>
                <w:r w:rsidR="00E65F3A">
                  <w:rPr>
                    <w:spacing w:val="-4"/>
                    <w:szCs w:val="24"/>
                  </w:rPr>
                  <w:fldChar w:fldCharType="separate"/>
                </w:r>
                <w:r w:rsidR="00E65F3A" w:rsidRPr="00E65F3A">
                  <w:rPr>
                    <w:noProof/>
                    <w:spacing w:val="-4"/>
                    <w:szCs w:val="24"/>
                  </w:rPr>
                  <w:t>[10]</w:t>
                </w:r>
                <w:r w:rsidR="00E65F3A">
                  <w:rPr>
                    <w:spacing w:val="-4"/>
                    <w:szCs w:val="24"/>
                  </w:rPr>
                  <w:fldChar w:fldCharType="end"/>
                </w:r>
              </w:sdtContent>
            </w:sdt>
          </w:p>
        </w:tc>
      </w:tr>
      <w:tr w:rsidR="00F10740" w:rsidRPr="00AF5135" w14:paraId="469665A3" w14:textId="77777777" w:rsidTr="00F10740">
        <w:trPr>
          <w:cantSplit/>
          <w:trHeight w:val="813"/>
        </w:trPr>
        <w:tc>
          <w:tcPr>
            <w:tcW w:w="254" w:type="pct"/>
          </w:tcPr>
          <w:p w14:paraId="663EC76F" w14:textId="58A2294D" w:rsidR="00576485" w:rsidRPr="00AF5135" w:rsidRDefault="00576485" w:rsidP="00AF5135">
            <w:pPr>
              <w:pStyle w:val="TableText"/>
              <w:rPr>
                <w:spacing w:val="-5"/>
                <w:szCs w:val="24"/>
              </w:rPr>
            </w:pPr>
            <w:r w:rsidRPr="00AF5135">
              <w:rPr>
                <w:spacing w:val="-5"/>
                <w:szCs w:val="24"/>
              </w:rPr>
              <w:t>D24</w:t>
            </w:r>
          </w:p>
        </w:tc>
        <w:tc>
          <w:tcPr>
            <w:tcW w:w="1676" w:type="pct"/>
          </w:tcPr>
          <w:p w14:paraId="1175D75A" w14:textId="6017485C" w:rsidR="00576485" w:rsidRPr="00AF5135" w:rsidRDefault="00576485" w:rsidP="00AF5135">
            <w:pPr>
              <w:pStyle w:val="TableText"/>
              <w:rPr>
                <w:szCs w:val="24"/>
              </w:rPr>
            </w:pPr>
            <w:r w:rsidRPr="00AF5135">
              <w:rPr>
                <w:szCs w:val="24"/>
              </w:rPr>
              <w:t>Ensure</w:t>
            </w:r>
            <w:r w:rsidRPr="00AF5135">
              <w:rPr>
                <w:spacing w:val="-14"/>
                <w:szCs w:val="24"/>
              </w:rPr>
              <w:t xml:space="preserve"> </w:t>
            </w:r>
            <w:r w:rsidRPr="00AF5135">
              <w:rPr>
                <w:szCs w:val="24"/>
              </w:rPr>
              <w:t>all</w:t>
            </w:r>
            <w:r w:rsidRPr="00AF5135">
              <w:rPr>
                <w:spacing w:val="-14"/>
                <w:szCs w:val="24"/>
              </w:rPr>
              <w:t xml:space="preserve"> </w:t>
            </w:r>
            <w:r w:rsidRPr="00AF5135">
              <w:rPr>
                <w:szCs w:val="24"/>
              </w:rPr>
              <w:t>invoices</w:t>
            </w:r>
            <w:r w:rsidRPr="00AF5135">
              <w:rPr>
                <w:spacing w:val="-14"/>
                <w:szCs w:val="24"/>
              </w:rPr>
              <w:t xml:space="preserve"> </w:t>
            </w:r>
            <w:r w:rsidRPr="00AF5135">
              <w:rPr>
                <w:szCs w:val="24"/>
              </w:rPr>
              <w:t>are paid against a valid purchase order.</w:t>
            </w:r>
          </w:p>
        </w:tc>
        <w:tc>
          <w:tcPr>
            <w:tcW w:w="761" w:type="pct"/>
          </w:tcPr>
          <w:p w14:paraId="70D34BFE" w14:textId="1165EEE6" w:rsidR="00576485" w:rsidRPr="00AF5135" w:rsidRDefault="00576485" w:rsidP="00AF5135">
            <w:pPr>
              <w:spacing w:before="60" w:after="60"/>
              <w:rPr>
                <w:spacing w:val="-5"/>
                <w:szCs w:val="24"/>
              </w:rPr>
            </w:pPr>
            <w:r w:rsidRPr="00AF5135">
              <w:rPr>
                <w:spacing w:val="-5"/>
                <w:szCs w:val="24"/>
              </w:rPr>
              <w:t>FD</w:t>
            </w:r>
          </w:p>
        </w:tc>
        <w:tc>
          <w:tcPr>
            <w:tcW w:w="1009" w:type="pct"/>
          </w:tcPr>
          <w:p w14:paraId="4667CCD8" w14:textId="77777777" w:rsidR="00576485" w:rsidRPr="00AF5135" w:rsidRDefault="00576485" w:rsidP="00AF5135">
            <w:pPr>
              <w:pStyle w:val="TableParagraph"/>
              <w:spacing w:before="60" w:after="60" w:line="252" w:lineRule="auto"/>
              <w:ind w:left="0"/>
              <w:rPr>
                <w:sz w:val="24"/>
                <w:szCs w:val="24"/>
              </w:rPr>
            </w:pPr>
            <w:r w:rsidRPr="00AF5135">
              <w:rPr>
                <w:sz w:val="24"/>
                <w:szCs w:val="24"/>
              </w:rPr>
              <w:t>Head</w:t>
            </w:r>
            <w:r w:rsidRPr="00AF5135">
              <w:rPr>
                <w:spacing w:val="-13"/>
                <w:sz w:val="24"/>
                <w:szCs w:val="24"/>
              </w:rPr>
              <w:t xml:space="preserve"> </w:t>
            </w:r>
            <w:r w:rsidRPr="00AF5135">
              <w:rPr>
                <w:sz w:val="24"/>
                <w:szCs w:val="24"/>
              </w:rPr>
              <w:t>of</w:t>
            </w:r>
            <w:r w:rsidRPr="00AF5135">
              <w:rPr>
                <w:spacing w:val="-14"/>
                <w:sz w:val="24"/>
                <w:szCs w:val="24"/>
              </w:rPr>
              <w:t xml:space="preserve"> </w:t>
            </w:r>
            <w:r w:rsidRPr="00AF5135">
              <w:rPr>
                <w:sz w:val="24"/>
                <w:szCs w:val="24"/>
              </w:rPr>
              <w:t>Finance</w:t>
            </w:r>
            <w:r w:rsidRPr="00AF5135">
              <w:rPr>
                <w:spacing w:val="-14"/>
                <w:sz w:val="24"/>
                <w:szCs w:val="24"/>
              </w:rPr>
              <w:t xml:space="preserve"> </w:t>
            </w:r>
            <w:r w:rsidRPr="00AF5135">
              <w:rPr>
                <w:sz w:val="24"/>
                <w:szCs w:val="24"/>
              </w:rPr>
              <w:t xml:space="preserve">&amp; </w:t>
            </w:r>
            <w:r w:rsidRPr="00AF5135">
              <w:rPr>
                <w:spacing w:val="-2"/>
                <w:sz w:val="24"/>
                <w:szCs w:val="24"/>
              </w:rPr>
              <w:t>Commercial</w:t>
            </w:r>
          </w:p>
          <w:p w14:paraId="7517473B" w14:textId="07253925" w:rsidR="00576485" w:rsidRPr="00AF5135" w:rsidRDefault="00576485" w:rsidP="00AF5135">
            <w:pPr>
              <w:pStyle w:val="TableParagraph"/>
              <w:spacing w:before="60" w:after="60" w:line="252" w:lineRule="auto"/>
              <w:ind w:left="0"/>
              <w:rPr>
                <w:sz w:val="24"/>
                <w:szCs w:val="24"/>
              </w:rPr>
            </w:pPr>
            <w:r w:rsidRPr="00AF5135">
              <w:rPr>
                <w:sz w:val="24"/>
                <w:szCs w:val="24"/>
              </w:rPr>
              <w:t xml:space="preserve">Head of Commercial and Procurement </w:t>
            </w:r>
          </w:p>
        </w:tc>
        <w:tc>
          <w:tcPr>
            <w:tcW w:w="1300" w:type="pct"/>
          </w:tcPr>
          <w:p w14:paraId="19149B4C" w14:textId="2B5677D0" w:rsidR="00576485" w:rsidRPr="00AF5135" w:rsidRDefault="004039A3" w:rsidP="00E65F3A">
            <w:pPr>
              <w:pStyle w:val="TableParagraph"/>
              <w:spacing w:before="60" w:after="60" w:line="252" w:lineRule="auto"/>
              <w:ind w:left="0" w:right="466"/>
              <w:rPr>
                <w:spacing w:val="-4"/>
                <w:sz w:val="24"/>
                <w:szCs w:val="24"/>
              </w:rPr>
            </w:pPr>
            <w:r>
              <w:rPr>
                <w:sz w:val="24"/>
                <w:szCs w:val="24"/>
              </w:rPr>
              <w:t>E</w:t>
            </w:r>
            <w:r w:rsidR="00576485" w:rsidRPr="00AF5135">
              <w:rPr>
                <w:sz w:val="24"/>
                <w:szCs w:val="24"/>
              </w:rPr>
              <w:t>lectronic</w:t>
            </w:r>
            <w:r w:rsidR="00576485" w:rsidRPr="00AF5135">
              <w:rPr>
                <w:spacing w:val="-14"/>
                <w:sz w:val="24"/>
                <w:szCs w:val="24"/>
              </w:rPr>
              <w:t xml:space="preserve"> </w:t>
            </w:r>
            <w:r w:rsidR="00576485" w:rsidRPr="00AF5135">
              <w:rPr>
                <w:sz w:val="24"/>
                <w:szCs w:val="24"/>
              </w:rPr>
              <w:t>agreed</w:t>
            </w:r>
            <w:r w:rsidR="00E65F3A">
              <w:rPr>
                <w:sz w:val="24"/>
                <w:szCs w:val="24"/>
              </w:rPr>
              <w:t xml:space="preserve"> </w:t>
            </w:r>
            <w:r w:rsidR="00576485" w:rsidRPr="00AF5135">
              <w:rPr>
                <w:sz w:val="24"/>
                <w:szCs w:val="24"/>
              </w:rPr>
              <w:t>delegation</w:t>
            </w:r>
            <w:r w:rsidR="00576485" w:rsidRPr="00AF5135">
              <w:rPr>
                <w:spacing w:val="-13"/>
                <w:sz w:val="24"/>
                <w:szCs w:val="24"/>
              </w:rPr>
              <w:t xml:space="preserve"> </w:t>
            </w:r>
            <w:r w:rsidR="00576485" w:rsidRPr="00AF5135">
              <w:rPr>
                <w:sz w:val="24"/>
                <w:szCs w:val="24"/>
              </w:rPr>
              <w:t>authorities</w:t>
            </w:r>
            <w:r w:rsidR="00576485" w:rsidRPr="00AF5135">
              <w:rPr>
                <w:spacing w:val="-11"/>
                <w:sz w:val="24"/>
                <w:szCs w:val="24"/>
              </w:rPr>
              <w:t xml:space="preserve"> </w:t>
            </w:r>
            <w:r w:rsidR="00576485" w:rsidRPr="00AF5135">
              <w:rPr>
                <w:spacing w:val="-4"/>
                <w:sz w:val="24"/>
                <w:szCs w:val="24"/>
              </w:rPr>
              <w:t>apply</w:t>
            </w:r>
          </w:p>
        </w:tc>
      </w:tr>
      <w:tr w:rsidR="00F10740" w:rsidRPr="00AF5135" w14:paraId="49E52DCA" w14:textId="77777777" w:rsidTr="00F10740">
        <w:trPr>
          <w:cantSplit/>
          <w:trHeight w:val="813"/>
        </w:trPr>
        <w:tc>
          <w:tcPr>
            <w:tcW w:w="254" w:type="pct"/>
          </w:tcPr>
          <w:p w14:paraId="35B4F627" w14:textId="2E21F3D6" w:rsidR="00576485" w:rsidRPr="00AF5135" w:rsidRDefault="00576485" w:rsidP="00AF5135">
            <w:pPr>
              <w:pStyle w:val="TableText"/>
              <w:rPr>
                <w:spacing w:val="-5"/>
                <w:szCs w:val="24"/>
              </w:rPr>
            </w:pPr>
            <w:r w:rsidRPr="00AF5135">
              <w:rPr>
                <w:spacing w:val="-5"/>
                <w:szCs w:val="24"/>
              </w:rPr>
              <w:t>D25</w:t>
            </w:r>
          </w:p>
        </w:tc>
        <w:tc>
          <w:tcPr>
            <w:tcW w:w="1676" w:type="pct"/>
          </w:tcPr>
          <w:p w14:paraId="7A540118" w14:textId="14BA1239" w:rsidR="00576485" w:rsidRPr="00AF5135" w:rsidRDefault="00576485" w:rsidP="007F0AC5">
            <w:pPr>
              <w:pStyle w:val="TableParagraph"/>
              <w:spacing w:before="60" w:after="60" w:line="252" w:lineRule="auto"/>
              <w:ind w:left="0" w:right="353"/>
              <w:rPr>
                <w:sz w:val="24"/>
                <w:szCs w:val="24"/>
              </w:rPr>
            </w:pPr>
            <w:r w:rsidRPr="00AF5135">
              <w:rPr>
                <w:sz w:val="24"/>
                <w:szCs w:val="24"/>
              </w:rPr>
              <w:t>Approval of manual payment</w:t>
            </w:r>
            <w:r w:rsidRPr="00AF5135">
              <w:rPr>
                <w:spacing w:val="-14"/>
                <w:sz w:val="24"/>
                <w:szCs w:val="24"/>
              </w:rPr>
              <w:t xml:space="preserve"> </w:t>
            </w:r>
            <w:r w:rsidRPr="00AF5135">
              <w:rPr>
                <w:sz w:val="24"/>
                <w:szCs w:val="24"/>
              </w:rPr>
              <w:t>of</w:t>
            </w:r>
            <w:r w:rsidRPr="00AF5135">
              <w:rPr>
                <w:spacing w:val="-14"/>
                <w:sz w:val="24"/>
                <w:szCs w:val="24"/>
              </w:rPr>
              <w:t xml:space="preserve"> </w:t>
            </w:r>
            <w:r w:rsidRPr="00AF5135">
              <w:rPr>
                <w:sz w:val="24"/>
                <w:szCs w:val="24"/>
              </w:rPr>
              <w:t>invoices</w:t>
            </w:r>
            <w:r w:rsidR="007F0AC5">
              <w:rPr>
                <w:sz w:val="24"/>
                <w:szCs w:val="24"/>
              </w:rPr>
              <w:t xml:space="preserve"> </w:t>
            </w:r>
            <w:r w:rsidRPr="00AF5135">
              <w:rPr>
                <w:sz w:val="24"/>
                <w:szCs w:val="24"/>
              </w:rPr>
              <w:t>(only</w:t>
            </w:r>
            <w:r w:rsidRPr="00AF5135">
              <w:rPr>
                <w:spacing w:val="-14"/>
                <w:sz w:val="24"/>
                <w:szCs w:val="24"/>
              </w:rPr>
              <w:t xml:space="preserve"> </w:t>
            </w:r>
            <w:r w:rsidRPr="00AF5135">
              <w:rPr>
                <w:sz w:val="24"/>
                <w:szCs w:val="24"/>
              </w:rPr>
              <w:t>where</w:t>
            </w:r>
            <w:r w:rsidRPr="00AF5135">
              <w:rPr>
                <w:spacing w:val="-14"/>
                <w:sz w:val="24"/>
                <w:szCs w:val="24"/>
              </w:rPr>
              <w:t xml:space="preserve"> </w:t>
            </w:r>
            <w:r w:rsidRPr="00AF5135">
              <w:rPr>
                <w:sz w:val="24"/>
                <w:szCs w:val="24"/>
              </w:rPr>
              <w:t xml:space="preserve">absolutely </w:t>
            </w:r>
            <w:r w:rsidRPr="00AF5135">
              <w:rPr>
                <w:spacing w:val="-2"/>
                <w:sz w:val="24"/>
                <w:szCs w:val="24"/>
              </w:rPr>
              <w:t>necessary)</w:t>
            </w:r>
          </w:p>
        </w:tc>
        <w:tc>
          <w:tcPr>
            <w:tcW w:w="761" w:type="pct"/>
          </w:tcPr>
          <w:p w14:paraId="03BAE823" w14:textId="76D20744" w:rsidR="00576485" w:rsidRPr="00AF5135" w:rsidRDefault="00576485" w:rsidP="00AF5135">
            <w:pPr>
              <w:spacing w:before="60" w:after="60"/>
              <w:rPr>
                <w:spacing w:val="-5"/>
                <w:szCs w:val="24"/>
              </w:rPr>
            </w:pPr>
            <w:r w:rsidRPr="00AF5135">
              <w:rPr>
                <w:spacing w:val="-5"/>
                <w:szCs w:val="24"/>
              </w:rPr>
              <w:t>FD</w:t>
            </w:r>
          </w:p>
        </w:tc>
        <w:tc>
          <w:tcPr>
            <w:tcW w:w="1009" w:type="pct"/>
          </w:tcPr>
          <w:p w14:paraId="34684847" w14:textId="2BA92F09" w:rsidR="00576485" w:rsidRPr="00AF5135" w:rsidRDefault="00576485" w:rsidP="00AF5135">
            <w:pPr>
              <w:pStyle w:val="TableParagraph"/>
              <w:spacing w:before="60" w:after="60" w:line="252" w:lineRule="auto"/>
              <w:ind w:left="0"/>
              <w:rPr>
                <w:sz w:val="24"/>
                <w:szCs w:val="24"/>
              </w:rPr>
            </w:pPr>
            <w:r w:rsidRPr="00AF5135">
              <w:rPr>
                <w:sz w:val="24"/>
                <w:szCs w:val="24"/>
              </w:rPr>
              <w:t xml:space="preserve">Head of Finance and Commercial </w:t>
            </w:r>
          </w:p>
        </w:tc>
        <w:tc>
          <w:tcPr>
            <w:tcW w:w="1300" w:type="pct"/>
          </w:tcPr>
          <w:p w14:paraId="147E474F" w14:textId="77777777" w:rsidR="00576485" w:rsidRPr="00AF5135" w:rsidRDefault="00576485" w:rsidP="00AF5135">
            <w:pPr>
              <w:pStyle w:val="TableParagraph"/>
              <w:spacing w:before="60" w:after="60" w:line="252" w:lineRule="auto"/>
              <w:ind w:left="0" w:right="352"/>
              <w:rPr>
                <w:sz w:val="24"/>
                <w:szCs w:val="24"/>
              </w:rPr>
            </w:pPr>
            <w:r w:rsidRPr="00AF5135">
              <w:rPr>
                <w:sz w:val="24"/>
                <w:szCs w:val="24"/>
              </w:rPr>
              <w:t>Approval</w:t>
            </w:r>
            <w:r w:rsidRPr="00AF5135">
              <w:rPr>
                <w:spacing w:val="-11"/>
                <w:sz w:val="24"/>
                <w:szCs w:val="24"/>
              </w:rPr>
              <w:t xml:space="preserve"> </w:t>
            </w:r>
            <w:r w:rsidRPr="00AF5135">
              <w:rPr>
                <w:sz w:val="24"/>
                <w:szCs w:val="24"/>
              </w:rPr>
              <w:t>to</w:t>
            </w:r>
            <w:r w:rsidRPr="00AF5135">
              <w:rPr>
                <w:spacing w:val="-10"/>
                <w:sz w:val="24"/>
                <w:szCs w:val="24"/>
              </w:rPr>
              <w:t xml:space="preserve"> </w:t>
            </w:r>
            <w:r w:rsidRPr="00AF5135">
              <w:rPr>
                <w:sz w:val="24"/>
                <w:szCs w:val="24"/>
              </w:rPr>
              <w:t>be</w:t>
            </w:r>
            <w:r w:rsidRPr="00AF5135">
              <w:rPr>
                <w:spacing w:val="-9"/>
                <w:sz w:val="24"/>
                <w:szCs w:val="24"/>
              </w:rPr>
              <w:t xml:space="preserve"> </w:t>
            </w:r>
            <w:r w:rsidRPr="00AF5135">
              <w:rPr>
                <w:sz w:val="24"/>
                <w:szCs w:val="24"/>
              </w:rPr>
              <w:t>given</w:t>
            </w:r>
            <w:r w:rsidRPr="00AF5135">
              <w:rPr>
                <w:spacing w:val="-10"/>
                <w:sz w:val="24"/>
                <w:szCs w:val="24"/>
              </w:rPr>
              <w:t xml:space="preserve"> </w:t>
            </w:r>
            <w:r w:rsidRPr="00AF5135">
              <w:rPr>
                <w:sz w:val="24"/>
                <w:szCs w:val="24"/>
              </w:rPr>
              <w:t xml:space="preserve">in </w:t>
            </w:r>
            <w:r w:rsidRPr="00AF5135">
              <w:rPr>
                <w:spacing w:val="-2"/>
                <w:sz w:val="24"/>
                <w:szCs w:val="24"/>
              </w:rPr>
              <w:t>writing.</w:t>
            </w:r>
          </w:p>
          <w:p w14:paraId="6606E31B" w14:textId="2F3F2F3F" w:rsidR="00576485" w:rsidRPr="00AF5135" w:rsidRDefault="00474A17" w:rsidP="00AF5135">
            <w:pPr>
              <w:pStyle w:val="TableParagraph"/>
              <w:spacing w:before="60" w:after="60" w:line="252" w:lineRule="auto"/>
              <w:ind w:left="0"/>
              <w:rPr>
                <w:sz w:val="24"/>
                <w:szCs w:val="24"/>
              </w:rPr>
            </w:pPr>
            <w:r>
              <w:rPr>
                <w:sz w:val="24"/>
                <w:szCs w:val="24"/>
              </w:rPr>
              <w:t>E</w:t>
            </w:r>
            <w:r w:rsidR="00576485" w:rsidRPr="00AF5135">
              <w:rPr>
                <w:sz w:val="24"/>
                <w:szCs w:val="24"/>
              </w:rPr>
              <w:t>lectronic agreed delegation</w:t>
            </w:r>
            <w:r w:rsidR="00576485" w:rsidRPr="00AF5135">
              <w:rPr>
                <w:spacing w:val="-14"/>
                <w:sz w:val="24"/>
                <w:szCs w:val="24"/>
              </w:rPr>
              <w:t xml:space="preserve"> </w:t>
            </w:r>
            <w:r w:rsidR="00576485" w:rsidRPr="00AF5135">
              <w:rPr>
                <w:sz w:val="24"/>
                <w:szCs w:val="24"/>
              </w:rPr>
              <w:t>authorities</w:t>
            </w:r>
            <w:r w:rsidR="00576485" w:rsidRPr="00AF5135">
              <w:rPr>
                <w:spacing w:val="-14"/>
                <w:sz w:val="24"/>
                <w:szCs w:val="24"/>
              </w:rPr>
              <w:t xml:space="preserve"> </w:t>
            </w:r>
            <w:r w:rsidR="00576485" w:rsidRPr="00AF5135">
              <w:rPr>
                <w:sz w:val="24"/>
                <w:szCs w:val="24"/>
              </w:rPr>
              <w:t>apply</w:t>
            </w:r>
          </w:p>
          <w:p w14:paraId="1FA9A329" w14:textId="1D471EF0" w:rsidR="00576485" w:rsidRPr="00AF5135" w:rsidRDefault="00576485" w:rsidP="00AF5135">
            <w:pPr>
              <w:pStyle w:val="TableText"/>
              <w:rPr>
                <w:spacing w:val="-4"/>
                <w:szCs w:val="24"/>
              </w:rPr>
            </w:pPr>
          </w:p>
        </w:tc>
      </w:tr>
      <w:tr w:rsidR="00F10740" w:rsidRPr="00AF5135" w14:paraId="3210D71E" w14:textId="77777777" w:rsidTr="00F10740">
        <w:trPr>
          <w:cantSplit/>
          <w:trHeight w:val="813"/>
        </w:trPr>
        <w:tc>
          <w:tcPr>
            <w:tcW w:w="254" w:type="pct"/>
          </w:tcPr>
          <w:p w14:paraId="62CA4FDC" w14:textId="052E4577" w:rsidR="00576485" w:rsidRPr="00AF5135" w:rsidRDefault="00576485" w:rsidP="00AF5135">
            <w:pPr>
              <w:pStyle w:val="TableText"/>
              <w:rPr>
                <w:spacing w:val="-5"/>
                <w:szCs w:val="24"/>
              </w:rPr>
            </w:pPr>
            <w:r w:rsidRPr="00AF5135">
              <w:rPr>
                <w:spacing w:val="-5"/>
                <w:szCs w:val="24"/>
              </w:rPr>
              <w:t>D26</w:t>
            </w:r>
          </w:p>
        </w:tc>
        <w:tc>
          <w:tcPr>
            <w:tcW w:w="1676" w:type="pct"/>
          </w:tcPr>
          <w:p w14:paraId="0666A13D" w14:textId="5B2B9B6E" w:rsidR="00576485" w:rsidRPr="00AF5135" w:rsidRDefault="00576485" w:rsidP="00AF5135">
            <w:pPr>
              <w:pStyle w:val="TableText"/>
              <w:rPr>
                <w:szCs w:val="24"/>
              </w:rPr>
            </w:pPr>
            <w:r w:rsidRPr="00AF5135">
              <w:rPr>
                <w:szCs w:val="24"/>
              </w:rPr>
              <w:t>Agree a Service Level Agreement with Shared Service</w:t>
            </w:r>
            <w:r w:rsidRPr="00AF5135">
              <w:rPr>
                <w:spacing w:val="-12"/>
                <w:szCs w:val="24"/>
              </w:rPr>
              <w:t xml:space="preserve"> </w:t>
            </w:r>
            <w:r w:rsidRPr="00AF5135">
              <w:rPr>
                <w:szCs w:val="24"/>
              </w:rPr>
              <w:t>Connections</w:t>
            </w:r>
            <w:r w:rsidRPr="00AF5135">
              <w:rPr>
                <w:spacing w:val="-13"/>
                <w:szCs w:val="24"/>
              </w:rPr>
              <w:t xml:space="preserve"> </w:t>
            </w:r>
            <w:r w:rsidRPr="00AF5135">
              <w:rPr>
                <w:szCs w:val="24"/>
              </w:rPr>
              <w:t>Ltd (SSCL) for operating ONR’s banking facilities</w:t>
            </w:r>
          </w:p>
        </w:tc>
        <w:tc>
          <w:tcPr>
            <w:tcW w:w="761" w:type="pct"/>
          </w:tcPr>
          <w:p w14:paraId="2A444D5F" w14:textId="752AD7E8" w:rsidR="00576485" w:rsidRPr="00AF5135" w:rsidRDefault="00576485" w:rsidP="00AF5135">
            <w:pPr>
              <w:spacing w:before="60" w:after="60"/>
              <w:rPr>
                <w:spacing w:val="-5"/>
                <w:szCs w:val="24"/>
              </w:rPr>
            </w:pPr>
            <w:r w:rsidRPr="00AF5135">
              <w:rPr>
                <w:spacing w:val="-5"/>
                <w:szCs w:val="24"/>
              </w:rPr>
              <w:t>FD</w:t>
            </w:r>
          </w:p>
        </w:tc>
        <w:tc>
          <w:tcPr>
            <w:tcW w:w="1009" w:type="pct"/>
          </w:tcPr>
          <w:p w14:paraId="3AE96079" w14:textId="77777777" w:rsidR="00576485" w:rsidRPr="00AF5135" w:rsidRDefault="00576485" w:rsidP="00AF5135">
            <w:pPr>
              <w:pStyle w:val="TableParagraph"/>
              <w:spacing w:before="60" w:after="60" w:line="252" w:lineRule="auto"/>
              <w:ind w:left="0"/>
              <w:rPr>
                <w:sz w:val="24"/>
                <w:szCs w:val="24"/>
              </w:rPr>
            </w:pPr>
            <w:r w:rsidRPr="00AF5135">
              <w:rPr>
                <w:sz w:val="24"/>
                <w:szCs w:val="24"/>
              </w:rPr>
              <w:t>Head</w:t>
            </w:r>
            <w:r w:rsidRPr="00AF5135">
              <w:rPr>
                <w:spacing w:val="-13"/>
                <w:sz w:val="24"/>
                <w:szCs w:val="24"/>
              </w:rPr>
              <w:t xml:space="preserve"> </w:t>
            </w:r>
            <w:r w:rsidRPr="00AF5135">
              <w:rPr>
                <w:sz w:val="24"/>
                <w:szCs w:val="24"/>
              </w:rPr>
              <w:t>of</w:t>
            </w:r>
            <w:r w:rsidRPr="00AF5135">
              <w:rPr>
                <w:spacing w:val="-14"/>
                <w:sz w:val="24"/>
                <w:szCs w:val="24"/>
              </w:rPr>
              <w:t xml:space="preserve"> </w:t>
            </w:r>
            <w:r w:rsidRPr="00AF5135">
              <w:rPr>
                <w:sz w:val="24"/>
                <w:szCs w:val="24"/>
              </w:rPr>
              <w:t>Finance</w:t>
            </w:r>
            <w:r w:rsidRPr="00AF5135">
              <w:rPr>
                <w:spacing w:val="-14"/>
                <w:sz w:val="24"/>
                <w:szCs w:val="24"/>
              </w:rPr>
              <w:t xml:space="preserve"> </w:t>
            </w:r>
            <w:r w:rsidRPr="00AF5135">
              <w:rPr>
                <w:sz w:val="24"/>
                <w:szCs w:val="24"/>
              </w:rPr>
              <w:t xml:space="preserve">&amp; </w:t>
            </w:r>
            <w:r w:rsidRPr="00AF5135">
              <w:rPr>
                <w:spacing w:val="-2"/>
                <w:sz w:val="24"/>
                <w:szCs w:val="24"/>
              </w:rPr>
              <w:t>Commercial</w:t>
            </w:r>
          </w:p>
          <w:p w14:paraId="1958EF6F" w14:textId="3B57F7F4" w:rsidR="00576485" w:rsidRPr="00AF5135" w:rsidRDefault="00576485" w:rsidP="00AF5135">
            <w:pPr>
              <w:pStyle w:val="TableParagraph"/>
              <w:spacing w:before="60" w:after="60" w:line="252" w:lineRule="auto"/>
              <w:ind w:left="0"/>
              <w:rPr>
                <w:sz w:val="24"/>
                <w:szCs w:val="24"/>
              </w:rPr>
            </w:pPr>
            <w:r w:rsidRPr="00AF5135">
              <w:rPr>
                <w:spacing w:val="-2"/>
                <w:sz w:val="24"/>
                <w:szCs w:val="24"/>
              </w:rPr>
              <w:t>Head of Financial Accounts</w:t>
            </w:r>
          </w:p>
        </w:tc>
        <w:tc>
          <w:tcPr>
            <w:tcW w:w="1300" w:type="pct"/>
          </w:tcPr>
          <w:p w14:paraId="03E63877" w14:textId="38D0306C" w:rsidR="00576485" w:rsidRPr="00AF5135" w:rsidRDefault="00576485" w:rsidP="00AF5135">
            <w:pPr>
              <w:pStyle w:val="TableText"/>
              <w:rPr>
                <w:spacing w:val="-4"/>
                <w:szCs w:val="24"/>
              </w:rPr>
            </w:pPr>
            <w:r w:rsidRPr="00AF5135">
              <w:rPr>
                <w:szCs w:val="24"/>
              </w:rPr>
              <w:t>Government</w:t>
            </w:r>
            <w:r w:rsidRPr="00AF5135">
              <w:rPr>
                <w:spacing w:val="-14"/>
                <w:szCs w:val="24"/>
              </w:rPr>
              <w:t xml:space="preserve"> </w:t>
            </w:r>
            <w:r w:rsidRPr="00AF5135">
              <w:rPr>
                <w:szCs w:val="24"/>
              </w:rPr>
              <w:t xml:space="preserve">Banking </w:t>
            </w:r>
            <w:r w:rsidRPr="00AF5135">
              <w:rPr>
                <w:spacing w:val="-2"/>
                <w:szCs w:val="24"/>
              </w:rPr>
              <w:t>Service</w:t>
            </w:r>
          </w:p>
        </w:tc>
      </w:tr>
      <w:tr w:rsidR="00F10740" w:rsidRPr="00AF5135" w14:paraId="49FCE94A" w14:textId="77777777" w:rsidTr="00F10740">
        <w:trPr>
          <w:cantSplit/>
          <w:trHeight w:val="813"/>
        </w:trPr>
        <w:tc>
          <w:tcPr>
            <w:tcW w:w="254" w:type="pct"/>
          </w:tcPr>
          <w:p w14:paraId="2D660A77" w14:textId="4B7CF37B" w:rsidR="006C6C52" w:rsidRPr="00AF5135" w:rsidRDefault="006C6C52" w:rsidP="00AF5135">
            <w:pPr>
              <w:pStyle w:val="TableText"/>
              <w:rPr>
                <w:spacing w:val="-5"/>
                <w:szCs w:val="24"/>
              </w:rPr>
            </w:pPr>
            <w:r w:rsidRPr="00AF5135">
              <w:rPr>
                <w:spacing w:val="-5"/>
                <w:szCs w:val="24"/>
              </w:rPr>
              <w:t>D27</w:t>
            </w:r>
          </w:p>
        </w:tc>
        <w:tc>
          <w:tcPr>
            <w:tcW w:w="1676" w:type="pct"/>
          </w:tcPr>
          <w:p w14:paraId="3EAC4DA0" w14:textId="1395A4A8" w:rsidR="006C6C52" w:rsidRPr="00AF5135" w:rsidRDefault="006C6C52" w:rsidP="00AF5135">
            <w:pPr>
              <w:pStyle w:val="TableText"/>
              <w:rPr>
                <w:szCs w:val="24"/>
              </w:rPr>
            </w:pPr>
            <w:r w:rsidRPr="00AF5135">
              <w:rPr>
                <w:szCs w:val="24"/>
              </w:rPr>
              <w:t>Banking signatory on behalf of ONR</w:t>
            </w:r>
          </w:p>
        </w:tc>
        <w:tc>
          <w:tcPr>
            <w:tcW w:w="761" w:type="pct"/>
          </w:tcPr>
          <w:p w14:paraId="732AB728" w14:textId="1A1AB35E" w:rsidR="006C6C52" w:rsidRPr="00AF5135" w:rsidRDefault="006C6C52" w:rsidP="00AF5135">
            <w:pPr>
              <w:spacing w:before="60" w:after="60"/>
              <w:rPr>
                <w:spacing w:val="-5"/>
                <w:szCs w:val="24"/>
              </w:rPr>
            </w:pPr>
            <w:r w:rsidRPr="00AF5135">
              <w:rPr>
                <w:spacing w:val="-5"/>
                <w:szCs w:val="24"/>
              </w:rPr>
              <w:t>FD</w:t>
            </w:r>
          </w:p>
        </w:tc>
        <w:tc>
          <w:tcPr>
            <w:tcW w:w="1009" w:type="pct"/>
          </w:tcPr>
          <w:p w14:paraId="48C17709" w14:textId="4DC2D040" w:rsidR="006C6C52" w:rsidRPr="00AF5135" w:rsidRDefault="006C6C52" w:rsidP="00AF5135">
            <w:pPr>
              <w:pStyle w:val="TableParagraph"/>
              <w:spacing w:before="60" w:after="60" w:line="252" w:lineRule="auto"/>
              <w:ind w:left="0"/>
              <w:rPr>
                <w:sz w:val="24"/>
                <w:szCs w:val="24"/>
              </w:rPr>
            </w:pPr>
            <w:r w:rsidRPr="00AF5135">
              <w:rPr>
                <w:sz w:val="24"/>
                <w:szCs w:val="24"/>
              </w:rPr>
              <w:t>Head</w:t>
            </w:r>
            <w:r w:rsidRPr="00AF5135">
              <w:rPr>
                <w:spacing w:val="-13"/>
                <w:sz w:val="24"/>
                <w:szCs w:val="24"/>
              </w:rPr>
              <w:t xml:space="preserve"> </w:t>
            </w:r>
            <w:r w:rsidRPr="00AF5135">
              <w:rPr>
                <w:sz w:val="24"/>
                <w:szCs w:val="24"/>
              </w:rPr>
              <w:t>of</w:t>
            </w:r>
            <w:r w:rsidRPr="00AF5135">
              <w:rPr>
                <w:spacing w:val="-14"/>
                <w:sz w:val="24"/>
                <w:szCs w:val="24"/>
              </w:rPr>
              <w:t xml:space="preserve"> </w:t>
            </w:r>
            <w:r w:rsidRPr="00AF5135">
              <w:rPr>
                <w:sz w:val="24"/>
                <w:szCs w:val="24"/>
              </w:rPr>
              <w:t>Finance</w:t>
            </w:r>
            <w:r w:rsidRPr="00AF5135">
              <w:rPr>
                <w:spacing w:val="-14"/>
                <w:sz w:val="24"/>
                <w:szCs w:val="24"/>
              </w:rPr>
              <w:t xml:space="preserve"> </w:t>
            </w:r>
            <w:r w:rsidRPr="00AF5135">
              <w:rPr>
                <w:sz w:val="24"/>
                <w:szCs w:val="24"/>
              </w:rPr>
              <w:t xml:space="preserve">&amp; </w:t>
            </w:r>
            <w:r w:rsidRPr="00AF5135">
              <w:rPr>
                <w:spacing w:val="-2"/>
                <w:sz w:val="24"/>
                <w:szCs w:val="24"/>
              </w:rPr>
              <w:t>Commercial</w:t>
            </w:r>
          </w:p>
        </w:tc>
        <w:tc>
          <w:tcPr>
            <w:tcW w:w="1300" w:type="pct"/>
          </w:tcPr>
          <w:p w14:paraId="45BC1279" w14:textId="7A3E16E3" w:rsidR="006C6C52" w:rsidRPr="00AF5135" w:rsidRDefault="006C6C52" w:rsidP="00AF5135">
            <w:pPr>
              <w:pStyle w:val="TableParagraph"/>
              <w:spacing w:before="60" w:after="60" w:line="252" w:lineRule="auto"/>
              <w:ind w:left="0"/>
              <w:rPr>
                <w:sz w:val="24"/>
                <w:szCs w:val="24"/>
              </w:rPr>
            </w:pPr>
            <w:r w:rsidRPr="00AF5135">
              <w:rPr>
                <w:spacing w:val="-5"/>
                <w:sz w:val="24"/>
                <w:szCs w:val="24"/>
              </w:rPr>
              <w:t>MPM</w:t>
            </w:r>
            <w:r w:rsidR="00E65F3A">
              <w:rPr>
                <w:spacing w:val="-5"/>
                <w:sz w:val="24"/>
                <w:szCs w:val="24"/>
              </w:rPr>
              <w:t xml:space="preserve"> </w:t>
            </w:r>
            <w:sdt>
              <w:sdtPr>
                <w:rPr>
                  <w:spacing w:val="-5"/>
                  <w:sz w:val="24"/>
                  <w:szCs w:val="24"/>
                </w:rPr>
                <w:id w:val="384761440"/>
                <w:citation/>
              </w:sdtPr>
              <w:sdtEndPr/>
              <w:sdtContent>
                <w:r w:rsidR="00E65F3A">
                  <w:rPr>
                    <w:spacing w:val="-5"/>
                    <w:sz w:val="24"/>
                    <w:szCs w:val="24"/>
                  </w:rPr>
                  <w:fldChar w:fldCharType="begin"/>
                </w:r>
                <w:r w:rsidR="00E65F3A">
                  <w:rPr>
                    <w:spacing w:val="-5"/>
                    <w:sz w:val="24"/>
                    <w:szCs w:val="24"/>
                  </w:rPr>
                  <w:instrText xml:space="preserve"> CITATION HMG226 \l 2057 </w:instrText>
                </w:r>
                <w:r w:rsidR="00E65F3A">
                  <w:rPr>
                    <w:spacing w:val="-5"/>
                    <w:sz w:val="24"/>
                    <w:szCs w:val="24"/>
                  </w:rPr>
                  <w:fldChar w:fldCharType="separate"/>
                </w:r>
                <w:r w:rsidR="00E65F3A" w:rsidRPr="00E65F3A">
                  <w:rPr>
                    <w:noProof/>
                    <w:spacing w:val="-5"/>
                    <w:sz w:val="24"/>
                    <w:szCs w:val="24"/>
                  </w:rPr>
                  <w:t>[3]</w:t>
                </w:r>
                <w:r w:rsidR="00E65F3A">
                  <w:rPr>
                    <w:spacing w:val="-5"/>
                    <w:sz w:val="24"/>
                    <w:szCs w:val="24"/>
                  </w:rPr>
                  <w:fldChar w:fldCharType="end"/>
                </w:r>
              </w:sdtContent>
            </w:sdt>
          </w:p>
          <w:p w14:paraId="410077B3" w14:textId="5B1D8306" w:rsidR="006C6C52" w:rsidRPr="00AF5135" w:rsidRDefault="006C6C52" w:rsidP="00AF5135">
            <w:pPr>
              <w:pStyle w:val="TableText"/>
              <w:rPr>
                <w:spacing w:val="-4"/>
                <w:szCs w:val="24"/>
              </w:rPr>
            </w:pPr>
            <w:r w:rsidRPr="00AF5135">
              <w:rPr>
                <w:szCs w:val="24"/>
              </w:rPr>
              <w:t>Banking contract</w:t>
            </w:r>
          </w:p>
        </w:tc>
      </w:tr>
      <w:tr w:rsidR="00F10740" w:rsidRPr="00AF5135" w14:paraId="1F89E228" w14:textId="77777777" w:rsidTr="00F10740">
        <w:trPr>
          <w:cantSplit/>
          <w:trHeight w:val="813"/>
        </w:trPr>
        <w:tc>
          <w:tcPr>
            <w:tcW w:w="254" w:type="pct"/>
          </w:tcPr>
          <w:p w14:paraId="6365F780" w14:textId="16385992" w:rsidR="006C6C52" w:rsidRPr="00AF5135" w:rsidRDefault="006C6C52" w:rsidP="00AF5135">
            <w:pPr>
              <w:pStyle w:val="TableText"/>
              <w:rPr>
                <w:spacing w:val="-5"/>
                <w:szCs w:val="24"/>
              </w:rPr>
            </w:pPr>
            <w:r w:rsidRPr="00AF5135">
              <w:rPr>
                <w:spacing w:val="-5"/>
                <w:szCs w:val="24"/>
              </w:rPr>
              <w:lastRenderedPageBreak/>
              <w:t>D28</w:t>
            </w:r>
          </w:p>
        </w:tc>
        <w:tc>
          <w:tcPr>
            <w:tcW w:w="1676" w:type="pct"/>
          </w:tcPr>
          <w:p w14:paraId="0AD0E818" w14:textId="77777777" w:rsidR="006C6C52" w:rsidRPr="00AF5135" w:rsidRDefault="006C6C52" w:rsidP="00AF5135">
            <w:pPr>
              <w:pStyle w:val="TableParagraph"/>
              <w:spacing w:before="60" w:after="60" w:line="252" w:lineRule="auto"/>
              <w:ind w:left="0"/>
              <w:rPr>
                <w:sz w:val="24"/>
                <w:szCs w:val="24"/>
              </w:rPr>
            </w:pPr>
            <w:r w:rsidRPr="00AF5135">
              <w:rPr>
                <w:sz w:val="24"/>
                <w:szCs w:val="24"/>
              </w:rPr>
              <w:t>Ensure</w:t>
            </w:r>
            <w:r w:rsidRPr="00AF5135">
              <w:rPr>
                <w:spacing w:val="-7"/>
                <w:sz w:val="24"/>
                <w:szCs w:val="24"/>
              </w:rPr>
              <w:t xml:space="preserve"> </w:t>
            </w:r>
            <w:r w:rsidRPr="00AF5135">
              <w:rPr>
                <w:sz w:val="24"/>
                <w:szCs w:val="24"/>
              </w:rPr>
              <w:t>that</w:t>
            </w:r>
            <w:r w:rsidRPr="00AF5135">
              <w:rPr>
                <w:spacing w:val="-7"/>
                <w:sz w:val="24"/>
                <w:szCs w:val="24"/>
              </w:rPr>
              <w:t xml:space="preserve"> </w:t>
            </w:r>
            <w:r w:rsidRPr="00AF5135">
              <w:rPr>
                <w:sz w:val="24"/>
                <w:szCs w:val="24"/>
              </w:rPr>
              <w:t>ONR’s</w:t>
            </w:r>
            <w:r w:rsidRPr="00AF5135">
              <w:rPr>
                <w:spacing w:val="-6"/>
                <w:sz w:val="24"/>
                <w:szCs w:val="24"/>
              </w:rPr>
              <w:t xml:space="preserve"> </w:t>
            </w:r>
            <w:r w:rsidRPr="00AF5135">
              <w:rPr>
                <w:sz w:val="24"/>
                <w:szCs w:val="24"/>
              </w:rPr>
              <w:t>bank account</w:t>
            </w:r>
            <w:r w:rsidRPr="00AF5135">
              <w:rPr>
                <w:spacing w:val="-14"/>
                <w:sz w:val="24"/>
                <w:szCs w:val="24"/>
              </w:rPr>
              <w:t xml:space="preserve"> </w:t>
            </w:r>
            <w:r w:rsidRPr="00AF5135">
              <w:rPr>
                <w:sz w:val="24"/>
                <w:szCs w:val="24"/>
              </w:rPr>
              <w:t>is</w:t>
            </w:r>
            <w:r w:rsidRPr="00AF5135">
              <w:rPr>
                <w:spacing w:val="-13"/>
                <w:sz w:val="24"/>
                <w:szCs w:val="24"/>
              </w:rPr>
              <w:t xml:space="preserve"> </w:t>
            </w:r>
            <w:r w:rsidRPr="00AF5135">
              <w:rPr>
                <w:sz w:val="24"/>
                <w:szCs w:val="24"/>
              </w:rPr>
              <w:t>managed</w:t>
            </w:r>
            <w:r w:rsidRPr="00AF5135">
              <w:rPr>
                <w:spacing w:val="-14"/>
                <w:sz w:val="24"/>
                <w:szCs w:val="24"/>
              </w:rPr>
              <w:t xml:space="preserve"> </w:t>
            </w:r>
            <w:r w:rsidRPr="00AF5135">
              <w:rPr>
                <w:sz w:val="24"/>
                <w:szCs w:val="24"/>
              </w:rPr>
              <w:t>and operated in line with the Government Banking</w:t>
            </w:r>
          </w:p>
          <w:p w14:paraId="59D4C43D" w14:textId="0B64A116" w:rsidR="006C6C52" w:rsidRPr="00AF5135" w:rsidRDefault="006C6C52" w:rsidP="00AF5135">
            <w:pPr>
              <w:pStyle w:val="TableText"/>
              <w:rPr>
                <w:szCs w:val="24"/>
              </w:rPr>
            </w:pPr>
            <w:r w:rsidRPr="00AF5135">
              <w:rPr>
                <w:szCs w:val="24"/>
              </w:rPr>
              <w:t>Service</w:t>
            </w:r>
            <w:r w:rsidRPr="00AF5135">
              <w:rPr>
                <w:spacing w:val="-14"/>
                <w:szCs w:val="24"/>
              </w:rPr>
              <w:t xml:space="preserve"> </w:t>
            </w:r>
            <w:r w:rsidRPr="00AF5135">
              <w:rPr>
                <w:szCs w:val="24"/>
              </w:rPr>
              <w:t>guidance</w:t>
            </w:r>
            <w:r w:rsidRPr="00AF5135">
              <w:rPr>
                <w:spacing w:val="-14"/>
                <w:szCs w:val="24"/>
              </w:rPr>
              <w:t xml:space="preserve"> </w:t>
            </w:r>
            <w:r w:rsidRPr="00AF5135">
              <w:rPr>
                <w:szCs w:val="24"/>
              </w:rPr>
              <w:t xml:space="preserve">and </w:t>
            </w:r>
            <w:r w:rsidRPr="00AF5135">
              <w:rPr>
                <w:spacing w:val="-2"/>
                <w:szCs w:val="24"/>
              </w:rPr>
              <w:t>procedures</w:t>
            </w:r>
          </w:p>
        </w:tc>
        <w:tc>
          <w:tcPr>
            <w:tcW w:w="761" w:type="pct"/>
          </w:tcPr>
          <w:p w14:paraId="527930B9" w14:textId="3082B3E9" w:rsidR="006C6C52" w:rsidRPr="00AF5135" w:rsidRDefault="006C6C52" w:rsidP="00AF5135">
            <w:pPr>
              <w:spacing w:before="60" w:after="60"/>
              <w:rPr>
                <w:spacing w:val="-5"/>
                <w:szCs w:val="24"/>
              </w:rPr>
            </w:pPr>
            <w:r w:rsidRPr="00AF5135">
              <w:rPr>
                <w:spacing w:val="-5"/>
                <w:szCs w:val="24"/>
              </w:rPr>
              <w:t>FD</w:t>
            </w:r>
          </w:p>
        </w:tc>
        <w:tc>
          <w:tcPr>
            <w:tcW w:w="1009" w:type="pct"/>
          </w:tcPr>
          <w:p w14:paraId="2BD2F754" w14:textId="77777777" w:rsidR="006C6C52" w:rsidRPr="00AF5135" w:rsidRDefault="006C6C52" w:rsidP="00AF5135">
            <w:pPr>
              <w:pStyle w:val="TableParagraph"/>
              <w:spacing w:before="60" w:after="60" w:line="252" w:lineRule="auto"/>
              <w:ind w:left="0"/>
              <w:rPr>
                <w:sz w:val="24"/>
                <w:szCs w:val="24"/>
              </w:rPr>
            </w:pPr>
            <w:r w:rsidRPr="00AF5135">
              <w:rPr>
                <w:sz w:val="24"/>
                <w:szCs w:val="24"/>
              </w:rPr>
              <w:t>Head</w:t>
            </w:r>
            <w:r w:rsidRPr="00AF5135">
              <w:rPr>
                <w:spacing w:val="-13"/>
                <w:sz w:val="24"/>
                <w:szCs w:val="24"/>
              </w:rPr>
              <w:t xml:space="preserve"> </w:t>
            </w:r>
            <w:r w:rsidRPr="00AF5135">
              <w:rPr>
                <w:sz w:val="24"/>
                <w:szCs w:val="24"/>
              </w:rPr>
              <w:t>of</w:t>
            </w:r>
            <w:r w:rsidRPr="00AF5135">
              <w:rPr>
                <w:spacing w:val="-14"/>
                <w:sz w:val="24"/>
                <w:szCs w:val="24"/>
              </w:rPr>
              <w:t xml:space="preserve"> </w:t>
            </w:r>
            <w:r w:rsidRPr="00AF5135">
              <w:rPr>
                <w:sz w:val="24"/>
                <w:szCs w:val="24"/>
              </w:rPr>
              <w:t>Finance</w:t>
            </w:r>
            <w:r w:rsidRPr="00AF5135">
              <w:rPr>
                <w:spacing w:val="-14"/>
                <w:sz w:val="24"/>
                <w:szCs w:val="24"/>
              </w:rPr>
              <w:t xml:space="preserve"> </w:t>
            </w:r>
            <w:r w:rsidRPr="00AF5135">
              <w:rPr>
                <w:sz w:val="24"/>
                <w:szCs w:val="24"/>
              </w:rPr>
              <w:t xml:space="preserve">&amp; </w:t>
            </w:r>
            <w:r w:rsidRPr="00AF5135">
              <w:rPr>
                <w:spacing w:val="-2"/>
                <w:sz w:val="24"/>
                <w:szCs w:val="24"/>
              </w:rPr>
              <w:t>Commercial</w:t>
            </w:r>
          </w:p>
          <w:p w14:paraId="0E4F1DE0" w14:textId="57671374" w:rsidR="006C6C52" w:rsidRPr="00AF5135" w:rsidRDefault="006C6C52" w:rsidP="00AF5135">
            <w:pPr>
              <w:pStyle w:val="TableParagraph"/>
              <w:spacing w:before="60" w:after="60" w:line="252" w:lineRule="auto"/>
              <w:ind w:left="0"/>
              <w:rPr>
                <w:sz w:val="24"/>
                <w:szCs w:val="24"/>
              </w:rPr>
            </w:pPr>
            <w:r w:rsidRPr="00AF5135">
              <w:rPr>
                <w:spacing w:val="-2"/>
                <w:sz w:val="24"/>
                <w:szCs w:val="24"/>
              </w:rPr>
              <w:t>Head of Financial Accounts</w:t>
            </w:r>
          </w:p>
        </w:tc>
        <w:tc>
          <w:tcPr>
            <w:tcW w:w="1300" w:type="pct"/>
          </w:tcPr>
          <w:p w14:paraId="28621CFD" w14:textId="77777777" w:rsidR="006C6C52" w:rsidRPr="00AF5135" w:rsidRDefault="006C6C52" w:rsidP="00AF5135">
            <w:pPr>
              <w:pStyle w:val="TableParagraph"/>
              <w:spacing w:before="60" w:after="60" w:line="252" w:lineRule="auto"/>
              <w:ind w:left="0" w:right="724"/>
              <w:rPr>
                <w:sz w:val="24"/>
                <w:szCs w:val="24"/>
              </w:rPr>
            </w:pPr>
            <w:r w:rsidRPr="00AF5135">
              <w:rPr>
                <w:sz w:val="24"/>
                <w:szCs w:val="24"/>
              </w:rPr>
              <w:t>Government</w:t>
            </w:r>
            <w:r w:rsidRPr="00AF5135">
              <w:rPr>
                <w:spacing w:val="-14"/>
                <w:sz w:val="24"/>
                <w:szCs w:val="24"/>
              </w:rPr>
              <w:t xml:space="preserve"> </w:t>
            </w:r>
            <w:r w:rsidRPr="00AF5135">
              <w:rPr>
                <w:sz w:val="24"/>
                <w:szCs w:val="24"/>
              </w:rPr>
              <w:t xml:space="preserve">Banking </w:t>
            </w:r>
            <w:r w:rsidRPr="00AF5135">
              <w:rPr>
                <w:spacing w:val="-2"/>
                <w:sz w:val="24"/>
                <w:szCs w:val="24"/>
              </w:rPr>
              <w:t>Service</w:t>
            </w:r>
          </w:p>
          <w:p w14:paraId="0C39C6BC" w14:textId="77777777" w:rsidR="006C6C52" w:rsidRPr="00AF5135" w:rsidRDefault="006C6C52" w:rsidP="00AF5135">
            <w:pPr>
              <w:pStyle w:val="TableText"/>
              <w:rPr>
                <w:spacing w:val="-4"/>
                <w:szCs w:val="24"/>
              </w:rPr>
            </w:pPr>
          </w:p>
        </w:tc>
      </w:tr>
      <w:tr w:rsidR="00F10740" w:rsidRPr="00AF5135" w14:paraId="33E20055" w14:textId="77777777" w:rsidTr="00F10740">
        <w:trPr>
          <w:cantSplit/>
          <w:trHeight w:val="813"/>
        </w:trPr>
        <w:tc>
          <w:tcPr>
            <w:tcW w:w="254" w:type="pct"/>
          </w:tcPr>
          <w:p w14:paraId="0C170196" w14:textId="56FED333" w:rsidR="006C6C52" w:rsidRPr="00AF5135" w:rsidRDefault="006C6C52" w:rsidP="00AF5135">
            <w:pPr>
              <w:pStyle w:val="TableText"/>
              <w:rPr>
                <w:spacing w:val="-5"/>
                <w:szCs w:val="24"/>
              </w:rPr>
            </w:pPr>
            <w:r w:rsidRPr="00AF5135">
              <w:rPr>
                <w:spacing w:val="-5"/>
                <w:szCs w:val="24"/>
              </w:rPr>
              <w:t>D29</w:t>
            </w:r>
          </w:p>
        </w:tc>
        <w:tc>
          <w:tcPr>
            <w:tcW w:w="1676" w:type="pct"/>
          </w:tcPr>
          <w:p w14:paraId="69A47E01" w14:textId="22E8A18F" w:rsidR="006C6C52" w:rsidRPr="00AF5135" w:rsidRDefault="006C6C52" w:rsidP="00AF5135">
            <w:pPr>
              <w:pStyle w:val="TableText"/>
              <w:rPr>
                <w:szCs w:val="24"/>
              </w:rPr>
            </w:pPr>
            <w:r w:rsidRPr="00AF5135">
              <w:rPr>
                <w:szCs w:val="24"/>
              </w:rPr>
              <w:t>Ensure authorities are in place to arrange for SSCL to open and close ONR bank accounts as appropriate</w:t>
            </w:r>
            <w:r w:rsidRPr="00AF5135">
              <w:rPr>
                <w:spacing w:val="-14"/>
                <w:szCs w:val="24"/>
              </w:rPr>
              <w:t xml:space="preserve"> </w:t>
            </w:r>
            <w:r w:rsidRPr="00AF5135">
              <w:rPr>
                <w:szCs w:val="24"/>
              </w:rPr>
              <w:t>and</w:t>
            </w:r>
            <w:r w:rsidRPr="00AF5135">
              <w:rPr>
                <w:spacing w:val="-14"/>
                <w:szCs w:val="24"/>
              </w:rPr>
              <w:t xml:space="preserve"> </w:t>
            </w:r>
            <w:r w:rsidRPr="00AF5135">
              <w:rPr>
                <w:szCs w:val="24"/>
              </w:rPr>
              <w:t>to</w:t>
            </w:r>
            <w:r w:rsidRPr="00AF5135">
              <w:rPr>
                <w:spacing w:val="-13"/>
                <w:szCs w:val="24"/>
              </w:rPr>
              <w:t xml:space="preserve"> </w:t>
            </w:r>
            <w:r w:rsidRPr="00AF5135">
              <w:rPr>
                <w:szCs w:val="24"/>
              </w:rPr>
              <w:t xml:space="preserve">regularly monitor the bank account, ensuring </w:t>
            </w:r>
            <w:r w:rsidR="00D9762B" w:rsidRPr="00AF5135">
              <w:rPr>
                <w:szCs w:val="24"/>
              </w:rPr>
              <w:t xml:space="preserve">a </w:t>
            </w:r>
            <w:r w:rsidRPr="00AF5135">
              <w:rPr>
                <w:szCs w:val="24"/>
              </w:rPr>
              <w:t xml:space="preserve">robust </w:t>
            </w:r>
            <w:r w:rsidR="00D9762B" w:rsidRPr="00AF5135">
              <w:rPr>
                <w:szCs w:val="24"/>
              </w:rPr>
              <w:t>reconciliation process</w:t>
            </w:r>
          </w:p>
        </w:tc>
        <w:tc>
          <w:tcPr>
            <w:tcW w:w="761" w:type="pct"/>
          </w:tcPr>
          <w:p w14:paraId="6682D423" w14:textId="31186B18" w:rsidR="006C6C52" w:rsidRPr="00AF5135" w:rsidRDefault="006C6C52" w:rsidP="00AF5135">
            <w:pPr>
              <w:spacing w:before="60" w:after="60"/>
              <w:rPr>
                <w:spacing w:val="-5"/>
                <w:szCs w:val="24"/>
              </w:rPr>
            </w:pPr>
            <w:r w:rsidRPr="00AF5135">
              <w:rPr>
                <w:spacing w:val="-5"/>
                <w:szCs w:val="24"/>
              </w:rPr>
              <w:t>FD</w:t>
            </w:r>
          </w:p>
        </w:tc>
        <w:tc>
          <w:tcPr>
            <w:tcW w:w="1009" w:type="pct"/>
          </w:tcPr>
          <w:p w14:paraId="67228D18" w14:textId="77777777" w:rsidR="006C6C52" w:rsidRPr="00AF5135" w:rsidRDefault="006C6C52" w:rsidP="00AF5135">
            <w:pPr>
              <w:pStyle w:val="TableParagraph"/>
              <w:spacing w:before="60" w:after="60" w:line="252" w:lineRule="auto"/>
              <w:ind w:left="0"/>
              <w:rPr>
                <w:sz w:val="24"/>
                <w:szCs w:val="24"/>
              </w:rPr>
            </w:pPr>
            <w:r w:rsidRPr="00AF5135">
              <w:rPr>
                <w:sz w:val="24"/>
                <w:szCs w:val="24"/>
              </w:rPr>
              <w:t>Head</w:t>
            </w:r>
            <w:r w:rsidRPr="00AF5135">
              <w:rPr>
                <w:spacing w:val="-13"/>
                <w:sz w:val="24"/>
                <w:szCs w:val="24"/>
              </w:rPr>
              <w:t xml:space="preserve"> </w:t>
            </w:r>
            <w:r w:rsidRPr="00AF5135">
              <w:rPr>
                <w:sz w:val="24"/>
                <w:szCs w:val="24"/>
              </w:rPr>
              <w:t>of</w:t>
            </w:r>
            <w:r w:rsidRPr="00AF5135">
              <w:rPr>
                <w:spacing w:val="-14"/>
                <w:sz w:val="24"/>
                <w:szCs w:val="24"/>
              </w:rPr>
              <w:t xml:space="preserve"> </w:t>
            </w:r>
            <w:r w:rsidRPr="00AF5135">
              <w:rPr>
                <w:sz w:val="24"/>
                <w:szCs w:val="24"/>
              </w:rPr>
              <w:t>Finance</w:t>
            </w:r>
            <w:r w:rsidRPr="00AF5135">
              <w:rPr>
                <w:spacing w:val="-14"/>
                <w:sz w:val="24"/>
                <w:szCs w:val="24"/>
              </w:rPr>
              <w:t xml:space="preserve"> </w:t>
            </w:r>
            <w:r w:rsidRPr="00AF5135">
              <w:rPr>
                <w:sz w:val="24"/>
                <w:szCs w:val="24"/>
              </w:rPr>
              <w:t xml:space="preserve">&amp; </w:t>
            </w:r>
            <w:r w:rsidRPr="00AF5135">
              <w:rPr>
                <w:spacing w:val="-2"/>
                <w:sz w:val="24"/>
                <w:szCs w:val="24"/>
              </w:rPr>
              <w:t>Commercial</w:t>
            </w:r>
          </w:p>
          <w:p w14:paraId="44113282" w14:textId="338BC2DD" w:rsidR="006C6C52" w:rsidRPr="00AF5135" w:rsidRDefault="006C6C52" w:rsidP="00AF5135">
            <w:pPr>
              <w:pStyle w:val="TableParagraph"/>
              <w:spacing w:before="60" w:after="60" w:line="252" w:lineRule="auto"/>
              <w:ind w:left="0"/>
              <w:rPr>
                <w:sz w:val="24"/>
                <w:szCs w:val="24"/>
              </w:rPr>
            </w:pPr>
            <w:r w:rsidRPr="00AF5135">
              <w:rPr>
                <w:spacing w:val="-2"/>
                <w:sz w:val="24"/>
                <w:szCs w:val="24"/>
              </w:rPr>
              <w:t>Head of Financial Accounts</w:t>
            </w:r>
          </w:p>
        </w:tc>
        <w:tc>
          <w:tcPr>
            <w:tcW w:w="1300" w:type="pct"/>
          </w:tcPr>
          <w:p w14:paraId="13BF5667" w14:textId="77777777" w:rsidR="006C6C52" w:rsidRPr="00AF5135" w:rsidRDefault="006C6C52" w:rsidP="00AF5135">
            <w:pPr>
              <w:pStyle w:val="TableParagraph"/>
              <w:spacing w:before="60" w:after="60" w:line="252" w:lineRule="auto"/>
              <w:ind w:left="0" w:right="724"/>
              <w:rPr>
                <w:sz w:val="24"/>
                <w:szCs w:val="24"/>
              </w:rPr>
            </w:pPr>
            <w:r w:rsidRPr="00AF5135">
              <w:rPr>
                <w:sz w:val="24"/>
                <w:szCs w:val="24"/>
              </w:rPr>
              <w:t>Government</w:t>
            </w:r>
            <w:r w:rsidRPr="00AF5135">
              <w:rPr>
                <w:spacing w:val="-14"/>
                <w:sz w:val="24"/>
                <w:szCs w:val="24"/>
              </w:rPr>
              <w:t xml:space="preserve"> </w:t>
            </w:r>
            <w:r w:rsidRPr="00AF5135">
              <w:rPr>
                <w:sz w:val="24"/>
                <w:szCs w:val="24"/>
              </w:rPr>
              <w:t xml:space="preserve">Banking </w:t>
            </w:r>
            <w:r w:rsidRPr="00AF5135">
              <w:rPr>
                <w:spacing w:val="-2"/>
                <w:sz w:val="24"/>
                <w:szCs w:val="24"/>
              </w:rPr>
              <w:t>Service</w:t>
            </w:r>
          </w:p>
          <w:p w14:paraId="62CB7F5D" w14:textId="2E627726" w:rsidR="006C6C52" w:rsidRPr="00AF5135" w:rsidRDefault="006C6C52" w:rsidP="00AF5135">
            <w:pPr>
              <w:pStyle w:val="TableText"/>
              <w:rPr>
                <w:spacing w:val="-4"/>
                <w:szCs w:val="24"/>
              </w:rPr>
            </w:pPr>
            <w:r w:rsidRPr="00AF5135">
              <w:rPr>
                <w:szCs w:val="24"/>
              </w:rPr>
              <w:t xml:space="preserve">SSCL contract </w:t>
            </w:r>
          </w:p>
        </w:tc>
      </w:tr>
      <w:tr w:rsidR="00F10740" w:rsidRPr="00AF5135" w14:paraId="104099DA" w14:textId="77777777" w:rsidTr="00F10740">
        <w:trPr>
          <w:cantSplit/>
          <w:trHeight w:val="899"/>
        </w:trPr>
        <w:tc>
          <w:tcPr>
            <w:tcW w:w="254" w:type="pct"/>
          </w:tcPr>
          <w:p w14:paraId="1B6A714F" w14:textId="1281BC75" w:rsidR="006C6C52" w:rsidRPr="00AF5135" w:rsidRDefault="006C6C52" w:rsidP="00AF5135">
            <w:pPr>
              <w:pStyle w:val="TableText"/>
              <w:rPr>
                <w:spacing w:val="-5"/>
                <w:szCs w:val="24"/>
              </w:rPr>
            </w:pPr>
            <w:r w:rsidRPr="00AF5135">
              <w:rPr>
                <w:spacing w:val="-5"/>
                <w:szCs w:val="24"/>
              </w:rPr>
              <w:t>D30</w:t>
            </w:r>
          </w:p>
        </w:tc>
        <w:tc>
          <w:tcPr>
            <w:tcW w:w="1676" w:type="pct"/>
          </w:tcPr>
          <w:p w14:paraId="5D89B140" w14:textId="16278B34" w:rsidR="006C6C52" w:rsidRPr="00AF5135" w:rsidRDefault="006C6C52" w:rsidP="00AF5135">
            <w:pPr>
              <w:pStyle w:val="TableText"/>
              <w:rPr>
                <w:szCs w:val="24"/>
              </w:rPr>
            </w:pPr>
            <w:r w:rsidRPr="00AF5135">
              <w:rPr>
                <w:szCs w:val="24"/>
              </w:rPr>
              <w:t>Ensure</w:t>
            </w:r>
            <w:r w:rsidRPr="00AF5135">
              <w:rPr>
                <w:spacing w:val="-14"/>
                <w:szCs w:val="24"/>
              </w:rPr>
              <w:t xml:space="preserve"> </w:t>
            </w:r>
            <w:r w:rsidRPr="00AF5135">
              <w:rPr>
                <w:szCs w:val="24"/>
              </w:rPr>
              <w:t>authorities</w:t>
            </w:r>
            <w:r w:rsidRPr="00AF5135">
              <w:rPr>
                <w:spacing w:val="-14"/>
                <w:szCs w:val="24"/>
              </w:rPr>
              <w:t xml:space="preserve"> </w:t>
            </w:r>
            <w:r w:rsidRPr="00AF5135">
              <w:rPr>
                <w:szCs w:val="24"/>
              </w:rPr>
              <w:t>are</w:t>
            </w:r>
            <w:r w:rsidRPr="00AF5135">
              <w:rPr>
                <w:spacing w:val="-14"/>
                <w:szCs w:val="24"/>
              </w:rPr>
              <w:t xml:space="preserve"> </w:t>
            </w:r>
            <w:r w:rsidRPr="00AF5135">
              <w:rPr>
                <w:szCs w:val="24"/>
              </w:rPr>
              <w:t>in place to allow SSCL to effect transactions on behalf of ONR</w:t>
            </w:r>
          </w:p>
        </w:tc>
        <w:tc>
          <w:tcPr>
            <w:tcW w:w="761" w:type="pct"/>
          </w:tcPr>
          <w:p w14:paraId="0661BE05" w14:textId="49638A6C" w:rsidR="006C6C52" w:rsidRPr="00AF5135" w:rsidRDefault="006C6C52" w:rsidP="00AF5135">
            <w:pPr>
              <w:spacing w:before="60" w:after="60"/>
              <w:rPr>
                <w:spacing w:val="-5"/>
                <w:szCs w:val="24"/>
              </w:rPr>
            </w:pPr>
            <w:r w:rsidRPr="00AF5135">
              <w:rPr>
                <w:spacing w:val="-5"/>
                <w:szCs w:val="24"/>
              </w:rPr>
              <w:t>FD</w:t>
            </w:r>
          </w:p>
        </w:tc>
        <w:tc>
          <w:tcPr>
            <w:tcW w:w="1009" w:type="pct"/>
          </w:tcPr>
          <w:p w14:paraId="4B5B693F" w14:textId="77777777" w:rsidR="006C6C52" w:rsidRPr="00AF5135" w:rsidRDefault="006C6C52" w:rsidP="00AF5135">
            <w:pPr>
              <w:pStyle w:val="TableParagraph"/>
              <w:spacing w:before="60" w:after="60" w:line="252" w:lineRule="auto"/>
              <w:ind w:left="0"/>
              <w:rPr>
                <w:sz w:val="24"/>
                <w:szCs w:val="24"/>
              </w:rPr>
            </w:pPr>
            <w:r w:rsidRPr="00AF5135">
              <w:rPr>
                <w:sz w:val="24"/>
                <w:szCs w:val="24"/>
              </w:rPr>
              <w:t>Head</w:t>
            </w:r>
            <w:r w:rsidRPr="00AF5135">
              <w:rPr>
                <w:spacing w:val="-13"/>
                <w:sz w:val="24"/>
                <w:szCs w:val="24"/>
              </w:rPr>
              <w:t xml:space="preserve"> </w:t>
            </w:r>
            <w:r w:rsidRPr="00AF5135">
              <w:rPr>
                <w:sz w:val="24"/>
                <w:szCs w:val="24"/>
              </w:rPr>
              <w:t>of</w:t>
            </w:r>
            <w:r w:rsidRPr="00AF5135">
              <w:rPr>
                <w:spacing w:val="-14"/>
                <w:sz w:val="24"/>
                <w:szCs w:val="24"/>
              </w:rPr>
              <w:t xml:space="preserve"> </w:t>
            </w:r>
            <w:r w:rsidRPr="00AF5135">
              <w:rPr>
                <w:sz w:val="24"/>
                <w:szCs w:val="24"/>
              </w:rPr>
              <w:t>Finance</w:t>
            </w:r>
            <w:r w:rsidRPr="00AF5135">
              <w:rPr>
                <w:spacing w:val="-14"/>
                <w:sz w:val="24"/>
                <w:szCs w:val="24"/>
              </w:rPr>
              <w:t xml:space="preserve"> </w:t>
            </w:r>
            <w:r w:rsidRPr="00AF5135">
              <w:rPr>
                <w:sz w:val="24"/>
                <w:szCs w:val="24"/>
              </w:rPr>
              <w:t xml:space="preserve">&amp; </w:t>
            </w:r>
            <w:r w:rsidRPr="00AF5135">
              <w:rPr>
                <w:spacing w:val="-2"/>
                <w:sz w:val="24"/>
                <w:szCs w:val="24"/>
              </w:rPr>
              <w:t>Commercial</w:t>
            </w:r>
          </w:p>
          <w:p w14:paraId="6EC36A27" w14:textId="0CE1743A" w:rsidR="006C6C52" w:rsidRPr="00AF5135" w:rsidRDefault="006C6C52" w:rsidP="00AF5135">
            <w:pPr>
              <w:pStyle w:val="TableParagraph"/>
              <w:spacing w:before="60" w:after="60" w:line="252" w:lineRule="auto"/>
              <w:ind w:left="0"/>
              <w:rPr>
                <w:sz w:val="24"/>
                <w:szCs w:val="24"/>
              </w:rPr>
            </w:pPr>
            <w:r w:rsidRPr="00AF5135">
              <w:rPr>
                <w:spacing w:val="-2"/>
                <w:sz w:val="24"/>
                <w:szCs w:val="24"/>
              </w:rPr>
              <w:t>Head of Financial Accounts</w:t>
            </w:r>
          </w:p>
        </w:tc>
        <w:tc>
          <w:tcPr>
            <w:tcW w:w="1300" w:type="pct"/>
          </w:tcPr>
          <w:p w14:paraId="40347C7C" w14:textId="77777777" w:rsidR="006C6C52" w:rsidRPr="00AF5135" w:rsidRDefault="006C6C52" w:rsidP="00AF5135">
            <w:pPr>
              <w:pStyle w:val="TableParagraph"/>
              <w:spacing w:before="60" w:after="60" w:line="252" w:lineRule="auto"/>
              <w:ind w:left="0" w:right="724"/>
              <w:rPr>
                <w:sz w:val="24"/>
                <w:szCs w:val="24"/>
              </w:rPr>
            </w:pPr>
            <w:r w:rsidRPr="00AF5135">
              <w:rPr>
                <w:sz w:val="24"/>
                <w:szCs w:val="24"/>
              </w:rPr>
              <w:t>Government</w:t>
            </w:r>
            <w:r w:rsidRPr="00AF5135">
              <w:rPr>
                <w:spacing w:val="-14"/>
                <w:sz w:val="24"/>
                <w:szCs w:val="24"/>
              </w:rPr>
              <w:t xml:space="preserve"> </w:t>
            </w:r>
            <w:r w:rsidRPr="00AF5135">
              <w:rPr>
                <w:sz w:val="24"/>
                <w:szCs w:val="24"/>
              </w:rPr>
              <w:t xml:space="preserve">Banking </w:t>
            </w:r>
            <w:r w:rsidRPr="00AF5135">
              <w:rPr>
                <w:spacing w:val="-2"/>
                <w:sz w:val="24"/>
                <w:szCs w:val="24"/>
              </w:rPr>
              <w:t>Service</w:t>
            </w:r>
          </w:p>
          <w:p w14:paraId="59CC5E0A" w14:textId="3898695A" w:rsidR="006C6C52" w:rsidRPr="00AF5135" w:rsidRDefault="006C6C52" w:rsidP="00AF5135">
            <w:pPr>
              <w:pStyle w:val="TableText"/>
              <w:rPr>
                <w:spacing w:val="-4"/>
                <w:szCs w:val="24"/>
              </w:rPr>
            </w:pPr>
            <w:r w:rsidRPr="00AF5135">
              <w:rPr>
                <w:szCs w:val="24"/>
              </w:rPr>
              <w:t xml:space="preserve">SSCL contract </w:t>
            </w:r>
          </w:p>
        </w:tc>
      </w:tr>
      <w:tr w:rsidR="00F10740" w:rsidRPr="00AF5135" w14:paraId="10F11DD5" w14:textId="77777777" w:rsidTr="00F10740">
        <w:trPr>
          <w:cantSplit/>
          <w:trHeight w:val="813"/>
        </w:trPr>
        <w:tc>
          <w:tcPr>
            <w:tcW w:w="254" w:type="pct"/>
          </w:tcPr>
          <w:p w14:paraId="7F087CA7" w14:textId="4A0E8666" w:rsidR="006C6C52" w:rsidRPr="00AF5135" w:rsidRDefault="006C6C52" w:rsidP="00AF5135">
            <w:pPr>
              <w:pStyle w:val="TableText"/>
              <w:rPr>
                <w:spacing w:val="-5"/>
                <w:szCs w:val="24"/>
              </w:rPr>
            </w:pPr>
            <w:r w:rsidRPr="00AF5135">
              <w:rPr>
                <w:spacing w:val="-5"/>
                <w:szCs w:val="24"/>
              </w:rPr>
              <w:t>D31</w:t>
            </w:r>
          </w:p>
        </w:tc>
        <w:tc>
          <w:tcPr>
            <w:tcW w:w="1676" w:type="pct"/>
          </w:tcPr>
          <w:p w14:paraId="03A304DD" w14:textId="2A46D5B1" w:rsidR="006C6C52" w:rsidRPr="00AF5135" w:rsidRDefault="006C6C52" w:rsidP="00AF5135">
            <w:pPr>
              <w:pStyle w:val="TableText"/>
              <w:rPr>
                <w:szCs w:val="24"/>
              </w:rPr>
            </w:pPr>
            <w:r w:rsidRPr="00AF5135">
              <w:rPr>
                <w:szCs w:val="24"/>
              </w:rPr>
              <w:t>Ensure effective</w:t>
            </w:r>
            <w:r w:rsidRPr="00AF5135">
              <w:rPr>
                <w:spacing w:val="-1"/>
                <w:szCs w:val="24"/>
              </w:rPr>
              <w:t xml:space="preserve"> </w:t>
            </w:r>
            <w:r w:rsidRPr="00AF5135">
              <w:rPr>
                <w:szCs w:val="24"/>
              </w:rPr>
              <w:t>systems are</w:t>
            </w:r>
            <w:r w:rsidRPr="00AF5135">
              <w:rPr>
                <w:spacing w:val="-11"/>
                <w:szCs w:val="24"/>
              </w:rPr>
              <w:t xml:space="preserve"> </w:t>
            </w:r>
            <w:r w:rsidRPr="00AF5135">
              <w:rPr>
                <w:szCs w:val="24"/>
              </w:rPr>
              <w:t>in</w:t>
            </w:r>
            <w:r w:rsidRPr="00AF5135">
              <w:rPr>
                <w:spacing w:val="-7"/>
                <w:szCs w:val="24"/>
              </w:rPr>
              <w:t xml:space="preserve"> </w:t>
            </w:r>
            <w:r w:rsidRPr="00AF5135">
              <w:rPr>
                <w:szCs w:val="24"/>
              </w:rPr>
              <w:t>place to</w:t>
            </w:r>
            <w:r w:rsidRPr="00AF5135">
              <w:rPr>
                <w:spacing w:val="-5"/>
                <w:szCs w:val="24"/>
              </w:rPr>
              <w:t xml:space="preserve"> </w:t>
            </w:r>
            <w:r w:rsidRPr="00AF5135">
              <w:rPr>
                <w:szCs w:val="24"/>
              </w:rPr>
              <w:t>pay</w:t>
            </w:r>
            <w:r w:rsidRPr="00AF5135">
              <w:rPr>
                <w:spacing w:val="-2"/>
                <w:szCs w:val="24"/>
              </w:rPr>
              <w:t xml:space="preserve"> </w:t>
            </w:r>
            <w:r w:rsidRPr="00AF5135">
              <w:rPr>
                <w:szCs w:val="24"/>
              </w:rPr>
              <w:t xml:space="preserve">invoices </w:t>
            </w:r>
            <w:r w:rsidRPr="00AF5135">
              <w:rPr>
                <w:spacing w:val="-2"/>
                <w:szCs w:val="24"/>
              </w:rPr>
              <w:t>promptly.</w:t>
            </w:r>
          </w:p>
        </w:tc>
        <w:tc>
          <w:tcPr>
            <w:tcW w:w="761" w:type="pct"/>
          </w:tcPr>
          <w:p w14:paraId="1FFE3EDF" w14:textId="4C141F7D" w:rsidR="006C6C52" w:rsidRPr="00AF5135" w:rsidRDefault="006C6C52" w:rsidP="00AF5135">
            <w:pPr>
              <w:spacing w:before="60" w:after="60"/>
              <w:rPr>
                <w:spacing w:val="-5"/>
                <w:szCs w:val="24"/>
              </w:rPr>
            </w:pPr>
            <w:r w:rsidRPr="00AF5135">
              <w:rPr>
                <w:spacing w:val="-5"/>
                <w:szCs w:val="24"/>
              </w:rPr>
              <w:t>FD</w:t>
            </w:r>
          </w:p>
        </w:tc>
        <w:tc>
          <w:tcPr>
            <w:tcW w:w="1009" w:type="pct"/>
          </w:tcPr>
          <w:p w14:paraId="77BEA768" w14:textId="16A44F62" w:rsidR="006C6C52" w:rsidRPr="00AF5135" w:rsidRDefault="006C6C52" w:rsidP="00AF5135">
            <w:pPr>
              <w:pStyle w:val="TableParagraph"/>
              <w:spacing w:before="60" w:after="60" w:line="252" w:lineRule="auto"/>
              <w:ind w:left="0"/>
              <w:rPr>
                <w:sz w:val="24"/>
                <w:szCs w:val="24"/>
              </w:rPr>
            </w:pPr>
            <w:r w:rsidRPr="00AF5135">
              <w:rPr>
                <w:spacing w:val="-2"/>
                <w:sz w:val="24"/>
                <w:szCs w:val="24"/>
              </w:rPr>
              <w:t xml:space="preserve">Head of Financial Accounts (nominated </w:t>
            </w:r>
            <w:r w:rsidRPr="00AF5135">
              <w:rPr>
                <w:spacing w:val="-6"/>
                <w:sz w:val="24"/>
                <w:szCs w:val="24"/>
              </w:rPr>
              <w:t>as</w:t>
            </w:r>
            <w:r w:rsidRPr="00AF5135">
              <w:rPr>
                <w:spacing w:val="40"/>
                <w:sz w:val="24"/>
                <w:szCs w:val="24"/>
              </w:rPr>
              <w:t xml:space="preserve"> </w:t>
            </w:r>
            <w:r w:rsidRPr="00AF5135">
              <w:rPr>
                <w:spacing w:val="-2"/>
                <w:sz w:val="24"/>
                <w:szCs w:val="24"/>
              </w:rPr>
              <w:t>authorised</w:t>
            </w:r>
            <w:r w:rsidR="00A54FEC" w:rsidRPr="00AF5135">
              <w:rPr>
                <w:spacing w:val="-2"/>
                <w:sz w:val="24"/>
                <w:szCs w:val="24"/>
              </w:rPr>
              <w:t xml:space="preserve"> </w:t>
            </w:r>
            <w:r w:rsidRPr="00AF5135">
              <w:rPr>
                <w:sz w:val="24"/>
                <w:szCs w:val="24"/>
              </w:rPr>
              <w:t>person</w:t>
            </w:r>
            <w:r w:rsidRPr="00AF5135">
              <w:rPr>
                <w:spacing w:val="-14"/>
                <w:sz w:val="24"/>
                <w:szCs w:val="24"/>
              </w:rPr>
              <w:t xml:space="preserve"> </w:t>
            </w:r>
            <w:r w:rsidRPr="00AF5135">
              <w:rPr>
                <w:sz w:val="24"/>
                <w:szCs w:val="24"/>
              </w:rPr>
              <w:t>to</w:t>
            </w:r>
            <w:r w:rsidRPr="00AF5135">
              <w:rPr>
                <w:spacing w:val="-14"/>
                <w:sz w:val="24"/>
                <w:szCs w:val="24"/>
              </w:rPr>
              <w:t xml:space="preserve"> </w:t>
            </w:r>
            <w:r w:rsidRPr="00AF5135">
              <w:rPr>
                <w:sz w:val="24"/>
                <w:szCs w:val="24"/>
              </w:rPr>
              <w:t xml:space="preserve">arrange for payment of invoices via </w:t>
            </w:r>
            <w:r w:rsidRPr="00AF5135">
              <w:rPr>
                <w:spacing w:val="-2"/>
                <w:sz w:val="24"/>
                <w:szCs w:val="24"/>
              </w:rPr>
              <w:t>SSCL)</w:t>
            </w:r>
          </w:p>
        </w:tc>
        <w:tc>
          <w:tcPr>
            <w:tcW w:w="1300" w:type="pct"/>
          </w:tcPr>
          <w:p w14:paraId="5189B424" w14:textId="77777777" w:rsidR="006C6C52" w:rsidRPr="00AF5135" w:rsidRDefault="006C6C52" w:rsidP="00AF5135">
            <w:pPr>
              <w:pStyle w:val="TableParagraph"/>
              <w:spacing w:before="60" w:after="60" w:line="252" w:lineRule="auto"/>
              <w:ind w:left="0" w:right="724"/>
              <w:rPr>
                <w:sz w:val="24"/>
                <w:szCs w:val="24"/>
              </w:rPr>
            </w:pPr>
            <w:r w:rsidRPr="00AF5135">
              <w:rPr>
                <w:sz w:val="24"/>
                <w:szCs w:val="24"/>
              </w:rPr>
              <w:t>Government</w:t>
            </w:r>
            <w:r w:rsidRPr="00AF5135">
              <w:rPr>
                <w:spacing w:val="-14"/>
                <w:sz w:val="24"/>
                <w:szCs w:val="24"/>
              </w:rPr>
              <w:t xml:space="preserve"> </w:t>
            </w:r>
            <w:r w:rsidRPr="00AF5135">
              <w:rPr>
                <w:sz w:val="24"/>
                <w:szCs w:val="24"/>
              </w:rPr>
              <w:t xml:space="preserve">Banking </w:t>
            </w:r>
            <w:r w:rsidRPr="00AF5135">
              <w:rPr>
                <w:spacing w:val="-2"/>
                <w:sz w:val="24"/>
                <w:szCs w:val="24"/>
              </w:rPr>
              <w:t>Service</w:t>
            </w:r>
          </w:p>
          <w:p w14:paraId="4FD8107E" w14:textId="77777777" w:rsidR="00A54FEC" w:rsidRPr="00AF5135" w:rsidRDefault="006C6C52" w:rsidP="00AF5135">
            <w:pPr>
              <w:pStyle w:val="TableParagraph"/>
              <w:spacing w:before="60" w:after="60" w:line="252" w:lineRule="auto"/>
              <w:ind w:left="0" w:right="266"/>
              <w:rPr>
                <w:sz w:val="24"/>
                <w:szCs w:val="24"/>
              </w:rPr>
            </w:pPr>
            <w:r w:rsidRPr="00AF5135">
              <w:rPr>
                <w:sz w:val="24"/>
                <w:szCs w:val="24"/>
              </w:rPr>
              <w:t>SSCL</w:t>
            </w:r>
            <w:r w:rsidRPr="00AF5135">
              <w:rPr>
                <w:spacing w:val="-14"/>
                <w:sz w:val="24"/>
                <w:szCs w:val="24"/>
              </w:rPr>
              <w:t xml:space="preserve"> </w:t>
            </w:r>
            <w:r w:rsidRPr="00AF5135">
              <w:rPr>
                <w:sz w:val="24"/>
                <w:szCs w:val="24"/>
              </w:rPr>
              <w:t>operate</w:t>
            </w:r>
            <w:r w:rsidRPr="00AF5135">
              <w:rPr>
                <w:spacing w:val="-14"/>
                <w:sz w:val="24"/>
                <w:szCs w:val="24"/>
              </w:rPr>
              <w:t xml:space="preserve"> </w:t>
            </w:r>
            <w:r w:rsidRPr="00AF5135">
              <w:rPr>
                <w:sz w:val="24"/>
                <w:szCs w:val="24"/>
              </w:rPr>
              <w:t xml:space="preserve">BACS run on authority of </w:t>
            </w:r>
            <w:r w:rsidRPr="00AF5135">
              <w:rPr>
                <w:spacing w:val="-2"/>
                <w:sz w:val="24"/>
                <w:szCs w:val="24"/>
              </w:rPr>
              <w:t xml:space="preserve">nominated Management </w:t>
            </w:r>
            <w:r w:rsidRPr="00AF5135">
              <w:rPr>
                <w:sz w:val="24"/>
                <w:szCs w:val="24"/>
              </w:rPr>
              <w:t xml:space="preserve">Accountant </w:t>
            </w:r>
          </w:p>
          <w:p w14:paraId="68293C09" w14:textId="14DE9D80" w:rsidR="006C6C52" w:rsidRPr="00AF5135" w:rsidRDefault="00684DFD" w:rsidP="00AF5135">
            <w:pPr>
              <w:pStyle w:val="TableParagraph"/>
              <w:spacing w:before="60" w:after="60" w:line="252" w:lineRule="auto"/>
              <w:ind w:left="0" w:right="266"/>
              <w:rPr>
                <w:spacing w:val="-4"/>
                <w:sz w:val="24"/>
                <w:szCs w:val="24"/>
              </w:rPr>
            </w:pPr>
            <w:r>
              <w:rPr>
                <w:spacing w:val="-2"/>
                <w:sz w:val="24"/>
                <w:szCs w:val="24"/>
              </w:rPr>
              <w:t>E</w:t>
            </w:r>
            <w:r w:rsidR="006C6C52" w:rsidRPr="00AF5135">
              <w:rPr>
                <w:spacing w:val="-2"/>
                <w:sz w:val="24"/>
                <w:szCs w:val="24"/>
              </w:rPr>
              <w:t>lectronic</w:t>
            </w:r>
            <w:r w:rsidR="00A54FEC" w:rsidRPr="00AF5135">
              <w:rPr>
                <w:spacing w:val="-2"/>
                <w:sz w:val="24"/>
                <w:szCs w:val="24"/>
              </w:rPr>
              <w:t xml:space="preserve"> </w:t>
            </w:r>
            <w:r w:rsidR="006C6C52" w:rsidRPr="00AF5135">
              <w:rPr>
                <w:sz w:val="24"/>
                <w:szCs w:val="24"/>
              </w:rPr>
              <w:t>agreed</w:t>
            </w:r>
            <w:r w:rsidR="006C6C52" w:rsidRPr="00AF5135">
              <w:rPr>
                <w:spacing w:val="-14"/>
                <w:sz w:val="24"/>
                <w:szCs w:val="24"/>
              </w:rPr>
              <w:t xml:space="preserve"> </w:t>
            </w:r>
            <w:r w:rsidR="006C6C52" w:rsidRPr="00AF5135">
              <w:rPr>
                <w:sz w:val="24"/>
                <w:szCs w:val="24"/>
              </w:rPr>
              <w:t xml:space="preserve">delegated </w:t>
            </w:r>
            <w:r w:rsidR="006C6C52" w:rsidRPr="00AF5135">
              <w:rPr>
                <w:spacing w:val="-2"/>
                <w:sz w:val="24"/>
                <w:szCs w:val="24"/>
              </w:rPr>
              <w:t>authorities</w:t>
            </w:r>
            <w:r w:rsidR="006C6C52" w:rsidRPr="00AF5135">
              <w:rPr>
                <w:spacing w:val="7"/>
                <w:sz w:val="24"/>
                <w:szCs w:val="24"/>
              </w:rPr>
              <w:t xml:space="preserve"> </w:t>
            </w:r>
            <w:r w:rsidR="006C6C52" w:rsidRPr="00AF5135">
              <w:rPr>
                <w:spacing w:val="-2"/>
                <w:sz w:val="24"/>
                <w:szCs w:val="24"/>
              </w:rPr>
              <w:t>apply</w:t>
            </w:r>
          </w:p>
        </w:tc>
      </w:tr>
      <w:tr w:rsidR="00F10740" w:rsidRPr="00AF5135" w14:paraId="5EA0490F" w14:textId="77777777" w:rsidTr="00F10740">
        <w:trPr>
          <w:cantSplit/>
          <w:trHeight w:val="813"/>
        </w:trPr>
        <w:tc>
          <w:tcPr>
            <w:tcW w:w="254" w:type="pct"/>
          </w:tcPr>
          <w:p w14:paraId="11A9EB4F" w14:textId="16420DA4" w:rsidR="006C6C52" w:rsidRPr="00AF5135" w:rsidRDefault="006C6C52" w:rsidP="00AF5135">
            <w:pPr>
              <w:pStyle w:val="TableText"/>
              <w:rPr>
                <w:spacing w:val="-5"/>
                <w:szCs w:val="24"/>
              </w:rPr>
            </w:pPr>
            <w:r w:rsidRPr="00AF5135">
              <w:rPr>
                <w:spacing w:val="-5"/>
                <w:szCs w:val="24"/>
              </w:rPr>
              <w:t>D32</w:t>
            </w:r>
          </w:p>
        </w:tc>
        <w:tc>
          <w:tcPr>
            <w:tcW w:w="1676" w:type="pct"/>
          </w:tcPr>
          <w:p w14:paraId="05B1A531" w14:textId="77777777" w:rsidR="006C6C52" w:rsidRPr="00AF5135" w:rsidRDefault="006C6C52" w:rsidP="00AF5135">
            <w:pPr>
              <w:pStyle w:val="TableText"/>
              <w:rPr>
                <w:szCs w:val="24"/>
              </w:rPr>
            </w:pPr>
            <w:r w:rsidRPr="00AF5135">
              <w:rPr>
                <w:szCs w:val="24"/>
              </w:rPr>
              <w:t>Sign</w:t>
            </w:r>
            <w:r w:rsidRPr="00AF5135">
              <w:rPr>
                <w:spacing w:val="21"/>
                <w:szCs w:val="24"/>
              </w:rPr>
              <w:t xml:space="preserve"> </w:t>
            </w:r>
            <w:r w:rsidRPr="00AF5135">
              <w:rPr>
                <w:szCs w:val="24"/>
              </w:rPr>
              <w:t>contract</w:t>
            </w:r>
            <w:r w:rsidRPr="00AF5135">
              <w:rPr>
                <w:spacing w:val="18"/>
                <w:szCs w:val="24"/>
              </w:rPr>
              <w:t xml:space="preserve"> </w:t>
            </w:r>
            <w:r w:rsidRPr="00AF5135">
              <w:rPr>
                <w:szCs w:val="24"/>
              </w:rPr>
              <w:t>for Government Procurement Card (GPC)</w:t>
            </w:r>
          </w:p>
          <w:p w14:paraId="3EB4E162" w14:textId="7DB78D38" w:rsidR="00B80F69" w:rsidRPr="00AF5135" w:rsidRDefault="00B80F69" w:rsidP="00AF5135">
            <w:pPr>
              <w:pStyle w:val="TableText"/>
              <w:rPr>
                <w:szCs w:val="24"/>
              </w:rPr>
            </w:pPr>
          </w:p>
        </w:tc>
        <w:tc>
          <w:tcPr>
            <w:tcW w:w="761" w:type="pct"/>
          </w:tcPr>
          <w:p w14:paraId="3C374278" w14:textId="7DD17AD3" w:rsidR="006C6C52" w:rsidRPr="00AF5135" w:rsidRDefault="006C6C52" w:rsidP="00AF5135">
            <w:pPr>
              <w:spacing w:before="60" w:after="60"/>
              <w:rPr>
                <w:spacing w:val="-5"/>
                <w:szCs w:val="24"/>
              </w:rPr>
            </w:pPr>
            <w:r w:rsidRPr="00AF5135">
              <w:rPr>
                <w:spacing w:val="-5"/>
                <w:szCs w:val="24"/>
              </w:rPr>
              <w:t>FD</w:t>
            </w:r>
          </w:p>
        </w:tc>
        <w:tc>
          <w:tcPr>
            <w:tcW w:w="1009" w:type="pct"/>
          </w:tcPr>
          <w:p w14:paraId="2EFDD594" w14:textId="3ED64527" w:rsidR="006C6C52" w:rsidRPr="00AF5135" w:rsidRDefault="006C6C52" w:rsidP="00AF5135">
            <w:pPr>
              <w:pStyle w:val="TableParagraph"/>
              <w:spacing w:before="60" w:after="60" w:line="252" w:lineRule="auto"/>
              <w:ind w:left="0"/>
              <w:rPr>
                <w:sz w:val="24"/>
                <w:szCs w:val="24"/>
              </w:rPr>
            </w:pPr>
            <w:r w:rsidRPr="00AF5135">
              <w:rPr>
                <w:sz w:val="24"/>
                <w:szCs w:val="24"/>
              </w:rPr>
              <w:t xml:space="preserve">Head of Finance &amp; </w:t>
            </w:r>
            <w:r w:rsidRPr="00AF5135">
              <w:rPr>
                <w:spacing w:val="-2"/>
                <w:sz w:val="24"/>
                <w:szCs w:val="24"/>
              </w:rPr>
              <w:t>Commercial</w:t>
            </w:r>
          </w:p>
        </w:tc>
        <w:tc>
          <w:tcPr>
            <w:tcW w:w="1300" w:type="pct"/>
          </w:tcPr>
          <w:p w14:paraId="3D27CD7F" w14:textId="7D41902D" w:rsidR="006C6C52" w:rsidRPr="00AF5135" w:rsidRDefault="00E86E78" w:rsidP="00AF5135">
            <w:pPr>
              <w:pStyle w:val="TableParagraph"/>
              <w:spacing w:before="60" w:after="60" w:line="252" w:lineRule="auto"/>
              <w:ind w:left="0"/>
              <w:rPr>
                <w:sz w:val="24"/>
                <w:szCs w:val="24"/>
              </w:rPr>
            </w:pPr>
            <w:r>
              <w:rPr>
                <w:sz w:val="24"/>
                <w:szCs w:val="24"/>
              </w:rPr>
              <w:t xml:space="preserve">ONR’s </w:t>
            </w:r>
            <w:r w:rsidR="006C6C52" w:rsidRPr="00AF5135">
              <w:rPr>
                <w:sz w:val="24"/>
                <w:szCs w:val="24"/>
              </w:rPr>
              <w:t>GPC</w:t>
            </w:r>
            <w:r w:rsidR="006C6C52" w:rsidRPr="00AF5135">
              <w:rPr>
                <w:spacing w:val="-6"/>
                <w:sz w:val="24"/>
                <w:szCs w:val="24"/>
              </w:rPr>
              <w:t xml:space="preserve"> </w:t>
            </w:r>
            <w:r>
              <w:rPr>
                <w:spacing w:val="-2"/>
                <w:sz w:val="24"/>
                <w:szCs w:val="24"/>
              </w:rPr>
              <w:t xml:space="preserve">procedure </w:t>
            </w:r>
            <w:sdt>
              <w:sdtPr>
                <w:rPr>
                  <w:spacing w:val="-2"/>
                  <w:sz w:val="24"/>
                  <w:szCs w:val="24"/>
                </w:rPr>
                <w:id w:val="392392032"/>
                <w:citation/>
              </w:sdtPr>
              <w:sdtEndPr/>
              <w:sdtContent>
                <w:r>
                  <w:rPr>
                    <w:spacing w:val="-2"/>
                    <w:sz w:val="24"/>
                    <w:szCs w:val="24"/>
                  </w:rPr>
                  <w:fldChar w:fldCharType="begin"/>
                </w:r>
                <w:r>
                  <w:rPr>
                    <w:spacing w:val="-2"/>
                    <w:sz w:val="24"/>
                    <w:szCs w:val="24"/>
                  </w:rPr>
                  <w:instrText xml:space="preserve"> CITATION ONR388 \l 2057 </w:instrText>
                </w:r>
                <w:r>
                  <w:rPr>
                    <w:spacing w:val="-2"/>
                    <w:sz w:val="24"/>
                    <w:szCs w:val="24"/>
                  </w:rPr>
                  <w:fldChar w:fldCharType="separate"/>
                </w:r>
                <w:r w:rsidRPr="00E86E78">
                  <w:rPr>
                    <w:noProof/>
                    <w:spacing w:val="-2"/>
                    <w:sz w:val="24"/>
                    <w:szCs w:val="24"/>
                  </w:rPr>
                  <w:t>[11]</w:t>
                </w:r>
                <w:r>
                  <w:rPr>
                    <w:spacing w:val="-2"/>
                    <w:sz w:val="24"/>
                    <w:szCs w:val="24"/>
                  </w:rPr>
                  <w:fldChar w:fldCharType="end"/>
                </w:r>
              </w:sdtContent>
            </w:sdt>
          </w:p>
          <w:p w14:paraId="5AF75C64" w14:textId="77777777" w:rsidR="006C6C52" w:rsidRPr="00AF5135" w:rsidRDefault="006C6C52" w:rsidP="00AF5135">
            <w:pPr>
              <w:pStyle w:val="TableText"/>
              <w:rPr>
                <w:spacing w:val="-4"/>
                <w:szCs w:val="24"/>
              </w:rPr>
            </w:pPr>
          </w:p>
        </w:tc>
      </w:tr>
      <w:tr w:rsidR="00F10740" w:rsidRPr="00AF5135" w14:paraId="22AD31D3" w14:textId="77777777" w:rsidTr="00F10740">
        <w:trPr>
          <w:cantSplit/>
          <w:trHeight w:val="813"/>
        </w:trPr>
        <w:tc>
          <w:tcPr>
            <w:tcW w:w="254" w:type="pct"/>
          </w:tcPr>
          <w:p w14:paraId="79AF95E8" w14:textId="048096E9" w:rsidR="00FE4ACC" w:rsidRPr="00AF5135" w:rsidRDefault="00FE4ACC" w:rsidP="00AF5135">
            <w:pPr>
              <w:pStyle w:val="TableText"/>
              <w:rPr>
                <w:spacing w:val="-5"/>
                <w:szCs w:val="24"/>
              </w:rPr>
            </w:pPr>
            <w:r w:rsidRPr="00AF5135">
              <w:rPr>
                <w:spacing w:val="-5"/>
                <w:szCs w:val="24"/>
              </w:rPr>
              <w:lastRenderedPageBreak/>
              <w:t>D33</w:t>
            </w:r>
          </w:p>
        </w:tc>
        <w:tc>
          <w:tcPr>
            <w:tcW w:w="1676" w:type="pct"/>
          </w:tcPr>
          <w:p w14:paraId="6016ED80" w14:textId="542A2004" w:rsidR="00FE4ACC" w:rsidRPr="00AF5135" w:rsidRDefault="00FE4ACC" w:rsidP="00AF5135">
            <w:pPr>
              <w:pStyle w:val="TableText"/>
              <w:rPr>
                <w:szCs w:val="24"/>
              </w:rPr>
            </w:pPr>
            <w:r w:rsidRPr="00AF5135">
              <w:rPr>
                <w:szCs w:val="24"/>
              </w:rPr>
              <w:t>Ensure effective payment systems and accounting procedures are in place</w:t>
            </w:r>
            <w:r w:rsidRPr="00AF5135">
              <w:rPr>
                <w:spacing w:val="40"/>
                <w:szCs w:val="24"/>
              </w:rPr>
              <w:t xml:space="preserve"> </w:t>
            </w:r>
            <w:r w:rsidRPr="00AF5135">
              <w:rPr>
                <w:szCs w:val="24"/>
              </w:rPr>
              <w:t>for GPC; and that transaction limits are in place and adhered to</w:t>
            </w:r>
          </w:p>
        </w:tc>
        <w:tc>
          <w:tcPr>
            <w:tcW w:w="761" w:type="pct"/>
          </w:tcPr>
          <w:p w14:paraId="6AA22A07" w14:textId="11BDA396" w:rsidR="00FE4ACC" w:rsidRPr="00AF5135" w:rsidRDefault="00FE4ACC" w:rsidP="00AF5135">
            <w:pPr>
              <w:spacing w:before="60" w:after="60"/>
              <w:rPr>
                <w:spacing w:val="-5"/>
                <w:szCs w:val="24"/>
              </w:rPr>
            </w:pPr>
            <w:r w:rsidRPr="00AF5135">
              <w:rPr>
                <w:spacing w:val="-5"/>
                <w:szCs w:val="24"/>
              </w:rPr>
              <w:t>FD</w:t>
            </w:r>
          </w:p>
        </w:tc>
        <w:tc>
          <w:tcPr>
            <w:tcW w:w="1009" w:type="pct"/>
          </w:tcPr>
          <w:p w14:paraId="7E160686" w14:textId="77777777" w:rsidR="00FE4ACC" w:rsidRPr="00AF5135" w:rsidRDefault="00FE4ACC" w:rsidP="00AF5135">
            <w:pPr>
              <w:pStyle w:val="TableParagraph"/>
              <w:spacing w:before="60" w:after="60" w:line="252" w:lineRule="auto"/>
              <w:ind w:left="0" w:right="-3"/>
              <w:rPr>
                <w:sz w:val="24"/>
                <w:szCs w:val="24"/>
              </w:rPr>
            </w:pPr>
            <w:r w:rsidRPr="00AF5135">
              <w:rPr>
                <w:sz w:val="24"/>
                <w:szCs w:val="24"/>
              </w:rPr>
              <w:t xml:space="preserve">Head of Finance &amp; </w:t>
            </w:r>
            <w:r w:rsidRPr="00AF5135">
              <w:rPr>
                <w:spacing w:val="-2"/>
                <w:sz w:val="24"/>
                <w:szCs w:val="24"/>
              </w:rPr>
              <w:t>Commercial</w:t>
            </w:r>
          </w:p>
          <w:p w14:paraId="6A334946" w14:textId="6565A3E2" w:rsidR="00FE4ACC" w:rsidRPr="00AF5135" w:rsidRDefault="00FE4ACC" w:rsidP="00AF5135">
            <w:pPr>
              <w:pStyle w:val="TableParagraph"/>
              <w:spacing w:before="60" w:after="60" w:line="252" w:lineRule="auto"/>
              <w:ind w:left="0"/>
              <w:rPr>
                <w:sz w:val="24"/>
                <w:szCs w:val="24"/>
              </w:rPr>
            </w:pPr>
            <w:r w:rsidRPr="00AF5135">
              <w:rPr>
                <w:sz w:val="24"/>
                <w:szCs w:val="24"/>
              </w:rPr>
              <w:t xml:space="preserve">Head of Commercial and Procurement </w:t>
            </w:r>
          </w:p>
        </w:tc>
        <w:tc>
          <w:tcPr>
            <w:tcW w:w="1300" w:type="pct"/>
          </w:tcPr>
          <w:p w14:paraId="58876802" w14:textId="77777777" w:rsidR="00E86E78" w:rsidRPr="00AF5135" w:rsidRDefault="00E86E78" w:rsidP="00E86E78">
            <w:pPr>
              <w:pStyle w:val="TableParagraph"/>
              <w:spacing w:before="60" w:after="60" w:line="252" w:lineRule="auto"/>
              <w:ind w:left="0"/>
              <w:rPr>
                <w:sz w:val="24"/>
                <w:szCs w:val="24"/>
              </w:rPr>
            </w:pPr>
            <w:r>
              <w:rPr>
                <w:sz w:val="24"/>
                <w:szCs w:val="24"/>
              </w:rPr>
              <w:t xml:space="preserve">ONR’s </w:t>
            </w:r>
            <w:r w:rsidRPr="00AF5135">
              <w:rPr>
                <w:sz w:val="24"/>
                <w:szCs w:val="24"/>
              </w:rPr>
              <w:t>GPC</w:t>
            </w:r>
            <w:r w:rsidRPr="00AF5135">
              <w:rPr>
                <w:spacing w:val="-6"/>
                <w:sz w:val="24"/>
                <w:szCs w:val="24"/>
              </w:rPr>
              <w:t xml:space="preserve"> </w:t>
            </w:r>
            <w:r>
              <w:rPr>
                <w:spacing w:val="-2"/>
                <w:sz w:val="24"/>
                <w:szCs w:val="24"/>
              </w:rPr>
              <w:t xml:space="preserve">procedure </w:t>
            </w:r>
            <w:sdt>
              <w:sdtPr>
                <w:rPr>
                  <w:spacing w:val="-2"/>
                  <w:sz w:val="24"/>
                  <w:szCs w:val="24"/>
                </w:rPr>
                <w:id w:val="548111743"/>
                <w:citation/>
              </w:sdtPr>
              <w:sdtEndPr/>
              <w:sdtContent>
                <w:r>
                  <w:rPr>
                    <w:spacing w:val="-2"/>
                    <w:sz w:val="24"/>
                    <w:szCs w:val="24"/>
                  </w:rPr>
                  <w:fldChar w:fldCharType="begin"/>
                </w:r>
                <w:r>
                  <w:rPr>
                    <w:spacing w:val="-2"/>
                    <w:sz w:val="24"/>
                    <w:szCs w:val="24"/>
                  </w:rPr>
                  <w:instrText xml:space="preserve"> CITATION ONR388 \l 2057 </w:instrText>
                </w:r>
                <w:r>
                  <w:rPr>
                    <w:spacing w:val="-2"/>
                    <w:sz w:val="24"/>
                    <w:szCs w:val="24"/>
                  </w:rPr>
                  <w:fldChar w:fldCharType="separate"/>
                </w:r>
                <w:r w:rsidRPr="00E86E78">
                  <w:rPr>
                    <w:noProof/>
                    <w:spacing w:val="-2"/>
                    <w:sz w:val="24"/>
                    <w:szCs w:val="24"/>
                  </w:rPr>
                  <w:t>[11]</w:t>
                </w:r>
                <w:r>
                  <w:rPr>
                    <w:spacing w:val="-2"/>
                    <w:sz w:val="24"/>
                    <w:szCs w:val="24"/>
                  </w:rPr>
                  <w:fldChar w:fldCharType="end"/>
                </w:r>
              </w:sdtContent>
            </w:sdt>
          </w:p>
          <w:p w14:paraId="4C8EF080" w14:textId="77777777" w:rsidR="00FE4ACC" w:rsidRPr="00AF5135" w:rsidRDefault="00FE4ACC" w:rsidP="00AF5135">
            <w:pPr>
              <w:pStyle w:val="TableText"/>
              <w:rPr>
                <w:spacing w:val="-4"/>
                <w:szCs w:val="24"/>
              </w:rPr>
            </w:pPr>
          </w:p>
        </w:tc>
      </w:tr>
    </w:tbl>
    <w:p w14:paraId="6ED01138" w14:textId="77777777" w:rsidR="00A06CE7" w:rsidRDefault="00A06CE7" w:rsidP="009E0E52">
      <w:pPr>
        <w:rPr>
          <w:b/>
          <w:bCs/>
        </w:rPr>
      </w:pPr>
    </w:p>
    <w:p w14:paraId="56FE8B84" w14:textId="77777777" w:rsidR="00E86E78" w:rsidRDefault="00E86E78" w:rsidP="001335A1">
      <w:pPr>
        <w:pStyle w:val="Caption"/>
        <w:sectPr w:rsidR="00E86E78" w:rsidSect="001C2741">
          <w:pgSz w:w="16838" w:h="11906" w:orient="landscape" w:code="9"/>
          <w:pgMar w:top="1440" w:right="1440" w:bottom="1440" w:left="1440" w:header="397" w:footer="397" w:gutter="0"/>
          <w:cols w:space="312"/>
          <w:docGrid w:linePitch="360"/>
        </w:sectPr>
      </w:pPr>
    </w:p>
    <w:p w14:paraId="0756AF62" w14:textId="5079111C" w:rsidR="00C24325" w:rsidRDefault="00C24325" w:rsidP="001335A1">
      <w:pPr>
        <w:pStyle w:val="Caption"/>
      </w:pPr>
      <w:r>
        <w:lastRenderedPageBreak/>
        <w:t xml:space="preserve">Table </w:t>
      </w:r>
      <w:r w:rsidR="009B5E26">
        <w:fldChar w:fldCharType="begin"/>
      </w:r>
      <w:r w:rsidR="009B5E26">
        <w:instrText xml:space="preserve"> SEQ Table \* ARABIC </w:instrText>
      </w:r>
      <w:r w:rsidR="009B5E26">
        <w:fldChar w:fldCharType="separate"/>
      </w:r>
      <w:r w:rsidR="004C0F38">
        <w:rPr>
          <w:noProof/>
        </w:rPr>
        <w:t>10</w:t>
      </w:r>
      <w:r w:rsidR="009B5E26">
        <w:rPr>
          <w:noProof/>
        </w:rPr>
        <w:fldChar w:fldCharType="end"/>
      </w:r>
      <w:r>
        <w:t xml:space="preserve"> - </w:t>
      </w:r>
      <w:r w:rsidRPr="00F127B6">
        <w:t>Corporate responsibilities delegated to the Human Resources Director</w:t>
      </w:r>
      <w:r w:rsidR="00B138E2">
        <w:t xml:space="preserve"> (HRD)</w:t>
      </w:r>
    </w:p>
    <w:tbl>
      <w:tblPr>
        <w:tblStyle w:val="ONRTable1"/>
        <w:tblW w:w="5000" w:type="pct"/>
        <w:tblInd w:w="5" w:type="dxa"/>
        <w:tblLook w:val="04A0" w:firstRow="1" w:lastRow="0" w:firstColumn="1" w:lastColumn="0" w:noHBand="0" w:noVBand="1"/>
      </w:tblPr>
      <w:tblGrid>
        <w:gridCol w:w="1310"/>
        <w:gridCol w:w="4603"/>
        <w:gridCol w:w="1965"/>
        <w:gridCol w:w="2800"/>
        <w:gridCol w:w="3280"/>
      </w:tblGrid>
      <w:tr w:rsidR="00E86E78" w:rsidRPr="00E86E78" w14:paraId="2D607083" w14:textId="77777777" w:rsidTr="00E86E78">
        <w:trPr>
          <w:cnfStyle w:val="100000000000" w:firstRow="1" w:lastRow="0" w:firstColumn="0" w:lastColumn="0" w:oddVBand="0" w:evenVBand="0" w:oddHBand="0" w:evenHBand="0" w:firstRowFirstColumn="0" w:firstRowLastColumn="0" w:lastRowFirstColumn="0" w:lastRowLastColumn="0"/>
          <w:cantSplit/>
          <w:tblHeader/>
        </w:trPr>
        <w:tc>
          <w:tcPr>
            <w:tcW w:w="469" w:type="pct"/>
          </w:tcPr>
          <w:p w14:paraId="7B5240BC" w14:textId="0A3309AF" w:rsidR="009B215F" w:rsidRPr="00E86E78" w:rsidRDefault="009B215F" w:rsidP="009945C9">
            <w:pPr>
              <w:pStyle w:val="TableText"/>
              <w:keepNext/>
              <w:rPr>
                <w:b w:val="0"/>
                <w:bCs/>
                <w:szCs w:val="24"/>
              </w:rPr>
            </w:pPr>
            <w:r w:rsidRPr="00E86E78">
              <w:rPr>
                <w:b w:val="0"/>
                <w:bCs/>
                <w:szCs w:val="24"/>
              </w:rPr>
              <w:t>E</w:t>
            </w:r>
          </w:p>
        </w:tc>
        <w:tc>
          <w:tcPr>
            <w:tcW w:w="1649" w:type="pct"/>
          </w:tcPr>
          <w:p w14:paraId="1D8A6ADB" w14:textId="257F9540" w:rsidR="009B215F" w:rsidRPr="00E86E78" w:rsidRDefault="009B215F" w:rsidP="009945C9">
            <w:pPr>
              <w:pStyle w:val="TableText"/>
              <w:keepNext/>
              <w:rPr>
                <w:b w:val="0"/>
                <w:bCs/>
                <w:szCs w:val="24"/>
              </w:rPr>
            </w:pPr>
            <w:r w:rsidRPr="00E86E78">
              <w:rPr>
                <w:b w:val="0"/>
                <w:bCs/>
                <w:spacing w:val="-2"/>
                <w:szCs w:val="24"/>
              </w:rPr>
              <w:t>Function</w:t>
            </w:r>
          </w:p>
        </w:tc>
        <w:tc>
          <w:tcPr>
            <w:tcW w:w="704" w:type="pct"/>
          </w:tcPr>
          <w:p w14:paraId="62320AA1" w14:textId="1255C31C" w:rsidR="009B215F" w:rsidRPr="00E86E78" w:rsidRDefault="009B215F" w:rsidP="009945C9">
            <w:pPr>
              <w:pStyle w:val="TableText"/>
              <w:keepNext/>
              <w:rPr>
                <w:b w:val="0"/>
                <w:bCs/>
                <w:szCs w:val="24"/>
              </w:rPr>
            </w:pPr>
            <w:r w:rsidRPr="00E86E78">
              <w:rPr>
                <w:b w:val="0"/>
                <w:bCs/>
                <w:spacing w:val="-2"/>
                <w:szCs w:val="24"/>
              </w:rPr>
              <w:t xml:space="preserve">Delegated </w:t>
            </w:r>
            <w:r w:rsidRPr="00E86E78">
              <w:rPr>
                <w:b w:val="0"/>
                <w:bCs/>
                <w:spacing w:val="-6"/>
                <w:szCs w:val="24"/>
              </w:rPr>
              <w:t>to</w:t>
            </w:r>
          </w:p>
        </w:tc>
        <w:tc>
          <w:tcPr>
            <w:tcW w:w="1003" w:type="pct"/>
          </w:tcPr>
          <w:p w14:paraId="34CEAFBC" w14:textId="2870FD00" w:rsidR="009B215F" w:rsidRPr="00E86E78" w:rsidRDefault="009B215F" w:rsidP="009945C9">
            <w:pPr>
              <w:pStyle w:val="TableText"/>
              <w:keepNext/>
              <w:rPr>
                <w:b w:val="0"/>
                <w:bCs/>
                <w:spacing w:val="-2"/>
                <w:szCs w:val="24"/>
              </w:rPr>
            </w:pPr>
            <w:r w:rsidRPr="00E86E78">
              <w:rPr>
                <w:b w:val="0"/>
                <w:bCs/>
                <w:szCs w:val="24"/>
              </w:rPr>
              <w:t>May be sub delegated to</w:t>
            </w:r>
          </w:p>
        </w:tc>
        <w:tc>
          <w:tcPr>
            <w:tcW w:w="1175" w:type="pct"/>
          </w:tcPr>
          <w:p w14:paraId="783892B0" w14:textId="433D5E6B" w:rsidR="009B215F" w:rsidRPr="00E86E78" w:rsidRDefault="009B215F" w:rsidP="009945C9">
            <w:pPr>
              <w:pStyle w:val="TableText"/>
              <w:keepNext/>
              <w:rPr>
                <w:b w:val="0"/>
                <w:bCs/>
                <w:szCs w:val="24"/>
              </w:rPr>
            </w:pPr>
            <w:r w:rsidRPr="00E86E78">
              <w:rPr>
                <w:b w:val="0"/>
                <w:bCs/>
                <w:szCs w:val="24"/>
              </w:rPr>
              <w:t xml:space="preserve">Relevant guidance and/or </w:t>
            </w:r>
            <w:r w:rsidRPr="00E86E78">
              <w:rPr>
                <w:b w:val="0"/>
                <w:bCs/>
                <w:spacing w:val="-2"/>
                <w:szCs w:val="24"/>
              </w:rPr>
              <w:t>comments</w:t>
            </w:r>
          </w:p>
        </w:tc>
      </w:tr>
      <w:tr w:rsidR="009B215F" w:rsidRPr="00E86E78" w14:paraId="231272E4" w14:textId="77777777" w:rsidTr="00E86E78">
        <w:trPr>
          <w:cantSplit/>
        </w:trPr>
        <w:tc>
          <w:tcPr>
            <w:tcW w:w="469" w:type="pct"/>
          </w:tcPr>
          <w:p w14:paraId="67C90DC1" w14:textId="7A737807" w:rsidR="009B215F" w:rsidRPr="00E86E78" w:rsidRDefault="009B215F" w:rsidP="009945C9">
            <w:pPr>
              <w:pStyle w:val="TableText"/>
              <w:rPr>
                <w:szCs w:val="24"/>
              </w:rPr>
            </w:pPr>
            <w:r w:rsidRPr="00E86E78">
              <w:rPr>
                <w:spacing w:val="-5"/>
                <w:szCs w:val="24"/>
              </w:rPr>
              <w:t>E1</w:t>
            </w:r>
          </w:p>
        </w:tc>
        <w:tc>
          <w:tcPr>
            <w:tcW w:w="1649" w:type="pct"/>
          </w:tcPr>
          <w:p w14:paraId="27219FD9" w14:textId="074D014D" w:rsidR="009B215F" w:rsidRPr="00E86E78" w:rsidRDefault="009B215F" w:rsidP="009945C9">
            <w:pPr>
              <w:pStyle w:val="TableText"/>
              <w:rPr>
                <w:szCs w:val="24"/>
              </w:rPr>
            </w:pPr>
            <w:r w:rsidRPr="00E86E78">
              <w:rPr>
                <w:szCs w:val="24"/>
              </w:rPr>
              <w:t>Ensure</w:t>
            </w:r>
            <w:r w:rsidRPr="00E86E78">
              <w:rPr>
                <w:spacing w:val="-10"/>
                <w:szCs w:val="24"/>
              </w:rPr>
              <w:t xml:space="preserve"> </w:t>
            </w:r>
            <w:r w:rsidRPr="00E86E78">
              <w:rPr>
                <w:szCs w:val="24"/>
              </w:rPr>
              <w:t>delivery</w:t>
            </w:r>
            <w:r w:rsidRPr="00E86E78">
              <w:rPr>
                <w:spacing w:val="-11"/>
                <w:szCs w:val="24"/>
              </w:rPr>
              <w:t xml:space="preserve"> </w:t>
            </w:r>
            <w:r w:rsidRPr="00E86E78">
              <w:rPr>
                <w:szCs w:val="24"/>
              </w:rPr>
              <w:t>of</w:t>
            </w:r>
            <w:r w:rsidRPr="00E86E78">
              <w:rPr>
                <w:spacing w:val="-11"/>
                <w:szCs w:val="24"/>
              </w:rPr>
              <w:t xml:space="preserve"> </w:t>
            </w:r>
            <w:r w:rsidRPr="00E86E78">
              <w:rPr>
                <w:szCs w:val="24"/>
              </w:rPr>
              <w:t>recruitment</w:t>
            </w:r>
            <w:r w:rsidRPr="00E86E78">
              <w:rPr>
                <w:spacing w:val="-11"/>
                <w:szCs w:val="24"/>
              </w:rPr>
              <w:t xml:space="preserve"> </w:t>
            </w:r>
            <w:r w:rsidRPr="00E86E78">
              <w:rPr>
                <w:szCs w:val="24"/>
              </w:rPr>
              <w:t>and promotion exercises consistent with approvals and controls established by the Resource and Capacity Group</w:t>
            </w:r>
          </w:p>
        </w:tc>
        <w:tc>
          <w:tcPr>
            <w:tcW w:w="704" w:type="pct"/>
          </w:tcPr>
          <w:p w14:paraId="4FFE0F8A" w14:textId="24E7C5C7" w:rsidR="009B215F" w:rsidRPr="00E86E78" w:rsidRDefault="009B215F" w:rsidP="009945C9">
            <w:pPr>
              <w:pStyle w:val="TableText"/>
              <w:rPr>
                <w:szCs w:val="24"/>
              </w:rPr>
            </w:pPr>
            <w:r w:rsidRPr="00E86E78">
              <w:rPr>
                <w:spacing w:val="-5"/>
                <w:szCs w:val="24"/>
              </w:rPr>
              <w:t>HR</w:t>
            </w:r>
            <w:r w:rsidRPr="00E86E78">
              <w:rPr>
                <w:spacing w:val="-2"/>
                <w:szCs w:val="24"/>
              </w:rPr>
              <w:t>D</w:t>
            </w:r>
          </w:p>
        </w:tc>
        <w:tc>
          <w:tcPr>
            <w:tcW w:w="1003" w:type="pct"/>
          </w:tcPr>
          <w:p w14:paraId="6A9B1B7D" w14:textId="77777777" w:rsidR="009B215F" w:rsidRPr="00E86E78" w:rsidRDefault="009B215F" w:rsidP="009945C9">
            <w:pPr>
              <w:pStyle w:val="TableParagraph"/>
              <w:spacing w:before="60" w:after="60" w:line="252" w:lineRule="auto"/>
              <w:ind w:left="0"/>
              <w:rPr>
                <w:sz w:val="24"/>
                <w:szCs w:val="24"/>
              </w:rPr>
            </w:pPr>
            <w:r w:rsidRPr="00E86E78">
              <w:rPr>
                <w:sz w:val="24"/>
                <w:szCs w:val="24"/>
              </w:rPr>
              <w:t>Head</w:t>
            </w:r>
            <w:r w:rsidRPr="00E86E78">
              <w:rPr>
                <w:spacing w:val="-14"/>
                <w:sz w:val="24"/>
                <w:szCs w:val="24"/>
              </w:rPr>
              <w:t xml:space="preserve"> </w:t>
            </w:r>
            <w:r w:rsidRPr="00E86E78">
              <w:rPr>
                <w:sz w:val="24"/>
                <w:szCs w:val="24"/>
              </w:rPr>
              <w:t>of</w:t>
            </w:r>
            <w:r w:rsidRPr="00E86E78">
              <w:rPr>
                <w:spacing w:val="-14"/>
                <w:sz w:val="24"/>
                <w:szCs w:val="24"/>
              </w:rPr>
              <w:t xml:space="preserve"> </w:t>
            </w:r>
            <w:r w:rsidRPr="00E86E78">
              <w:rPr>
                <w:sz w:val="24"/>
                <w:szCs w:val="24"/>
              </w:rPr>
              <w:t xml:space="preserve">People </w:t>
            </w:r>
            <w:r w:rsidRPr="00E86E78">
              <w:rPr>
                <w:spacing w:val="-2"/>
                <w:sz w:val="24"/>
                <w:szCs w:val="24"/>
              </w:rPr>
              <w:t>Services</w:t>
            </w:r>
          </w:p>
          <w:p w14:paraId="60A6F474" w14:textId="5B7A6D17" w:rsidR="009B215F" w:rsidRPr="00E86E78" w:rsidRDefault="009B215F" w:rsidP="009945C9">
            <w:pPr>
              <w:pStyle w:val="TableText"/>
              <w:rPr>
                <w:szCs w:val="24"/>
              </w:rPr>
            </w:pPr>
            <w:r w:rsidRPr="00E86E78">
              <w:rPr>
                <w:szCs w:val="24"/>
              </w:rPr>
              <w:t>Relevant</w:t>
            </w:r>
            <w:r w:rsidRPr="00E86E78">
              <w:rPr>
                <w:spacing w:val="-8"/>
                <w:szCs w:val="24"/>
              </w:rPr>
              <w:t xml:space="preserve"> </w:t>
            </w:r>
            <w:r w:rsidRPr="00E86E78">
              <w:rPr>
                <w:szCs w:val="24"/>
              </w:rPr>
              <w:t>HR</w:t>
            </w:r>
            <w:r w:rsidRPr="00E86E78">
              <w:rPr>
                <w:spacing w:val="-4"/>
                <w:szCs w:val="24"/>
              </w:rPr>
              <w:t xml:space="preserve"> Staff</w:t>
            </w:r>
          </w:p>
        </w:tc>
        <w:tc>
          <w:tcPr>
            <w:tcW w:w="1175" w:type="pct"/>
          </w:tcPr>
          <w:p w14:paraId="53B0F54F" w14:textId="2F892EF2" w:rsidR="004B2438" w:rsidRPr="00E86E78" w:rsidRDefault="009B215F" w:rsidP="009945C9">
            <w:pPr>
              <w:pStyle w:val="TableParagraph"/>
              <w:spacing w:before="60" w:after="60" w:line="252" w:lineRule="auto"/>
              <w:ind w:left="0" w:right="408"/>
              <w:rPr>
                <w:sz w:val="24"/>
                <w:szCs w:val="24"/>
              </w:rPr>
            </w:pPr>
            <w:r w:rsidRPr="00E86E78">
              <w:rPr>
                <w:sz w:val="24"/>
                <w:szCs w:val="24"/>
              </w:rPr>
              <w:t>People</w:t>
            </w:r>
            <w:r w:rsidRPr="00E86E78">
              <w:rPr>
                <w:spacing w:val="-14"/>
                <w:sz w:val="24"/>
                <w:szCs w:val="24"/>
              </w:rPr>
              <w:t xml:space="preserve"> </w:t>
            </w:r>
            <w:r w:rsidRPr="00E86E78">
              <w:rPr>
                <w:sz w:val="24"/>
                <w:szCs w:val="24"/>
              </w:rPr>
              <w:t xml:space="preserve">Strategy </w:t>
            </w:r>
            <w:sdt>
              <w:sdtPr>
                <w:rPr>
                  <w:sz w:val="24"/>
                  <w:szCs w:val="24"/>
                </w:rPr>
                <w:id w:val="-2141024675"/>
                <w:citation/>
              </w:sdtPr>
              <w:sdtEndPr/>
              <w:sdtContent>
                <w:r w:rsidR="00E86E78">
                  <w:rPr>
                    <w:sz w:val="24"/>
                    <w:szCs w:val="24"/>
                  </w:rPr>
                  <w:fldChar w:fldCharType="begin"/>
                </w:r>
                <w:r w:rsidR="00E86E78">
                  <w:rPr>
                    <w:sz w:val="24"/>
                    <w:szCs w:val="24"/>
                  </w:rPr>
                  <w:instrText xml:space="preserve"> CITATION ONR2110 \l 2057 </w:instrText>
                </w:r>
                <w:r w:rsidR="00E86E78">
                  <w:rPr>
                    <w:sz w:val="24"/>
                    <w:szCs w:val="24"/>
                  </w:rPr>
                  <w:fldChar w:fldCharType="separate"/>
                </w:r>
                <w:r w:rsidR="00E86E78" w:rsidRPr="00E86E78">
                  <w:rPr>
                    <w:noProof/>
                    <w:sz w:val="24"/>
                    <w:szCs w:val="24"/>
                  </w:rPr>
                  <w:t>[8]</w:t>
                </w:r>
                <w:r w:rsidR="00E86E78">
                  <w:rPr>
                    <w:sz w:val="24"/>
                    <w:szCs w:val="24"/>
                  </w:rPr>
                  <w:fldChar w:fldCharType="end"/>
                </w:r>
              </w:sdtContent>
            </w:sdt>
          </w:p>
          <w:p w14:paraId="65255238" w14:textId="46BFCA31" w:rsidR="009B215F" w:rsidRPr="00E86E78" w:rsidRDefault="009B215F" w:rsidP="009945C9">
            <w:pPr>
              <w:pStyle w:val="TableParagraph"/>
              <w:spacing w:before="60" w:after="60" w:line="252" w:lineRule="auto"/>
              <w:ind w:left="0" w:right="408"/>
              <w:rPr>
                <w:sz w:val="24"/>
                <w:szCs w:val="24"/>
              </w:rPr>
            </w:pPr>
            <w:r w:rsidRPr="00E86E78">
              <w:rPr>
                <w:sz w:val="24"/>
                <w:szCs w:val="24"/>
              </w:rPr>
              <w:t>HR Policies</w:t>
            </w:r>
          </w:p>
          <w:p w14:paraId="7FFCDF60" w14:textId="48DDEA41" w:rsidR="009B215F" w:rsidRPr="00E86E78" w:rsidRDefault="009B215F" w:rsidP="009945C9">
            <w:pPr>
              <w:pStyle w:val="TableText"/>
              <w:rPr>
                <w:szCs w:val="24"/>
              </w:rPr>
            </w:pPr>
            <w:r w:rsidRPr="00E86E78">
              <w:rPr>
                <w:szCs w:val="24"/>
              </w:rPr>
              <w:t>Directorate</w:t>
            </w:r>
            <w:r w:rsidRPr="00E86E78">
              <w:rPr>
                <w:spacing w:val="-14"/>
                <w:szCs w:val="24"/>
              </w:rPr>
              <w:t xml:space="preserve"> </w:t>
            </w:r>
            <w:r w:rsidRPr="00E86E78">
              <w:rPr>
                <w:spacing w:val="-2"/>
                <w:szCs w:val="24"/>
              </w:rPr>
              <w:t>Plans</w:t>
            </w:r>
          </w:p>
        </w:tc>
      </w:tr>
      <w:tr w:rsidR="009B215F" w:rsidRPr="00E86E78" w14:paraId="3F94BB35" w14:textId="77777777" w:rsidTr="00E86E78">
        <w:trPr>
          <w:cantSplit/>
        </w:trPr>
        <w:tc>
          <w:tcPr>
            <w:tcW w:w="469" w:type="pct"/>
          </w:tcPr>
          <w:p w14:paraId="15CE68FA" w14:textId="355F1383" w:rsidR="009B215F" w:rsidRPr="00E86E78" w:rsidRDefault="009B215F" w:rsidP="009945C9">
            <w:pPr>
              <w:pStyle w:val="TableText"/>
              <w:rPr>
                <w:szCs w:val="24"/>
              </w:rPr>
            </w:pPr>
            <w:r w:rsidRPr="00E86E78">
              <w:rPr>
                <w:spacing w:val="-5"/>
                <w:szCs w:val="24"/>
              </w:rPr>
              <w:t>E2</w:t>
            </w:r>
          </w:p>
        </w:tc>
        <w:tc>
          <w:tcPr>
            <w:tcW w:w="1649" w:type="pct"/>
          </w:tcPr>
          <w:p w14:paraId="2A9DF1A0" w14:textId="0DA809D6" w:rsidR="009B215F" w:rsidRPr="00E86E78" w:rsidRDefault="009B215F" w:rsidP="009945C9">
            <w:pPr>
              <w:pStyle w:val="TableText"/>
              <w:rPr>
                <w:szCs w:val="24"/>
              </w:rPr>
            </w:pPr>
            <w:r w:rsidRPr="00E86E78">
              <w:rPr>
                <w:szCs w:val="24"/>
              </w:rPr>
              <w:t>Approve</w:t>
            </w:r>
            <w:r w:rsidRPr="00E86E78">
              <w:rPr>
                <w:spacing w:val="-8"/>
                <w:szCs w:val="24"/>
              </w:rPr>
              <w:t xml:space="preserve"> </w:t>
            </w:r>
            <w:r w:rsidRPr="00E86E78">
              <w:rPr>
                <w:szCs w:val="24"/>
              </w:rPr>
              <w:t>appointment</w:t>
            </w:r>
            <w:r w:rsidRPr="00E86E78">
              <w:rPr>
                <w:spacing w:val="-8"/>
                <w:szCs w:val="24"/>
              </w:rPr>
              <w:t xml:space="preserve"> </w:t>
            </w:r>
            <w:r w:rsidRPr="00E86E78">
              <w:rPr>
                <w:szCs w:val="24"/>
              </w:rPr>
              <w:t>of</w:t>
            </w:r>
            <w:r w:rsidRPr="00E86E78">
              <w:rPr>
                <w:spacing w:val="-8"/>
                <w:szCs w:val="24"/>
              </w:rPr>
              <w:t xml:space="preserve"> </w:t>
            </w:r>
            <w:r w:rsidRPr="00E86E78">
              <w:rPr>
                <w:spacing w:val="-2"/>
                <w:szCs w:val="24"/>
              </w:rPr>
              <w:t>individuals</w:t>
            </w:r>
          </w:p>
        </w:tc>
        <w:tc>
          <w:tcPr>
            <w:tcW w:w="704" w:type="pct"/>
          </w:tcPr>
          <w:p w14:paraId="084B4073" w14:textId="1D19C44E" w:rsidR="009B215F" w:rsidRPr="00E86E78" w:rsidRDefault="009B215F" w:rsidP="009945C9">
            <w:pPr>
              <w:spacing w:before="60" w:after="60"/>
              <w:rPr>
                <w:szCs w:val="24"/>
              </w:rPr>
            </w:pPr>
            <w:r w:rsidRPr="00E86E78">
              <w:rPr>
                <w:spacing w:val="-5"/>
                <w:szCs w:val="24"/>
              </w:rPr>
              <w:t>HRD</w:t>
            </w:r>
          </w:p>
        </w:tc>
        <w:tc>
          <w:tcPr>
            <w:tcW w:w="1003" w:type="pct"/>
          </w:tcPr>
          <w:p w14:paraId="37838543" w14:textId="2DC5826F" w:rsidR="009B215F" w:rsidRPr="00E86E78" w:rsidRDefault="009B215F" w:rsidP="009945C9">
            <w:pPr>
              <w:pStyle w:val="TableText"/>
              <w:rPr>
                <w:szCs w:val="24"/>
              </w:rPr>
            </w:pPr>
            <w:r w:rsidRPr="00E86E78">
              <w:rPr>
                <w:szCs w:val="24"/>
              </w:rPr>
              <w:t>Vacancy</w:t>
            </w:r>
            <w:r w:rsidRPr="00E86E78">
              <w:rPr>
                <w:spacing w:val="-10"/>
                <w:szCs w:val="24"/>
              </w:rPr>
              <w:t xml:space="preserve"> </w:t>
            </w:r>
            <w:r w:rsidRPr="00E86E78">
              <w:rPr>
                <w:spacing w:val="-2"/>
                <w:szCs w:val="24"/>
              </w:rPr>
              <w:t>holder</w:t>
            </w:r>
          </w:p>
        </w:tc>
        <w:tc>
          <w:tcPr>
            <w:tcW w:w="1175" w:type="pct"/>
          </w:tcPr>
          <w:p w14:paraId="59A01545" w14:textId="77777777" w:rsidR="00E86E78" w:rsidRDefault="009B215F" w:rsidP="009945C9">
            <w:pPr>
              <w:pStyle w:val="TableText"/>
              <w:rPr>
                <w:szCs w:val="24"/>
              </w:rPr>
            </w:pPr>
            <w:r w:rsidRPr="00E86E78">
              <w:rPr>
                <w:szCs w:val="24"/>
              </w:rPr>
              <w:t>People</w:t>
            </w:r>
            <w:r w:rsidRPr="00E86E78">
              <w:rPr>
                <w:spacing w:val="-14"/>
                <w:szCs w:val="24"/>
              </w:rPr>
              <w:t xml:space="preserve"> </w:t>
            </w:r>
            <w:r w:rsidRPr="00E86E78">
              <w:rPr>
                <w:szCs w:val="24"/>
              </w:rPr>
              <w:t xml:space="preserve">Strategy </w:t>
            </w:r>
            <w:sdt>
              <w:sdtPr>
                <w:rPr>
                  <w:szCs w:val="24"/>
                </w:rPr>
                <w:id w:val="-1566336187"/>
                <w:citation/>
              </w:sdtPr>
              <w:sdtEndPr/>
              <w:sdtContent>
                <w:r w:rsidR="00E86E78">
                  <w:rPr>
                    <w:szCs w:val="24"/>
                  </w:rPr>
                  <w:fldChar w:fldCharType="begin"/>
                </w:r>
                <w:r w:rsidR="00E86E78">
                  <w:rPr>
                    <w:szCs w:val="24"/>
                  </w:rPr>
                  <w:instrText xml:space="preserve"> CITATION ONR2110 \l 2057 </w:instrText>
                </w:r>
                <w:r w:rsidR="00E86E78">
                  <w:rPr>
                    <w:szCs w:val="24"/>
                  </w:rPr>
                  <w:fldChar w:fldCharType="separate"/>
                </w:r>
                <w:r w:rsidR="00E86E78" w:rsidRPr="00E86E78">
                  <w:rPr>
                    <w:noProof/>
                    <w:szCs w:val="24"/>
                  </w:rPr>
                  <w:t>[8]</w:t>
                </w:r>
                <w:r w:rsidR="00E86E78">
                  <w:rPr>
                    <w:szCs w:val="24"/>
                  </w:rPr>
                  <w:fldChar w:fldCharType="end"/>
                </w:r>
              </w:sdtContent>
            </w:sdt>
            <w:r w:rsidR="00E86E78">
              <w:rPr>
                <w:szCs w:val="24"/>
              </w:rPr>
              <w:t xml:space="preserve"> </w:t>
            </w:r>
          </w:p>
          <w:p w14:paraId="4B9C206C" w14:textId="4EE8F231" w:rsidR="009B215F" w:rsidRPr="00E86E78" w:rsidRDefault="009B215F" w:rsidP="009945C9">
            <w:pPr>
              <w:pStyle w:val="TableText"/>
              <w:rPr>
                <w:szCs w:val="24"/>
              </w:rPr>
            </w:pPr>
            <w:r w:rsidRPr="00E86E78">
              <w:rPr>
                <w:szCs w:val="24"/>
              </w:rPr>
              <w:t>HR Policies</w:t>
            </w:r>
          </w:p>
        </w:tc>
      </w:tr>
      <w:tr w:rsidR="009B215F" w:rsidRPr="00E86E78" w14:paraId="7AA0605A" w14:textId="77777777" w:rsidTr="00E86E78">
        <w:trPr>
          <w:cantSplit/>
          <w:trHeight w:val="813"/>
        </w:trPr>
        <w:tc>
          <w:tcPr>
            <w:tcW w:w="469" w:type="pct"/>
          </w:tcPr>
          <w:p w14:paraId="47DEB047" w14:textId="3007E4CE" w:rsidR="009B215F" w:rsidRPr="00E86E78" w:rsidRDefault="009B215F" w:rsidP="009945C9">
            <w:pPr>
              <w:pStyle w:val="TableText"/>
              <w:rPr>
                <w:szCs w:val="24"/>
              </w:rPr>
            </w:pPr>
            <w:r w:rsidRPr="00E86E78">
              <w:rPr>
                <w:spacing w:val="-5"/>
                <w:szCs w:val="24"/>
              </w:rPr>
              <w:t>E3</w:t>
            </w:r>
          </w:p>
        </w:tc>
        <w:tc>
          <w:tcPr>
            <w:tcW w:w="1649" w:type="pct"/>
          </w:tcPr>
          <w:p w14:paraId="451D6D55" w14:textId="1AB5436B" w:rsidR="009B215F" w:rsidRPr="00E86E78" w:rsidRDefault="009B215F" w:rsidP="009945C9">
            <w:pPr>
              <w:pStyle w:val="TableText"/>
              <w:rPr>
                <w:szCs w:val="24"/>
              </w:rPr>
            </w:pPr>
            <w:r w:rsidRPr="00E86E78">
              <w:rPr>
                <w:szCs w:val="24"/>
              </w:rPr>
              <w:t>Terminate</w:t>
            </w:r>
            <w:r w:rsidRPr="00E86E78">
              <w:rPr>
                <w:spacing w:val="-14"/>
                <w:szCs w:val="24"/>
              </w:rPr>
              <w:t xml:space="preserve"> </w:t>
            </w:r>
            <w:r w:rsidRPr="00E86E78">
              <w:rPr>
                <w:szCs w:val="24"/>
              </w:rPr>
              <w:t>employment</w:t>
            </w:r>
            <w:r w:rsidRPr="00E86E78">
              <w:rPr>
                <w:spacing w:val="-14"/>
                <w:szCs w:val="24"/>
              </w:rPr>
              <w:t xml:space="preserve"> </w:t>
            </w:r>
            <w:r w:rsidRPr="00E86E78">
              <w:rPr>
                <w:szCs w:val="24"/>
              </w:rPr>
              <w:t>contracts/ dismiss employee</w:t>
            </w:r>
          </w:p>
        </w:tc>
        <w:tc>
          <w:tcPr>
            <w:tcW w:w="704" w:type="pct"/>
          </w:tcPr>
          <w:p w14:paraId="14F8320B" w14:textId="012F6404" w:rsidR="009B215F" w:rsidRPr="00E86E78" w:rsidRDefault="009B215F" w:rsidP="009945C9">
            <w:pPr>
              <w:spacing w:before="60" w:after="60"/>
              <w:rPr>
                <w:szCs w:val="24"/>
              </w:rPr>
            </w:pPr>
            <w:r w:rsidRPr="00E86E78">
              <w:rPr>
                <w:spacing w:val="-5"/>
                <w:szCs w:val="24"/>
              </w:rPr>
              <w:t>HR</w:t>
            </w:r>
            <w:r w:rsidRPr="00E86E78">
              <w:rPr>
                <w:spacing w:val="-2"/>
                <w:szCs w:val="24"/>
              </w:rPr>
              <w:t>D</w:t>
            </w:r>
          </w:p>
        </w:tc>
        <w:tc>
          <w:tcPr>
            <w:tcW w:w="1003" w:type="pct"/>
          </w:tcPr>
          <w:p w14:paraId="14BBAEF5" w14:textId="121C9B76" w:rsidR="009B215F" w:rsidRPr="00E86E78" w:rsidRDefault="009B215F" w:rsidP="009945C9">
            <w:pPr>
              <w:pStyle w:val="TableParagraph"/>
              <w:spacing w:before="60" w:after="60" w:line="252" w:lineRule="auto"/>
              <w:ind w:left="0"/>
              <w:rPr>
                <w:sz w:val="24"/>
                <w:szCs w:val="24"/>
              </w:rPr>
            </w:pPr>
          </w:p>
        </w:tc>
        <w:tc>
          <w:tcPr>
            <w:tcW w:w="1175" w:type="pct"/>
          </w:tcPr>
          <w:p w14:paraId="769C7739" w14:textId="63D16603" w:rsidR="009B215F" w:rsidRPr="00E86E78" w:rsidRDefault="009B215F" w:rsidP="009945C9">
            <w:pPr>
              <w:pStyle w:val="TableParagraph"/>
              <w:spacing w:before="60" w:after="60" w:line="252" w:lineRule="auto"/>
              <w:ind w:left="0"/>
              <w:rPr>
                <w:sz w:val="24"/>
                <w:szCs w:val="24"/>
              </w:rPr>
            </w:pPr>
            <w:r w:rsidRPr="00E86E78">
              <w:rPr>
                <w:sz w:val="24"/>
                <w:szCs w:val="24"/>
              </w:rPr>
              <w:t>People</w:t>
            </w:r>
            <w:r w:rsidRPr="00E86E78">
              <w:rPr>
                <w:spacing w:val="-8"/>
                <w:sz w:val="24"/>
                <w:szCs w:val="24"/>
              </w:rPr>
              <w:t xml:space="preserve"> </w:t>
            </w:r>
            <w:r w:rsidRPr="00E86E78">
              <w:rPr>
                <w:spacing w:val="-2"/>
                <w:sz w:val="24"/>
                <w:szCs w:val="24"/>
              </w:rPr>
              <w:t>Strategy</w:t>
            </w:r>
            <w:r w:rsidR="00E86E78">
              <w:rPr>
                <w:spacing w:val="-2"/>
                <w:sz w:val="24"/>
                <w:szCs w:val="24"/>
              </w:rPr>
              <w:t xml:space="preserve"> </w:t>
            </w:r>
            <w:sdt>
              <w:sdtPr>
                <w:rPr>
                  <w:spacing w:val="-2"/>
                  <w:sz w:val="24"/>
                  <w:szCs w:val="24"/>
                </w:rPr>
                <w:id w:val="-925953655"/>
                <w:citation/>
              </w:sdtPr>
              <w:sdtEndPr/>
              <w:sdtContent>
                <w:r w:rsidR="00E86E78">
                  <w:rPr>
                    <w:spacing w:val="-2"/>
                    <w:sz w:val="24"/>
                    <w:szCs w:val="24"/>
                  </w:rPr>
                  <w:fldChar w:fldCharType="begin"/>
                </w:r>
                <w:r w:rsidR="00E86E78">
                  <w:rPr>
                    <w:spacing w:val="-2"/>
                    <w:sz w:val="24"/>
                    <w:szCs w:val="24"/>
                  </w:rPr>
                  <w:instrText xml:space="preserve"> CITATION ONR2110 \l 2057 </w:instrText>
                </w:r>
                <w:r w:rsidR="00E86E78">
                  <w:rPr>
                    <w:spacing w:val="-2"/>
                    <w:sz w:val="24"/>
                    <w:szCs w:val="24"/>
                  </w:rPr>
                  <w:fldChar w:fldCharType="separate"/>
                </w:r>
                <w:r w:rsidR="00E86E78" w:rsidRPr="00E86E78">
                  <w:rPr>
                    <w:noProof/>
                    <w:spacing w:val="-2"/>
                    <w:sz w:val="24"/>
                    <w:szCs w:val="24"/>
                  </w:rPr>
                  <w:t>[8]</w:t>
                </w:r>
                <w:r w:rsidR="00E86E78">
                  <w:rPr>
                    <w:spacing w:val="-2"/>
                    <w:sz w:val="24"/>
                    <w:szCs w:val="24"/>
                  </w:rPr>
                  <w:fldChar w:fldCharType="end"/>
                </w:r>
              </w:sdtContent>
            </w:sdt>
          </w:p>
          <w:p w14:paraId="7F33A07A" w14:textId="0E8FF74C" w:rsidR="009B215F" w:rsidRPr="00E86E78" w:rsidRDefault="009B215F" w:rsidP="009945C9">
            <w:pPr>
              <w:pStyle w:val="TableText"/>
              <w:rPr>
                <w:szCs w:val="24"/>
              </w:rPr>
            </w:pPr>
            <w:r w:rsidRPr="00E86E78">
              <w:rPr>
                <w:szCs w:val="24"/>
              </w:rPr>
              <w:t>Staff</w:t>
            </w:r>
            <w:r w:rsidRPr="00E86E78">
              <w:rPr>
                <w:spacing w:val="-8"/>
                <w:szCs w:val="24"/>
              </w:rPr>
              <w:t xml:space="preserve"> </w:t>
            </w:r>
            <w:r w:rsidRPr="00E86E78">
              <w:rPr>
                <w:spacing w:val="-2"/>
                <w:szCs w:val="24"/>
              </w:rPr>
              <w:t>Handbook</w:t>
            </w:r>
          </w:p>
        </w:tc>
      </w:tr>
      <w:tr w:rsidR="009B215F" w:rsidRPr="00E86E78" w14:paraId="42F1B99F" w14:textId="77777777" w:rsidTr="00E86E78">
        <w:trPr>
          <w:cantSplit/>
          <w:trHeight w:val="813"/>
        </w:trPr>
        <w:tc>
          <w:tcPr>
            <w:tcW w:w="469" w:type="pct"/>
          </w:tcPr>
          <w:p w14:paraId="759D5C98" w14:textId="077BE938" w:rsidR="009B215F" w:rsidRPr="00E86E78" w:rsidRDefault="009B215F" w:rsidP="009945C9">
            <w:pPr>
              <w:pStyle w:val="TableText"/>
              <w:rPr>
                <w:szCs w:val="24"/>
              </w:rPr>
            </w:pPr>
            <w:r w:rsidRPr="00E86E78">
              <w:rPr>
                <w:spacing w:val="-5"/>
                <w:szCs w:val="24"/>
              </w:rPr>
              <w:t>E4</w:t>
            </w:r>
          </w:p>
        </w:tc>
        <w:tc>
          <w:tcPr>
            <w:tcW w:w="1649" w:type="pct"/>
          </w:tcPr>
          <w:p w14:paraId="30F635D2" w14:textId="4726C399" w:rsidR="009B215F" w:rsidRPr="00E86E78" w:rsidRDefault="009B215F" w:rsidP="009945C9">
            <w:pPr>
              <w:pStyle w:val="TableText"/>
              <w:rPr>
                <w:szCs w:val="24"/>
              </w:rPr>
            </w:pPr>
            <w:r w:rsidRPr="00E86E78">
              <w:rPr>
                <w:szCs w:val="24"/>
              </w:rPr>
              <w:t>Issue</w:t>
            </w:r>
            <w:r w:rsidRPr="00E86E78">
              <w:rPr>
                <w:spacing w:val="-9"/>
                <w:szCs w:val="24"/>
              </w:rPr>
              <w:t xml:space="preserve"> </w:t>
            </w:r>
            <w:r w:rsidRPr="00E86E78">
              <w:rPr>
                <w:szCs w:val="24"/>
              </w:rPr>
              <w:t>clearances</w:t>
            </w:r>
            <w:r w:rsidRPr="00E86E78">
              <w:rPr>
                <w:spacing w:val="-8"/>
                <w:szCs w:val="24"/>
              </w:rPr>
              <w:t xml:space="preserve"> </w:t>
            </w:r>
            <w:r w:rsidRPr="00E86E78">
              <w:rPr>
                <w:szCs w:val="24"/>
              </w:rPr>
              <w:t>for</w:t>
            </w:r>
            <w:r w:rsidRPr="00E86E78">
              <w:rPr>
                <w:spacing w:val="-8"/>
                <w:szCs w:val="24"/>
              </w:rPr>
              <w:t xml:space="preserve"> </w:t>
            </w:r>
            <w:r w:rsidRPr="00E86E78">
              <w:rPr>
                <w:szCs w:val="24"/>
              </w:rPr>
              <w:t>ONR</w:t>
            </w:r>
            <w:r w:rsidRPr="00E86E78">
              <w:rPr>
                <w:spacing w:val="-9"/>
                <w:szCs w:val="24"/>
              </w:rPr>
              <w:t xml:space="preserve"> </w:t>
            </w:r>
            <w:r w:rsidRPr="00E86E78">
              <w:rPr>
                <w:szCs w:val="24"/>
              </w:rPr>
              <w:t>staff</w:t>
            </w:r>
            <w:r w:rsidRPr="00E86E78">
              <w:rPr>
                <w:spacing w:val="-9"/>
                <w:szCs w:val="24"/>
              </w:rPr>
              <w:t xml:space="preserve"> </w:t>
            </w:r>
            <w:r w:rsidRPr="00E86E78">
              <w:rPr>
                <w:szCs w:val="24"/>
              </w:rPr>
              <w:t>and its supply chain</w:t>
            </w:r>
          </w:p>
        </w:tc>
        <w:tc>
          <w:tcPr>
            <w:tcW w:w="704" w:type="pct"/>
          </w:tcPr>
          <w:p w14:paraId="707B83D7" w14:textId="3D85787F" w:rsidR="009B215F" w:rsidRPr="00E86E78" w:rsidRDefault="009B215F" w:rsidP="009945C9">
            <w:pPr>
              <w:pStyle w:val="TableText"/>
              <w:rPr>
                <w:szCs w:val="24"/>
              </w:rPr>
            </w:pPr>
            <w:r w:rsidRPr="00E86E78">
              <w:rPr>
                <w:spacing w:val="-5"/>
                <w:szCs w:val="24"/>
              </w:rPr>
              <w:t>HRD</w:t>
            </w:r>
          </w:p>
        </w:tc>
        <w:tc>
          <w:tcPr>
            <w:tcW w:w="1003" w:type="pct"/>
          </w:tcPr>
          <w:p w14:paraId="4D7DC50B" w14:textId="0E401823" w:rsidR="009B215F" w:rsidRPr="00E86E78" w:rsidRDefault="009B215F" w:rsidP="009945C9">
            <w:pPr>
              <w:pStyle w:val="TableParagraph"/>
              <w:spacing w:before="60" w:after="60" w:line="252" w:lineRule="auto"/>
              <w:ind w:left="0"/>
              <w:rPr>
                <w:sz w:val="24"/>
                <w:szCs w:val="24"/>
              </w:rPr>
            </w:pPr>
            <w:r w:rsidRPr="00E86E78">
              <w:rPr>
                <w:sz w:val="24"/>
                <w:szCs w:val="24"/>
              </w:rPr>
              <w:t xml:space="preserve">HR People </w:t>
            </w:r>
            <w:r w:rsidRPr="00E86E78">
              <w:rPr>
                <w:spacing w:val="-2"/>
                <w:sz w:val="24"/>
                <w:szCs w:val="24"/>
              </w:rPr>
              <w:t xml:space="preserve">Service </w:t>
            </w:r>
            <w:r w:rsidRPr="00E86E78">
              <w:rPr>
                <w:sz w:val="24"/>
                <w:szCs w:val="24"/>
              </w:rPr>
              <w:t>Delivery</w:t>
            </w:r>
            <w:r w:rsidRPr="00E86E78">
              <w:rPr>
                <w:spacing w:val="-14"/>
                <w:sz w:val="24"/>
                <w:szCs w:val="24"/>
              </w:rPr>
              <w:t xml:space="preserve"> </w:t>
            </w:r>
            <w:r w:rsidRPr="00E86E78">
              <w:rPr>
                <w:sz w:val="24"/>
                <w:szCs w:val="24"/>
              </w:rPr>
              <w:t>Leads</w:t>
            </w:r>
          </w:p>
        </w:tc>
        <w:tc>
          <w:tcPr>
            <w:tcW w:w="1175" w:type="pct"/>
          </w:tcPr>
          <w:p w14:paraId="053C63B8" w14:textId="77777777" w:rsidR="009B215F" w:rsidRPr="00E86E78" w:rsidRDefault="009B215F" w:rsidP="009945C9">
            <w:pPr>
              <w:pStyle w:val="TableParagraph"/>
              <w:spacing w:before="60" w:after="60" w:line="252" w:lineRule="auto"/>
              <w:ind w:left="0"/>
              <w:rPr>
                <w:sz w:val="24"/>
                <w:szCs w:val="24"/>
              </w:rPr>
            </w:pPr>
            <w:r w:rsidRPr="00E86E78">
              <w:rPr>
                <w:sz w:val="24"/>
                <w:szCs w:val="24"/>
              </w:rPr>
              <w:t>Staff</w:t>
            </w:r>
            <w:r w:rsidRPr="00E86E78">
              <w:rPr>
                <w:spacing w:val="-8"/>
                <w:sz w:val="24"/>
                <w:szCs w:val="24"/>
              </w:rPr>
              <w:t xml:space="preserve"> </w:t>
            </w:r>
            <w:r w:rsidRPr="00E86E78">
              <w:rPr>
                <w:spacing w:val="-2"/>
                <w:sz w:val="24"/>
                <w:szCs w:val="24"/>
              </w:rPr>
              <w:t>Handbook</w:t>
            </w:r>
          </w:p>
          <w:p w14:paraId="6CFD0D3C" w14:textId="7EFEA2B8" w:rsidR="009B215F" w:rsidRPr="00E86E78" w:rsidRDefault="009B215F" w:rsidP="009945C9">
            <w:pPr>
              <w:pStyle w:val="TableText"/>
              <w:rPr>
                <w:szCs w:val="24"/>
              </w:rPr>
            </w:pPr>
            <w:r w:rsidRPr="00E86E78">
              <w:rPr>
                <w:szCs w:val="24"/>
              </w:rPr>
              <w:t>HMG</w:t>
            </w:r>
            <w:r w:rsidRPr="00E86E78">
              <w:rPr>
                <w:spacing w:val="-14"/>
                <w:szCs w:val="24"/>
              </w:rPr>
              <w:t xml:space="preserve"> </w:t>
            </w:r>
            <w:r w:rsidRPr="00E86E78">
              <w:rPr>
                <w:szCs w:val="24"/>
              </w:rPr>
              <w:t>Personnel</w:t>
            </w:r>
            <w:r w:rsidRPr="00E86E78">
              <w:rPr>
                <w:spacing w:val="-14"/>
                <w:szCs w:val="24"/>
              </w:rPr>
              <w:t xml:space="preserve"> </w:t>
            </w:r>
            <w:r w:rsidRPr="00E86E78">
              <w:rPr>
                <w:szCs w:val="24"/>
              </w:rPr>
              <w:t xml:space="preserve">Security </w:t>
            </w:r>
            <w:r w:rsidRPr="00E86E78">
              <w:rPr>
                <w:spacing w:val="-2"/>
                <w:szCs w:val="24"/>
              </w:rPr>
              <w:t>Controls</w:t>
            </w:r>
          </w:p>
        </w:tc>
      </w:tr>
      <w:tr w:rsidR="009B215F" w:rsidRPr="00E86E78" w14:paraId="2BD7A53A" w14:textId="77777777" w:rsidTr="00E86E78">
        <w:trPr>
          <w:cantSplit/>
          <w:trHeight w:val="813"/>
        </w:trPr>
        <w:tc>
          <w:tcPr>
            <w:tcW w:w="469" w:type="pct"/>
          </w:tcPr>
          <w:p w14:paraId="4E6AE84B" w14:textId="10DD2ED5" w:rsidR="009B215F" w:rsidRPr="00E86E78" w:rsidRDefault="009B215F" w:rsidP="009945C9">
            <w:pPr>
              <w:pStyle w:val="TableText"/>
              <w:rPr>
                <w:szCs w:val="24"/>
              </w:rPr>
            </w:pPr>
            <w:r w:rsidRPr="00E86E78">
              <w:rPr>
                <w:spacing w:val="-5"/>
                <w:szCs w:val="24"/>
              </w:rPr>
              <w:t>E5</w:t>
            </w:r>
          </w:p>
        </w:tc>
        <w:tc>
          <w:tcPr>
            <w:tcW w:w="1649" w:type="pct"/>
          </w:tcPr>
          <w:p w14:paraId="765E75C9" w14:textId="762833B3" w:rsidR="009B215F" w:rsidRPr="00E86E78" w:rsidRDefault="009B215F" w:rsidP="009945C9">
            <w:pPr>
              <w:pStyle w:val="TableText"/>
              <w:rPr>
                <w:szCs w:val="24"/>
              </w:rPr>
            </w:pPr>
            <w:r w:rsidRPr="00E86E78">
              <w:rPr>
                <w:szCs w:val="24"/>
              </w:rPr>
              <w:t>Determine pay for individuals in accordance</w:t>
            </w:r>
            <w:r w:rsidRPr="00E86E78">
              <w:rPr>
                <w:spacing w:val="-11"/>
                <w:szCs w:val="24"/>
              </w:rPr>
              <w:t xml:space="preserve"> </w:t>
            </w:r>
            <w:r w:rsidRPr="00E86E78">
              <w:rPr>
                <w:szCs w:val="24"/>
              </w:rPr>
              <w:t>with</w:t>
            </w:r>
            <w:r w:rsidRPr="00E86E78">
              <w:rPr>
                <w:spacing w:val="-10"/>
                <w:szCs w:val="24"/>
              </w:rPr>
              <w:t xml:space="preserve"> </w:t>
            </w:r>
            <w:r w:rsidRPr="00E86E78">
              <w:rPr>
                <w:szCs w:val="24"/>
              </w:rPr>
              <w:t>Board</w:t>
            </w:r>
            <w:r w:rsidRPr="00E86E78">
              <w:rPr>
                <w:spacing w:val="-11"/>
                <w:szCs w:val="24"/>
              </w:rPr>
              <w:t xml:space="preserve"> </w:t>
            </w:r>
            <w:r w:rsidRPr="00E86E78">
              <w:rPr>
                <w:szCs w:val="24"/>
              </w:rPr>
              <w:t>approved</w:t>
            </w:r>
            <w:r w:rsidRPr="00E86E78">
              <w:rPr>
                <w:spacing w:val="-11"/>
                <w:szCs w:val="24"/>
              </w:rPr>
              <w:t xml:space="preserve"> </w:t>
            </w:r>
            <w:r w:rsidRPr="00E86E78">
              <w:rPr>
                <w:szCs w:val="24"/>
              </w:rPr>
              <w:t xml:space="preserve">pay </w:t>
            </w:r>
            <w:r w:rsidRPr="00E86E78">
              <w:rPr>
                <w:spacing w:val="-2"/>
                <w:szCs w:val="24"/>
              </w:rPr>
              <w:t>remit</w:t>
            </w:r>
          </w:p>
        </w:tc>
        <w:tc>
          <w:tcPr>
            <w:tcW w:w="704" w:type="pct"/>
          </w:tcPr>
          <w:p w14:paraId="20D9997B" w14:textId="60C04A7E" w:rsidR="009B215F" w:rsidRPr="00E86E78" w:rsidRDefault="009B215F" w:rsidP="009945C9">
            <w:pPr>
              <w:spacing w:before="60" w:after="60"/>
              <w:rPr>
                <w:szCs w:val="24"/>
              </w:rPr>
            </w:pPr>
            <w:r w:rsidRPr="00E86E78">
              <w:rPr>
                <w:spacing w:val="-5"/>
                <w:szCs w:val="24"/>
              </w:rPr>
              <w:t>HR</w:t>
            </w:r>
            <w:r w:rsidRPr="00E86E78">
              <w:rPr>
                <w:spacing w:val="-2"/>
                <w:szCs w:val="24"/>
              </w:rPr>
              <w:t>D</w:t>
            </w:r>
          </w:p>
        </w:tc>
        <w:tc>
          <w:tcPr>
            <w:tcW w:w="1003" w:type="pct"/>
          </w:tcPr>
          <w:p w14:paraId="2EC61457" w14:textId="537BAE7E" w:rsidR="009B215F" w:rsidRPr="00E86E78" w:rsidRDefault="009B215F" w:rsidP="009945C9">
            <w:pPr>
              <w:pStyle w:val="TableParagraph"/>
              <w:spacing w:before="60" w:after="60" w:line="252" w:lineRule="auto"/>
              <w:ind w:left="0"/>
              <w:rPr>
                <w:sz w:val="24"/>
                <w:szCs w:val="24"/>
              </w:rPr>
            </w:pPr>
            <w:r w:rsidRPr="00E86E78">
              <w:rPr>
                <w:sz w:val="24"/>
                <w:szCs w:val="24"/>
              </w:rPr>
              <w:t>HR</w:t>
            </w:r>
            <w:r w:rsidRPr="00E86E78">
              <w:rPr>
                <w:spacing w:val="-8"/>
                <w:sz w:val="24"/>
                <w:szCs w:val="24"/>
              </w:rPr>
              <w:t xml:space="preserve"> </w:t>
            </w:r>
            <w:r w:rsidRPr="00E86E78">
              <w:rPr>
                <w:sz w:val="24"/>
                <w:szCs w:val="24"/>
              </w:rPr>
              <w:t>policy</w:t>
            </w:r>
            <w:r w:rsidRPr="00E86E78">
              <w:rPr>
                <w:spacing w:val="-5"/>
                <w:sz w:val="24"/>
                <w:szCs w:val="24"/>
              </w:rPr>
              <w:t xml:space="preserve"> </w:t>
            </w:r>
            <w:r w:rsidRPr="00E86E78">
              <w:rPr>
                <w:spacing w:val="-2"/>
                <w:sz w:val="24"/>
                <w:szCs w:val="24"/>
              </w:rPr>
              <w:t>staff</w:t>
            </w:r>
          </w:p>
        </w:tc>
        <w:tc>
          <w:tcPr>
            <w:tcW w:w="1175" w:type="pct"/>
          </w:tcPr>
          <w:p w14:paraId="5B9407F6" w14:textId="77777777" w:rsidR="009B215F" w:rsidRPr="00E86E78" w:rsidRDefault="009B215F" w:rsidP="009945C9">
            <w:pPr>
              <w:pStyle w:val="TableParagraph"/>
              <w:spacing w:before="60" w:after="60" w:line="252" w:lineRule="auto"/>
              <w:ind w:left="0"/>
              <w:rPr>
                <w:sz w:val="24"/>
                <w:szCs w:val="24"/>
              </w:rPr>
            </w:pPr>
            <w:r w:rsidRPr="00E86E78">
              <w:rPr>
                <w:sz w:val="24"/>
                <w:szCs w:val="24"/>
              </w:rPr>
              <w:t>Board</w:t>
            </w:r>
            <w:r w:rsidRPr="00E86E78">
              <w:rPr>
                <w:spacing w:val="-8"/>
                <w:sz w:val="24"/>
                <w:szCs w:val="24"/>
              </w:rPr>
              <w:t xml:space="preserve"> </w:t>
            </w:r>
            <w:r w:rsidRPr="00E86E78">
              <w:rPr>
                <w:spacing w:val="-2"/>
                <w:sz w:val="24"/>
                <w:szCs w:val="24"/>
              </w:rPr>
              <w:t>decision</w:t>
            </w:r>
          </w:p>
          <w:p w14:paraId="00071C5C" w14:textId="505CB69B" w:rsidR="009B215F" w:rsidRPr="00E86E78" w:rsidRDefault="009B215F" w:rsidP="009945C9">
            <w:pPr>
              <w:pStyle w:val="TableParagraph"/>
              <w:spacing w:before="60" w:after="60" w:line="252" w:lineRule="auto"/>
              <w:ind w:left="0"/>
              <w:rPr>
                <w:sz w:val="24"/>
                <w:szCs w:val="24"/>
              </w:rPr>
            </w:pPr>
            <w:r w:rsidRPr="00E86E78">
              <w:rPr>
                <w:sz w:val="24"/>
                <w:szCs w:val="24"/>
              </w:rPr>
              <w:t>Public Sector Pay policy guidance</w:t>
            </w:r>
            <w:r w:rsidRPr="00E86E78">
              <w:rPr>
                <w:spacing w:val="-14"/>
                <w:sz w:val="24"/>
                <w:szCs w:val="24"/>
              </w:rPr>
              <w:t xml:space="preserve"> </w:t>
            </w:r>
            <w:r w:rsidRPr="00E86E78">
              <w:rPr>
                <w:sz w:val="24"/>
                <w:szCs w:val="24"/>
              </w:rPr>
              <w:t>including</w:t>
            </w:r>
            <w:r w:rsidRPr="00E86E78">
              <w:rPr>
                <w:spacing w:val="-14"/>
                <w:sz w:val="24"/>
                <w:szCs w:val="24"/>
              </w:rPr>
              <w:t xml:space="preserve"> </w:t>
            </w:r>
            <w:r w:rsidRPr="00E86E78">
              <w:rPr>
                <w:sz w:val="24"/>
                <w:szCs w:val="24"/>
              </w:rPr>
              <w:t>Senior</w:t>
            </w:r>
            <w:r w:rsidR="00E86E78">
              <w:rPr>
                <w:sz w:val="24"/>
                <w:szCs w:val="24"/>
              </w:rPr>
              <w:t xml:space="preserve"> </w:t>
            </w:r>
            <w:r w:rsidRPr="00E86E78">
              <w:rPr>
                <w:sz w:val="24"/>
                <w:szCs w:val="24"/>
              </w:rPr>
              <w:t>Pay</w:t>
            </w:r>
            <w:r w:rsidRPr="00E86E78">
              <w:rPr>
                <w:spacing w:val="-6"/>
                <w:sz w:val="24"/>
                <w:szCs w:val="24"/>
              </w:rPr>
              <w:t xml:space="preserve"> </w:t>
            </w:r>
            <w:r w:rsidRPr="00E86E78">
              <w:rPr>
                <w:spacing w:val="-2"/>
                <w:sz w:val="24"/>
                <w:szCs w:val="24"/>
              </w:rPr>
              <w:t>guidance</w:t>
            </w:r>
            <w:r w:rsidR="00E86E78">
              <w:rPr>
                <w:spacing w:val="-2"/>
                <w:sz w:val="24"/>
                <w:szCs w:val="24"/>
              </w:rPr>
              <w:t xml:space="preserve"> </w:t>
            </w:r>
            <w:sdt>
              <w:sdtPr>
                <w:rPr>
                  <w:spacing w:val="-2"/>
                  <w:sz w:val="24"/>
                  <w:szCs w:val="24"/>
                </w:rPr>
                <w:id w:val="-75596492"/>
                <w:citation/>
              </w:sdtPr>
              <w:sdtEndPr/>
              <w:sdtContent>
                <w:r w:rsidR="00E86E78">
                  <w:rPr>
                    <w:spacing w:val="-2"/>
                    <w:sz w:val="24"/>
                    <w:szCs w:val="24"/>
                  </w:rPr>
                  <w:fldChar w:fldCharType="begin"/>
                </w:r>
                <w:r w:rsidR="00E86E78">
                  <w:rPr>
                    <w:spacing w:val="-2"/>
                    <w:sz w:val="24"/>
                    <w:szCs w:val="24"/>
                  </w:rPr>
                  <w:instrText xml:space="preserve"> CITATION HMT23 \l 2057 </w:instrText>
                </w:r>
                <w:r w:rsidR="00E86E78">
                  <w:rPr>
                    <w:spacing w:val="-2"/>
                    <w:sz w:val="24"/>
                    <w:szCs w:val="24"/>
                  </w:rPr>
                  <w:fldChar w:fldCharType="separate"/>
                </w:r>
                <w:r w:rsidR="00E86E78" w:rsidRPr="00E86E78">
                  <w:rPr>
                    <w:noProof/>
                    <w:spacing w:val="-2"/>
                    <w:sz w:val="24"/>
                    <w:szCs w:val="24"/>
                  </w:rPr>
                  <w:t>[5]</w:t>
                </w:r>
                <w:r w:rsidR="00E86E78">
                  <w:rPr>
                    <w:spacing w:val="-2"/>
                    <w:sz w:val="24"/>
                    <w:szCs w:val="24"/>
                  </w:rPr>
                  <w:fldChar w:fldCharType="end"/>
                </w:r>
              </w:sdtContent>
            </w:sdt>
          </w:p>
        </w:tc>
      </w:tr>
      <w:tr w:rsidR="009B215F" w:rsidRPr="00E86E78" w14:paraId="637659E2" w14:textId="77777777" w:rsidTr="00E86E78">
        <w:trPr>
          <w:cantSplit/>
          <w:trHeight w:val="656"/>
        </w:trPr>
        <w:tc>
          <w:tcPr>
            <w:tcW w:w="469" w:type="pct"/>
          </w:tcPr>
          <w:p w14:paraId="0AEA7792" w14:textId="4768D41A" w:rsidR="009B215F" w:rsidRPr="00E86E78" w:rsidRDefault="009B215F" w:rsidP="009945C9">
            <w:pPr>
              <w:pStyle w:val="TableText"/>
              <w:rPr>
                <w:szCs w:val="24"/>
              </w:rPr>
            </w:pPr>
            <w:r w:rsidRPr="00E86E78">
              <w:rPr>
                <w:spacing w:val="-5"/>
                <w:szCs w:val="24"/>
              </w:rPr>
              <w:t>E6</w:t>
            </w:r>
          </w:p>
        </w:tc>
        <w:tc>
          <w:tcPr>
            <w:tcW w:w="1649" w:type="pct"/>
          </w:tcPr>
          <w:p w14:paraId="5FF9C074" w14:textId="100BA5AB" w:rsidR="009B215F" w:rsidRPr="00E86E78" w:rsidRDefault="009B215F" w:rsidP="009945C9">
            <w:pPr>
              <w:spacing w:before="60" w:after="60"/>
              <w:rPr>
                <w:szCs w:val="24"/>
              </w:rPr>
            </w:pPr>
            <w:r w:rsidRPr="00E86E78">
              <w:rPr>
                <w:szCs w:val="24"/>
              </w:rPr>
              <w:t>Make</w:t>
            </w:r>
            <w:r w:rsidRPr="00E86E78">
              <w:rPr>
                <w:spacing w:val="-12"/>
                <w:szCs w:val="24"/>
              </w:rPr>
              <w:t xml:space="preserve"> </w:t>
            </w:r>
            <w:r w:rsidRPr="00E86E78">
              <w:rPr>
                <w:szCs w:val="24"/>
              </w:rPr>
              <w:t>recommendations</w:t>
            </w:r>
            <w:r w:rsidRPr="00E86E78">
              <w:rPr>
                <w:spacing w:val="-11"/>
                <w:szCs w:val="24"/>
              </w:rPr>
              <w:t xml:space="preserve"> </w:t>
            </w:r>
            <w:r w:rsidRPr="00E86E78">
              <w:rPr>
                <w:szCs w:val="24"/>
              </w:rPr>
              <w:t>to</w:t>
            </w:r>
            <w:r w:rsidRPr="00E86E78">
              <w:rPr>
                <w:spacing w:val="-10"/>
                <w:szCs w:val="24"/>
              </w:rPr>
              <w:t xml:space="preserve"> </w:t>
            </w:r>
            <w:r w:rsidRPr="00E86E78">
              <w:rPr>
                <w:szCs w:val="24"/>
              </w:rPr>
              <w:t>the</w:t>
            </w:r>
            <w:r w:rsidRPr="00E86E78">
              <w:rPr>
                <w:spacing w:val="-10"/>
                <w:szCs w:val="24"/>
              </w:rPr>
              <w:t xml:space="preserve"> </w:t>
            </w:r>
            <w:r w:rsidRPr="00E86E78">
              <w:rPr>
                <w:szCs w:val="24"/>
              </w:rPr>
              <w:t>Board on ONR’s pay remit that take account of HM Treasury and Cabinet Office advice</w:t>
            </w:r>
          </w:p>
        </w:tc>
        <w:tc>
          <w:tcPr>
            <w:tcW w:w="704" w:type="pct"/>
          </w:tcPr>
          <w:p w14:paraId="0B59069F" w14:textId="740162A4" w:rsidR="009B215F" w:rsidRPr="00E86E78" w:rsidRDefault="009B215F" w:rsidP="009945C9">
            <w:pPr>
              <w:spacing w:before="60" w:after="60"/>
              <w:rPr>
                <w:szCs w:val="24"/>
              </w:rPr>
            </w:pPr>
            <w:r w:rsidRPr="00E86E78">
              <w:rPr>
                <w:spacing w:val="-5"/>
                <w:szCs w:val="24"/>
              </w:rPr>
              <w:t>HR</w:t>
            </w:r>
            <w:r w:rsidRPr="00E86E78">
              <w:rPr>
                <w:spacing w:val="-2"/>
                <w:szCs w:val="24"/>
              </w:rPr>
              <w:t>D</w:t>
            </w:r>
          </w:p>
        </w:tc>
        <w:tc>
          <w:tcPr>
            <w:tcW w:w="1003" w:type="pct"/>
          </w:tcPr>
          <w:p w14:paraId="030E706D" w14:textId="74322503" w:rsidR="009B215F" w:rsidRPr="00E86E78" w:rsidRDefault="009B215F" w:rsidP="009945C9">
            <w:pPr>
              <w:pStyle w:val="TableParagraph"/>
              <w:spacing w:before="60" w:after="60" w:line="252" w:lineRule="auto"/>
              <w:ind w:left="0"/>
              <w:rPr>
                <w:sz w:val="24"/>
                <w:szCs w:val="24"/>
              </w:rPr>
            </w:pPr>
          </w:p>
        </w:tc>
        <w:tc>
          <w:tcPr>
            <w:tcW w:w="1175" w:type="pct"/>
          </w:tcPr>
          <w:p w14:paraId="47168183" w14:textId="77777777" w:rsidR="009B215F" w:rsidRPr="00E86E78" w:rsidRDefault="009B215F" w:rsidP="009945C9">
            <w:pPr>
              <w:pStyle w:val="TableParagraph"/>
              <w:spacing w:before="60" w:after="60" w:line="252" w:lineRule="auto"/>
              <w:ind w:left="0"/>
              <w:rPr>
                <w:sz w:val="24"/>
                <w:szCs w:val="24"/>
              </w:rPr>
            </w:pPr>
            <w:r w:rsidRPr="00E86E78">
              <w:rPr>
                <w:sz w:val="24"/>
                <w:szCs w:val="24"/>
              </w:rPr>
              <w:t>DWP</w:t>
            </w:r>
            <w:r w:rsidRPr="00E86E78">
              <w:rPr>
                <w:spacing w:val="-9"/>
                <w:sz w:val="24"/>
                <w:szCs w:val="24"/>
              </w:rPr>
              <w:t xml:space="preserve"> </w:t>
            </w:r>
            <w:r w:rsidRPr="00E86E78">
              <w:rPr>
                <w:sz w:val="24"/>
                <w:szCs w:val="24"/>
              </w:rPr>
              <w:t>consultation/</w:t>
            </w:r>
            <w:r w:rsidRPr="00E86E78">
              <w:rPr>
                <w:spacing w:val="-9"/>
                <w:sz w:val="24"/>
                <w:szCs w:val="24"/>
              </w:rPr>
              <w:t xml:space="preserve"> </w:t>
            </w:r>
            <w:r w:rsidRPr="00E86E78">
              <w:rPr>
                <w:spacing w:val="-2"/>
                <w:sz w:val="24"/>
                <w:szCs w:val="24"/>
              </w:rPr>
              <w:t>advice</w:t>
            </w:r>
          </w:p>
          <w:p w14:paraId="5BFBBC5E" w14:textId="0FA0C3E0" w:rsidR="009B215F" w:rsidRPr="00E86E78" w:rsidRDefault="009B215F" w:rsidP="009945C9">
            <w:pPr>
              <w:pStyle w:val="TableText"/>
              <w:rPr>
                <w:szCs w:val="24"/>
              </w:rPr>
            </w:pPr>
            <w:r w:rsidRPr="00E86E78">
              <w:rPr>
                <w:szCs w:val="24"/>
              </w:rPr>
              <w:t>Public Sector Pay policy guidance</w:t>
            </w:r>
            <w:r w:rsidRPr="00E86E78">
              <w:rPr>
                <w:spacing w:val="-14"/>
                <w:szCs w:val="24"/>
              </w:rPr>
              <w:t xml:space="preserve"> </w:t>
            </w:r>
            <w:r w:rsidRPr="00E86E78">
              <w:rPr>
                <w:szCs w:val="24"/>
              </w:rPr>
              <w:t>including</w:t>
            </w:r>
            <w:r w:rsidRPr="00E86E78">
              <w:rPr>
                <w:spacing w:val="-14"/>
                <w:szCs w:val="24"/>
              </w:rPr>
              <w:t xml:space="preserve"> </w:t>
            </w:r>
            <w:r w:rsidRPr="00E86E78">
              <w:rPr>
                <w:szCs w:val="24"/>
              </w:rPr>
              <w:t>Senior Pay guidance</w:t>
            </w:r>
            <w:r w:rsidR="00E86E78">
              <w:rPr>
                <w:szCs w:val="24"/>
              </w:rPr>
              <w:t xml:space="preserve"> </w:t>
            </w:r>
            <w:sdt>
              <w:sdtPr>
                <w:rPr>
                  <w:szCs w:val="24"/>
                </w:rPr>
                <w:id w:val="1190645182"/>
                <w:citation/>
              </w:sdtPr>
              <w:sdtEndPr/>
              <w:sdtContent>
                <w:r w:rsidR="00E86E78">
                  <w:rPr>
                    <w:szCs w:val="24"/>
                  </w:rPr>
                  <w:fldChar w:fldCharType="begin"/>
                </w:r>
                <w:r w:rsidR="00E86E78">
                  <w:rPr>
                    <w:szCs w:val="24"/>
                  </w:rPr>
                  <w:instrText xml:space="preserve"> CITATION HMT23 \l 2057 </w:instrText>
                </w:r>
                <w:r w:rsidR="00E86E78">
                  <w:rPr>
                    <w:szCs w:val="24"/>
                  </w:rPr>
                  <w:fldChar w:fldCharType="separate"/>
                </w:r>
                <w:r w:rsidR="00E86E78" w:rsidRPr="00E86E78">
                  <w:rPr>
                    <w:noProof/>
                    <w:szCs w:val="24"/>
                  </w:rPr>
                  <w:t>[5]</w:t>
                </w:r>
                <w:r w:rsidR="00E86E78">
                  <w:rPr>
                    <w:szCs w:val="24"/>
                  </w:rPr>
                  <w:fldChar w:fldCharType="end"/>
                </w:r>
              </w:sdtContent>
            </w:sdt>
          </w:p>
        </w:tc>
      </w:tr>
      <w:tr w:rsidR="009B215F" w:rsidRPr="00E86E78" w14:paraId="61872DDB" w14:textId="77777777" w:rsidTr="00E86E78">
        <w:trPr>
          <w:cantSplit/>
          <w:trHeight w:val="813"/>
        </w:trPr>
        <w:tc>
          <w:tcPr>
            <w:tcW w:w="469" w:type="pct"/>
          </w:tcPr>
          <w:p w14:paraId="4E632DFC" w14:textId="2930A20D" w:rsidR="009B215F" w:rsidRPr="00E86E78" w:rsidRDefault="009B215F" w:rsidP="009945C9">
            <w:pPr>
              <w:pStyle w:val="TableText"/>
              <w:rPr>
                <w:szCs w:val="24"/>
              </w:rPr>
            </w:pPr>
            <w:r w:rsidRPr="00E86E78">
              <w:rPr>
                <w:spacing w:val="-5"/>
                <w:szCs w:val="24"/>
              </w:rPr>
              <w:lastRenderedPageBreak/>
              <w:t>E7</w:t>
            </w:r>
          </w:p>
        </w:tc>
        <w:tc>
          <w:tcPr>
            <w:tcW w:w="1649" w:type="pct"/>
          </w:tcPr>
          <w:p w14:paraId="4DE7F230" w14:textId="3A946206" w:rsidR="009B215F" w:rsidRPr="00E86E78" w:rsidRDefault="009B215F" w:rsidP="009945C9">
            <w:pPr>
              <w:pStyle w:val="TableText"/>
              <w:rPr>
                <w:szCs w:val="24"/>
              </w:rPr>
            </w:pPr>
            <w:r w:rsidRPr="00E86E78">
              <w:rPr>
                <w:szCs w:val="24"/>
              </w:rPr>
              <w:t>Implement</w:t>
            </w:r>
            <w:r w:rsidRPr="00E86E78">
              <w:rPr>
                <w:spacing w:val="-8"/>
                <w:szCs w:val="24"/>
              </w:rPr>
              <w:t xml:space="preserve"> </w:t>
            </w:r>
            <w:r w:rsidRPr="00E86E78">
              <w:rPr>
                <w:szCs w:val="24"/>
              </w:rPr>
              <w:t>pay</w:t>
            </w:r>
            <w:r w:rsidRPr="00E86E78">
              <w:rPr>
                <w:spacing w:val="-8"/>
                <w:szCs w:val="24"/>
              </w:rPr>
              <w:t xml:space="preserve"> </w:t>
            </w:r>
            <w:r w:rsidRPr="00E86E78">
              <w:rPr>
                <w:szCs w:val="24"/>
              </w:rPr>
              <w:t>award, following ONR Board approval</w:t>
            </w:r>
          </w:p>
        </w:tc>
        <w:tc>
          <w:tcPr>
            <w:tcW w:w="704" w:type="pct"/>
          </w:tcPr>
          <w:p w14:paraId="56430CE1" w14:textId="23BA743B" w:rsidR="009B215F" w:rsidRPr="00E86E78" w:rsidRDefault="009B215F" w:rsidP="009945C9">
            <w:pPr>
              <w:pStyle w:val="TableText"/>
              <w:rPr>
                <w:szCs w:val="24"/>
              </w:rPr>
            </w:pPr>
            <w:r w:rsidRPr="00E86E78">
              <w:rPr>
                <w:spacing w:val="-5"/>
                <w:szCs w:val="24"/>
              </w:rPr>
              <w:t>HR</w:t>
            </w:r>
            <w:r w:rsidRPr="00E86E78">
              <w:rPr>
                <w:spacing w:val="-2"/>
                <w:szCs w:val="24"/>
              </w:rPr>
              <w:t>D</w:t>
            </w:r>
          </w:p>
        </w:tc>
        <w:tc>
          <w:tcPr>
            <w:tcW w:w="1003" w:type="pct"/>
          </w:tcPr>
          <w:p w14:paraId="4309BAE6" w14:textId="77777777" w:rsidR="009B215F" w:rsidRPr="00E86E78" w:rsidRDefault="009B215F" w:rsidP="009945C9">
            <w:pPr>
              <w:pStyle w:val="TableParagraph"/>
              <w:spacing w:before="60" w:after="60" w:line="252" w:lineRule="auto"/>
              <w:ind w:left="0"/>
              <w:rPr>
                <w:sz w:val="24"/>
                <w:szCs w:val="24"/>
              </w:rPr>
            </w:pPr>
            <w:r w:rsidRPr="00E86E78">
              <w:rPr>
                <w:sz w:val="24"/>
                <w:szCs w:val="24"/>
              </w:rPr>
              <w:t>Head</w:t>
            </w:r>
            <w:r w:rsidRPr="00E86E78">
              <w:rPr>
                <w:spacing w:val="-14"/>
                <w:sz w:val="24"/>
                <w:szCs w:val="24"/>
              </w:rPr>
              <w:t xml:space="preserve"> </w:t>
            </w:r>
            <w:r w:rsidRPr="00E86E78">
              <w:rPr>
                <w:sz w:val="24"/>
                <w:szCs w:val="24"/>
              </w:rPr>
              <w:t>of</w:t>
            </w:r>
            <w:r w:rsidRPr="00E86E78">
              <w:rPr>
                <w:spacing w:val="-14"/>
                <w:sz w:val="24"/>
                <w:szCs w:val="24"/>
              </w:rPr>
              <w:t xml:space="preserve"> </w:t>
            </w:r>
            <w:r w:rsidRPr="00E86E78">
              <w:rPr>
                <w:sz w:val="24"/>
                <w:szCs w:val="24"/>
              </w:rPr>
              <w:t xml:space="preserve">People </w:t>
            </w:r>
            <w:r w:rsidRPr="00E86E78">
              <w:rPr>
                <w:spacing w:val="-2"/>
                <w:sz w:val="24"/>
                <w:szCs w:val="24"/>
              </w:rPr>
              <w:t>Services</w:t>
            </w:r>
          </w:p>
          <w:p w14:paraId="6551EDBA" w14:textId="176A1553" w:rsidR="009B215F" w:rsidRPr="00E86E78" w:rsidRDefault="009B215F" w:rsidP="009945C9">
            <w:pPr>
              <w:pStyle w:val="TableParagraph"/>
              <w:spacing w:before="60" w:after="60" w:line="252" w:lineRule="auto"/>
              <w:ind w:left="0"/>
              <w:rPr>
                <w:sz w:val="24"/>
                <w:szCs w:val="24"/>
              </w:rPr>
            </w:pPr>
            <w:r w:rsidRPr="00E86E78">
              <w:rPr>
                <w:sz w:val="24"/>
                <w:szCs w:val="24"/>
              </w:rPr>
              <w:t>Relevant</w:t>
            </w:r>
            <w:r w:rsidRPr="00E86E78">
              <w:rPr>
                <w:spacing w:val="-8"/>
                <w:sz w:val="24"/>
                <w:szCs w:val="24"/>
              </w:rPr>
              <w:t xml:space="preserve"> </w:t>
            </w:r>
            <w:r w:rsidRPr="00E86E78">
              <w:rPr>
                <w:sz w:val="24"/>
                <w:szCs w:val="24"/>
              </w:rPr>
              <w:t>HR</w:t>
            </w:r>
            <w:r w:rsidRPr="00E86E78">
              <w:rPr>
                <w:spacing w:val="-4"/>
                <w:sz w:val="24"/>
                <w:szCs w:val="24"/>
              </w:rPr>
              <w:t xml:space="preserve"> </w:t>
            </w:r>
            <w:r w:rsidRPr="00E86E78">
              <w:rPr>
                <w:spacing w:val="-2"/>
                <w:sz w:val="24"/>
                <w:szCs w:val="24"/>
              </w:rPr>
              <w:t>staff</w:t>
            </w:r>
          </w:p>
        </w:tc>
        <w:tc>
          <w:tcPr>
            <w:tcW w:w="1175" w:type="pct"/>
          </w:tcPr>
          <w:p w14:paraId="1319D82F" w14:textId="588C14EE" w:rsidR="009B215F" w:rsidRPr="00E86E78" w:rsidRDefault="00B56EE4" w:rsidP="009945C9">
            <w:pPr>
              <w:pStyle w:val="TableText"/>
              <w:rPr>
                <w:szCs w:val="24"/>
              </w:rPr>
            </w:pPr>
            <w:r>
              <w:rPr>
                <w:szCs w:val="24"/>
              </w:rPr>
              <w:t>HR policies and Staff Handbook</w:t>
            </w:r>
            <w:r w:rsidR="009B215F" w:rsidRPr="00E86E78">
              <w:rPr>
                <w:spacing w:val="-4"/>
                <w:szCs w:val="24"/>
              </w:rPr>
              <w:t xml:space="preserve"> </w:t>
            </w:r>
          </w:p>
        </w:tc>
      </w:tr>
      <w:tr w:rsidR="008F403E" w:rsidRPr="00E86E78" w14:paraId="1B4501AE" w14:textId="77777777" w:rsidTr="00E86E78">
        <w:trPr>
          <w:cantSplit/>
          <w:trHeight w:val="813"/>
        </w:trPr>
        <w:tc>
          <w:tcPr>
            <w:tcW w:w="469" w:type="pct"/>
          </w:tcPr>
          <w:p w14:paraId="7EDA356D" w14:textId="53D2D902" w:rsidR="008F403E" w:rsidRPr="00E86E78" w:rsidRDefault="008F403E" w:rsidP="009945C9">
            <w:pPr>
              <w:pStyle w:val="TableText"/>
              <w:rPr>
                <w:spacing w:val="-5"/>
                <w:szCs w:val="24"/>
              </w:rPr>
            </w:pPr>
            <w:r w:rsidRPr="00E86E78">
              <w:rPr>
                <w:spacing w:val="-5"/>
                <w:szCs w:val="24"/>
              </w:rPr>
              <w:t>E8</w:t>
            </w:r>
          </w:p>
        </w:tc>
        <w:tc>
          <w:tcPr>
            <w:tcW w:w="1649" w:type="pct"/>
          </w:tcPr>
          <w:p w14:paraId="14408844" w14:textId="5ADC168A" w:rsidR="008F403E" w:rsidRPr="00E86E78" w:rsidRDefault="008F403E" w:rsidP="009945C9">
            <w:pPr>
              <w:pStyle w:val="TableText"/>
              <w:rPr>
                <w:szCs w:val="24"/>
              </w:rPr>
            </w:pPr>
            <w:r w:rsidRPr="00E86E78">
              <w:rPr>
                <w:szCs w:val="24"/>
              </w:rPr>
              <w:t>Provide</w:t>
            </w:r>
            <w:r w:rsidRPr="00E86E78">
              <w:rPr>
                <w:spacing w:val="-12"/>
                <w:szCs w:val="24"/>
              </w:rPr>
              <w:t xml:space="preserve"> </w:t>
            </w:r>
            <w:r w:rsidRPr="00E86E78">
              <w:rPr>
                <w:szCs w:val="24"/>
              </w:rPr>
              <w:t>a</w:t>
            </w:r>
            <w:r w:rsidRPr="00E86E78">
              <w:rPr>
                <w:spacing w:val="-12"/>
                <w:szCs w:val="24"/>
              </w:rPr>
              <w:t xml:space="preserve"> </w:t>
            </w:r>
            <w:r w:rsidRPr="00E86E78">
              <w:rPr>
                <w:szCs w:val="24"/>
              </w:rPr>
              <w:t>framework</w:t>
            </w:r>
            <w:r w:rsidRPr="00E86E78">
              <w:rPr>
                <w:spacing w:val="-10"/>
                <w:szCs w:val="24"/>
              </w:rPr>
              <w:t xml:space="preserve"> </w:t>
            </w:r>
            <w:r w:rsidRPr="00E86E78">
              <w:rPr>
                <w:szCs w:val="24"/>
              </w:rPr>
              <w:t>and</w:t>
            </w:r>
            <w:r w:rsidRPr="00E86E78">
              <w:rPr>
                <w:spacing w:val="-12"/>
                <w:szCs w:val="24"/>
              </w:rPr>
              <w:t xml:space="preserve"> </w:t>
            </w:r>
            <w:r w:rsidRPr="00E86E78">
              <w:rPr>
                <w:szCs w:val="24"/>
              </w:rPr>
              <w:t>process</w:t>
            </w:r>
            <w:r w:rsidRPr="00E86E78">
              <w:rPr>
                <w:spacing w:val="-10"/>
                <w:szCs w:val="24"/>
              </w:rPr>
              <w:t xml:space="preserve"> </w:t>
            </w:r>
            <w:r w:rsidRPr="00E86E78">
              <w:rPr>
                <w:szCs w:val="24"/>
              </w:rPr>
              <w:t>for staff to identify and undertake training and development</w:t>
            </w:r>
          </w:p>
        </w:tc>
        <w:tc>
          <w:tcPr>
            <w:tcW w:w="704" w:type="pct"/>
          </w:tcPr>
          <w:p w14:paraId="48598CCA" w14:textId="77777777" w:rsidR="008F403E" w:rsidRPr="00E86E78" w:rsidRDefault="008F403E" w:rsidP="009945C9">
            <w:pPr>
              <w:pStyle w:val="TableParagraph"/>
              <w:spacing w:before="60" w:after="60" w:line="252" w:lineRule="auto"/>
              <w:ind w:left="0"/>
              <w:rPr>
                <w:sz w:val="24"/>
                <w:szCs w:val="24"/>
              </w:rPr>
            </w:pPr>
            <w:r w:rsidRPr="00E86E78">
              <w:rPr>
                <w:spacing w:val="-5"/>
                <w:sz w:val="24"/>
                <w:szCs w:val="24"/>
              </w:rPr>
              <w:t>HRD</w:t>
            </w:r>
          </w:p>
          <w:p w14:paraId="0AB86150" w14:textId="77777777" w:rsidR="008F403E" w:rsidRPr="00E86E78" w:rsidRDefault="008F403E" w:rsidP="009945C9">
            <w:pPr>
              <w:pStyle w:val="TableText"/>
              <w:rPr>
                <w:spacing w:val="-5"/>
                <w:szCs w:val="24"/>
              </w:rPr>
            </w:pPr>
          </w:p>
        </w:tc>
        <w:tc>
          <w:tcPr>
            <w:tcW w:w="1003" w:type="pct"/>
          </w:tcPr>
          <w:p w14:paraId="5E79EDE9" w14:textId="2E7B075D" w:rsidR="008F403E" w:rsidRPr="00E86E78" w:rsidRDefault="008F403E" w:rsidP="009945C9">
            <w:pPr>
              <w:pStyle w:val="TableParagraph"/>
              <w:spacing w:before="60" w:after="60" w:line="252" w:lineRule="auto"/>
              <w:ind w:left="0"/>
              <w:rPr>
                <w:sz w:val="24"/>
                <w:szCs w:val="24"/>
              </w:rPr>
            </w:pPr>
            <w:r w:rsidRPr="00E86E78">
              <w:rPr>
                <w:sz w:val="24"/>
                <w:szCs w:val="24"/>
              </w:rPr>
              <w:t>Head of Academy</w:t>
            </w:r>
          </w:p>
        </w:tc>
        <w:tc>
          <w:tcPr>
            <w:tcW w:w="1175" w:type="pct"/>
          </w:tcPr>
          <w:p w14:paraId="06A8F829" w14:textId="692E2289" w:rsidR="008F403E" w:rsidRPr="00E86E78" w:rsidRDefault="008F403E" w:rsidP="009945C9">
            <w:pPr>
              <w:pStyle w:val="TableText"/>
              <w:rPr>
                <w:szCs w:val="24"/>
              </w:rPr>
            </w:pPr>
            <w:r w:rsidRPr="00E86E78">
              <w:rPr>
                <w:szCs w:val="24"/>
              </w:rPr>
              <w:t>People</w:t>
            </w:r>
            <w:r w:rsidRPr="00E86E78">
              <w:rPr>
                <w:spacing w:val="-8"/>
                <w:szCs w:val="24"/>
              </w:rPr>
              <w:t xml:space="preserve"> </w:t>
            </w:r>
            <w:r w:rsidRPr="00E86E78">
              <w:rPr>
                <w:spacing w:val="-2"/>
                <w:szCs w:val="24"/>
              </w:rPr>
              <w:t>Strategy</w:t>
            </w:r>
            <w:r w:rsidR="009945C9">
              <w:rPr>
                <w:spacing w:val="-2"/>
                <w:szCs w:val="24"/>
              </w:rPr>
              <w:t xml:space="preserve"> </w:t>
            </w:r>
            <w:sdt>
              <w:sdtPr>
                <w:rPr>
                  <w:spacing w:val="-2"/>
                  <w:szCs w:val="24"/>
                </w:rPr>
                <w:id w:val="-129554510"/>
                <w:citation/>
              </w:sdtPr>
              <w:sdtEndPr/>
              <w:sdtContent>
                <w:r w:rsidR="009945C9">
                  <w:rPr>
                    <w:spacing w:val="-2"/>
                    <w:szCs w:val="24"/>
                  </w:rPr>
                  <w:fldChar w:fldCharType="begin"/>
                </w:r>
                <w:r w:rsidR="009945C9">
                  <w:rPr>
                    <w:spacing w:val="-2"/>
                    <w:szCs w:val="24"/>
                  </w:rPr>
                  <w:instrText xml:space="preserve"> CITATION ONR2110 \l 2057 </w:instrText>
                </w:r>
                <w:r w:rsidR="009945C9">
                  <w:rPr>
                    <w:spacing w:val="-2"/>
                    <w:szCs w:val="24"/>
                  </w:rPr>
                  <w:fldChar w:fldCharType="separate"/>
                </w:r>
                <w:r w:rsidR="009945C9" w:rsidRPr="009945C9">
                  <w:rPr>
                    <w:noProof/>
                    <w:spacing w:val="-2"/>
                    <w:szCs w:val="24"/>
                  </w:rPr>
                  <w:t>[8]</w:t>
                </w:r>
                <w:r w:rsidR="009945C9">
                  <w:rPr>
                    <w:spacing w:val="-2"/>
                    <w:szCs w:val="24"/>
                  </w:rPr>
                  <w:fldChar w:fldCharType="end"/>
                </w:r>
              </w:sdtContent>
            </w:sdt>
          </w:p>
        </w:tc>
      </w:tr>
      <w:tr w:rsidR="008F403E" w:rsidRPr="00E86E78" w14:paraId="78D18876" w14:textId="77777777" w:rsidTr="00E86E78">
        <w:trPr>
          <w:cantSplit/>
          <w:trHeight w:val="813"/>
        </w:trPr>
        <w:tc>
          <w:tcPr>
            <w:tcW w:w="469" w:type="pct"/>
          </w:tcPr>
          <w:p w14:paraId="7DF01533" w14:textId="74F2E3EA" w:rsidR="008F403E" w:rsidRPr="00E86E78" w:rsidRDefault="008F403E" w:rsidP="009945C9">
            <w:pPr>
              <w:pStyle w:val="TableText"/>
              <w:rPr>
                <w:spacing w:val="-5"/>
                <w:szCs w:val="24"/>
              </w:rPr>
            </w:pPr>
            <w:r w:rsidRPr="00E86E78">
              <w:rPr>
                <w:spacing w:val="-5"/>
                <w:szCs w:val="24"/>
              </w:rPr>
              <w:t>E9</w:t>
            </w:r>
          </w:p>
        </w:tc>
        <w:tc>
          <w:tcPr>
            <w:tcW w:w="1649" w:type="pct"/>
          </w:tcPr>
          <w:p w14:paraId="7E6A3F6F" w14:textId="251E6C90" w:rsidR="008F403E" w:rsidRPr="00E86E78" w:rsidRDefault="008F403E" w:rsidP="009945C9">
            <w:pPr>
              <w:pStyle w:val="TableText"/>
              <w:rPr>
                <w:szCs w:val="24"/>
              </w:rPr>
            </w:pPr>
            <w:r w:rsidRPr="00E86E78">
              <w:rPr>
                <w:szCs w:val="24"/>
              </w:rPr>
              <w:t>Provide an effective staff</w:t>
            </w:r>
            <w:r w:rsidRPr="00E86E78">
              <w:rPr>
                <w:spacing w:val="40"/>
                <w:szCs w:val="24"/>
              </w:rPr>
              <w:t xml:space="preserve"> </w:t>
            </w:r>
            <w:r w:rsidRPr="00E86E78">
              <w:rPr>
                <w:szCs w:val="24"/>
              </w:rPr>
              <w:t>appraisal system and provide evaluation reports on its effectiveness</w:t>
            </w:r>
            <w:r w:rsidRPr="00E86E78">
              <w:rPr>
                <w:spacing w:val="-10"/>
                <w:szCs w:val="24"/>
              </w:rPr>
              <w:t xml:space="preserve"> </w:t>
            </w:r>
            <w:r w:rsidRPr="00E86E78">
              <w:rPr>
                <w:szCs w:val="24"/>
              </w:rPr>
              <w:t>to</w:t>
            </w:r>
            <w:r w:rsidRPr="00E86E78">
              <w:rPr>
                <w:spacing w:val="-11"/>
                <w:szCs w:val="24"/>
              </w:rPr>
              <w:t xml:space="preserve"> </w:t>
            </w:r>
            <w:r w:rsidRPr="00E86E78">
              <w:rPr>
                <w:szCs w:val="24"/>
              </w:rPr>
              <w:t>the</w:t>
            </w:r>
            <w:r w:rsidRPr="00E86E78">
              <w:rPr>
                <w:spacing w:val="-10"/>
                <w:szCs w:val="24"/>
              </w:rPr>
              <w:t xml:space="preserve"> </w:t>
            </w:r>
            <w:r w:rsidRPr="00E86E78">
              <w:rPr>
                <w:szCs w:val="24"/>
              </w:rPr>
              <w:t>Executive</w:t>
            </w:r>
            <w:r w:rsidRPr="00E86E78">
              <w:rPr>
                <w:spacing w:val="-11"/>
                <w:szCs w:val="24"/>
              </w:rPr>
              <w:t xml:space="preserve"> </w:t>
            </w:r>
            <w:r w:rsidRPr="00E86E78">
              <w:rPr>
                <w:szCs w:val="24"/>
              </w:rPr>
              <w:t>and the Board</w:t>
            </w:r>
          </w:p>
        </w:tc>
        <w:tc>
          <w:tcPr>
            <w:tcW w:w="704" w:type="pct"/>
          </w:tcPr>
          <w:p w14:paraId="1B37A12A" w14:textId="77777777" w:rsidR="008F403E" w:rsidRPr="00E86E78" w:rsidRDefault="008F403E" w:rsidP="009945C9">
            <w:pPr>
              <w:pStyle w:val="TableParagraph"/>
              <w:spacing w:before="60" w:after="60" w:line="252" w:lineRule="auto"/>
              <w:ind w:left="0"/>
              <w:rPr>
                <w:sz w:val="24"/>
                <w:szCs w:val="24"/>
              </w:rPr>
            </w:pPr>
            <w:r w:rsidRPr="00E86E78">
              <w:rPr>
                <w:spacing w:val="-5"/>
                <w:sz w:val="24"/>
                <w:szCs w:val="24"/>
              </w:rPr>
              <w:t>HRD</w:t>
            </w:r>
          </w:p>
          <w:p w14:paraId="4D10738B" w14:textId="77777777" w:rsidR="008F403E" w:rsidRPr="00E86E78" w:rsidRDefault="008F403E" w:rsidP="009945C9">
            <w:pPr>
              <w:pStyle w:val="TableText"/>
              <w:rPr>
                <w:spacing w:val="-5"/>
                <w:szCs w:val="24"/>
              </w:rPr>
            </w:pPr>
          </w:p>
        </w:tc>
        <w:tc>
          <w:tcPr>
            <w:tcW w:w="1003" w:type="pct"/>
          </w:tcPr>
          <w:p w14:paraId="0B2D7CD5" w14:textId="402E7B5C" w:rsidR="008F403E" w:rsidRPr="00E86E78" w:rsidRDefault="008F403E" w:rsidP="009945C9">
            <w:pPr>
              <w:pStyle w:val="TableParagraph"/>
              <w:spacing w:before="60" w:after="60" w:line="252" w:lineRule="auto"/>
              <w:ind w:left="0"/>
              <w:rPr>
                <w:sz w:val="24"/>
                <w:szCs w:val="24"/>
              </w:rPr>
            </w:pPr>
            <w:r w:rsidRPr="00E86E78">
              <w:rPr>
                <w:sz w:val="24"/>
                <w:szCs w:val="24"/>
              </w:rPr>
              <w:t xml:space="preserve">Head of </w:t>
            </w:r>
            <w:r w:rsidRPr="00E86E78">
              <w:rPr>
                <w:spacing w:val="-2"/>
                <w:sz w:val="24"/>
                <w:szCs w:val="24"/>
              </w:rPr>
              <w:t>People Services</w:t>
            </w:r>
          </w:p>
        </w:tc>
        <w:tc>
          <w:tcPr>
            <w:tcW w:w="1175" w:type="pct"/>
          </w:tcPr>
          <w:p w14:paraId="4D763141" w14:textId="76B3DB53" w:rsidR="00305556" w:rsidRPr="00E86E78" w:rsidRDefault="008F403E" w:rsidP="009945C9">
            <w:pPr>
              <w:pStyle w:val="TableText"/>
              <w:rPr>
                <w:szCs w:val="24"/>
              </w:rPr>
            </w:pPr>
            <w:r w:rsidRPr="00E86E78">
              <w:rPr>
                <w:szCs w:val="24"/>
              </w:rPr>
              <w:t>People</w:t>
            </w:r>
            <w:r w:rsidRPr="00E86E78">
              <w:rPr>
                <w:spacing w:val="-14"/>
                <w:szCs w:val="24"/>
              </w:rPr>
              <w:t xml:space="preserve"> </w:t>
            </w:r>
            <w:r w:rsidRPr="00E86E78">
              <w:rPr>
                <w:szCs w:val="24"/>
              </w:rPr>
              <w:t>Strategy</w:t>
            </w:r>
            <w:r w:rsidR="009945C9">
              <w:rPr>
                <w:szCs w:val="24"/>
              </w:rPr>
              <w:t xml:space="preserve"> </w:t>
            </w:r>
            <w:sdt>
              <w:sdtPr>
                <w:rPr>
                  <w:szCs w:val="24"/>
                </w:rPr>
                <w:id w:val="-202795687"/>
                <w:citation/>
              </w:sdtPr>
              <w:sdtEndPr/>
              <w:sdtContent>
                <w:r w:rsidR="009945C9">
                  <w:rPr>
                    <w:szCs w:val="24"/>
                  </w:rPr>
                  <w:fldChar w:fldCharType="begin"/>
                </w:r>
                <w:r w:rsidR="009945C9">
                  <w:rPr>
                    <w:szCs w:val="24"/>
                  </w:rPr>
                  <w:instrText xml:space="preserve"> CITATION ONR2110 \l 2057 </w:instrText>
                </w:r>
                <w:r w:rsidR="009945C9">
                  <w:rPr>
                    <w:szCs w:val="24"/>
                  </w:rPr>
                  <w:fldChar w:fldCharType="separate"/>
                </w:r>
                <w:r w:rsidR="009945C9" w:rsidRPr="009945C9">
                  <w:rPr>
                    <w:noProof/>
                    <w:szCs w:val="24"/>
                  </w:rPr>
                  <w:t>[8]</w:t>
                </w:r>
                <w:r w:rsidR="009945C9">
                  <w:rPr>
                    <w:szCs w:val="24"/>
                  </w:rPr>
                  <w:fldChar w:fldCharType="end"/>
                </w:r>
              </w:sdtContent>
            </w:sdt>
            <w:r w:rsidRPr="00E86E78">
              <w:rPr>
                <w:szCs w:val="24"/>
              </w:rPr>
              <w:t xml:space="preserve"> </w:t>
            </w:r>
          </w:p>
          <w:p w14:paraId="6B1AA8FB" w14:textId="0F8A734E" w:rsidR="008F403E" w:rsidRPr="00E86E78" w:rsidRDefault="008F403E" w:rsidP="009945C9">
            <w:pPr>
              <w:pStyle w:val="TableText"/>
              <w:rPr>
                <w:szCs w:val="24"/>
              </w:rPr>
            </w:pPr>
            <w:r w:rsidRPr="00E86E78">
              <w:rPr>
                <w:szCs w:val="24"/>
              </w:rPr>
              <w:t>Staff</w:t>
            </w:r>
            <w:r w:rsidRPr="00E86E78">
              <w:rPr>
                <w:spacing w:val="-8"/>
                <w:szCs w:val="24"/>
              </w:rPr>
              <w:t xml:space="preserve"> </w:t>
            </w:r>
            <w:r w:rsidRPr="00E86E78">
              <w:rPr>
                <w:spacing w:val="-2"/>
                <w:szCs w:val="24"/>
              </w:rPr>
              <w:t>Handbook</w:t>
            </w:r>
          </w:p>
        </w:tc>
      </w:tr>
      <w:tr w:rsidR="007A3673" w:rsidRPr="00E86E78" w14:paraId="2087ECAD" w14:textId="77777777" w:rsidTr="00E86E78">
        <w:trPr>
          <w:cantSplit/>
          <w:trHeight w:val="813"/>
        </w:trPr>
        <w:tc>
          <w:tcPr>
            <w:tcW w:w="469" w:type="pct"/>
          </w:tcPr>
          <w:p w14:paraId="58D8FD91" w14:textId="105A2832" w:rsidR="007A3673" w:rsidRPr="00E86E78" w:rsidRDefault="007A3673" w:rsidP="009945C9">
            <w:pPr>
              <w:pStyle w:val="TableText"/>
              <w:rPr>
                <w:spacing w:val="-5"/>
                <w:szCs w:val="24"/>
              </w:rPr>
            </w:pPr>
            <w:r w:rsidRPr="00E86E78">
              <w:rPr>
                <w:spacing w:val="-5"/>
                <w:szCs w:val="24"/>
              </w:rPr>
              <w:t>E10</w:t>
            </w:r>
          </w:p>
        </w:tc>
        <w:tc>
          <w:tcPr>
            <w:tcW w:w="1649" w:type="pct"/>
          </w:tcPr>
          <w:p w14:paraId="17849246" w14:textId="6DC4BA50" w:rsidR="007A3673" w:rsidRPr="00E86E78" w:rsidRDefault="007A3673" w:rsidP="009945C9">
            <w:pPr>
              <w:pStyle w:val="TableText"/>
              <w:rPr>
                <w:szCs w:val="24"/>
              </w:rPr>
            </w:pPr>
            <w:r w:rsidRPr="00E86E78">
              <w:rPr>
                <w:szCs w:val="24"/>
              </w:rPr>
              <w:t>Ensure</w:t>
            </w:r>
            <w:r w:rsidRPr="00E86E78">
              <w:rPr>
                <w:spacing w:val="-13"/>
                <w:szCs w:val="24"/>
              </w:rPr>
              <w:t xml:space="preserve"> </w:t>
            </w:r>
            <w:r w:rsidRPr="00E86E78">
              <w:rPr>
                <w:szCs w:val="24"/>
              </w:rPr>
              <w:t>effective</w:t>
            </w:r>
            <w:r w:rsidRPr="00E86E78">
              <w:rPr>
                <w:spacing w:val="-14"/>
                <w:szCs w:val="24"/>
              </w:rPr>
              <w:t xml:space="preserve"> HR </w:t>
            </w:r>
            <w:r w:rsidRPr="00E86E78">
              <w:rPr>
                <w:szCs w:val="24"/>
              </w:rPr>
              <w:t>records</w:t>
            </w:r>
            <w:r w:rsidRPr="00E86E78">
              <w:rPr>
                <w:spacing w:val="-13"/>
                <w:szCs w:val="24"/>
              </w:rPr>
              <w:t xml:space="preserve"> </w:t>
            </w:r>
            <w:r w:rsidRPr="00E86E78">
              <w:rPr>
                <w:szCs w:val="24"/>
              </w:rPr>
              <w:t xml:space="preserve">are maintained for audit </w:t>
            </w:r>
            <w:r w:rsidRPr="00E86E78">
              <w:rPr>
                <w:spacing w:val="-2"/>
                <w:szCs w:val="24"/>
              </w:rPr>
              <w:t>purposes.</w:t>
            </w:r>
          </w:p>
        </w:tc>
        <w:tc>
          <w:tcPr>
            <w:tcW w:w="704" w:type="pct"/>
          </w:tcPr>
          <w:p w14:paraId="53EC3ECD" w14:textId="2F2C7916" w:rsidR="007A3673" w:rsidRPr="00E86E78" w:rsidRDefault="007A3673" w:rsidP="009945C9">
            <w:pPr>
              <w:pStyle w:val="TableText"/>
              <w:rPr>
                <w:spacing w:val="-5"/>
                <w:szCs w:val="24"/>
              </w:rPr>
            </w:pPr>
            <w:r w:rsidRPr="00E86E78">
              <w:rPr>
                <w:spacing w:val="-5"/>
                <w:szCs w:val="24"/>
              </w:rPr>
              <w:t>HRD</w:t>
            </w:r>
          </w:p>
        </w:tc>
        <w:tc>
          <w:tcPr>
            <w:tcW w:w="1003" w:type="pct"/>
          </w:tcPr>
          <w:p w14:paraId="582E1BBB" w14:textId="77777777" w:rsidR="007A3673" w:rsidRPr="00E86E78" w:rsidRDefault="007A3673" w:rsidP="009945C9">
            <w:pPr>
              <w:pStyle w:val="TableParagraph"/>
              <w:spacing w:before="60" w:after="60" w:line="252" w:lineRule="auto"/>
              <w:ind w:left="0"/>
              <w:rPr>
                <w:sz w:val="24"/>
                <w:szCs w:val="24"/>
              </w:rPr>
            </w:pPr>
            <w:r w:rsidRPr="00E86E78">
              <w:rPr>
                <w:sz w:val="24"/>
                <w:szCs w:val="24"/>
              </w:rPr>
              <w:t>Head</w:t>
            </w:r>
            <w:r w:rsidRPr="00E86E78">
              <w:rPr>
                <w:spacing w:val="-14"/>
                <w:sz w:val="24"/>
                <w:szCs w:val="24"/>
              </w:rPr>
              <w:t xml:space="preserve"> </w:t>
            </w:r>
            <w:r w:rsidRPr="00E86E78">
              <w:rPr>
                <w:sz w:val="24"/>
                <w:szCs w:val="24"/>
              </w:rPr>
              <w:t>of</w:t>
            </w:r>
            <w:r w:rsidRPr="00E86E78">
              <w:rPr>
                <w:spacing w:val="-14"/>
                <w:sz w:val="24"/>
                <w:szCs w:val="24"/>
              </w:rPr>
              <w:t xml:space="preserve"> </w:t>
            </w:r>
            <w:r w:rsidRPr="00E86E78">
              <w:rPr>
                <w:sz w:val="24"/>
                <w:szCs w:val="24"/>
              </w:rPr>
              <w:t xml:space="preserve">People </w:t>
            </w:r>
            <w:r w:rsidRPr="00E86E78">
              <w:rPr>
                <w:spacing w:val="-2"/>
                <w:sz w:val="24"/>
                <w:szCs w:val="24"/>
              </w:rPr>
              <w:t>Services</w:t>
            </w:r>
          </w:p>
          <w:p w14:paraId="2932213B" w14:textId="750ED5CC" w:rsidR="007A3673" w:rsidRPr="00E86E78" w:rsidRDefault="007A3673" w:rsidP="009945C9">
            <w:pPr>
              <w:pStyle w:val="TableParagraph"/>
              <w:spacing w:before="60" w:after="60" w:line="252" w:lineRule="auto"/>
              <w:ind w:left="0"/>
              <w:rPr>
                <w:sz w:val="24"/>
                <w:szCs w:val="24"/>
              </w:rPr>
            </w:pPr>
            <w:r w:rsidRPr="00E86E78">
              <w:rPr>
                <w:sz w:val="24"/>
                <w:szCs w:val="24"/>
              </w:rPr>
              <w:t>Relevant HR</w:t>
            </w:r>
            <w:r w:rsidRPr="00E86E78">
              <w:rPr>
                <w:spacing w:val="-4"/>
                <w:sz w:val="24"/>
                <w:szCs w:val="24"/>
              </w:rPr>
              <w:t xml:space="preserve"> </w:t>
            </w:r>
            <w:r w:rsidRPr="00E86E78">
              <w:rPr>
                <w:spacing w:val="-2"/>
                <w:sz w:val="24"/>
                <w:szCs w:val="24"/>
              </w:rPr>
              <w:t>staff</w:t>
            </w:r>
          </w:p>
        </w:tc>
        <w:tc>
          <w:tcPr>
            <w:tcW w:w="1175" w:type="pct"/>
          </w:tcPr>
          <w:p w14:paraId="03319759" w14:textId="77777777" w:rsidR="007A3673" w:rsidRPr="00E86E78" w:rsidRDefault="007A3673" w:rsidP="009945C9">
            <w:pPr>
              <w:pStyle w:val="TableText"/>
              <w:rPr>
                <w:szCs w:val="24"/>
              </w:rPr>
            </w:pPr>
          </w:p>
        </w:tc>
      </w:tr>
    </w:tbl>
    <w:p w14:paraId="271EAC84" w14:textId="77777777" w:rsidR="00B80F69" w:rsidRDefault="00B80F69" w:rsidP="009E0E52">
      <w:pPr>
        <w:rPr>
          <w:b/>
          <w:bCs/>
        </w:rPr>
      </w:pPr>
    </w:p>
    <w:p w14:paraId="0AB20E73" w14:textId="77777777" w:rsidR="009945C9" w:rsidRDefault="009945C9" w:rsidP="001335A1">
      <w:pPr>
        <w:pStyle w:val="Caption"/>
        <w:sectPr w:rsidR="009945C9" w:rsidSect="00F10740">
          <w:pgSz w:w="16838" w:h="11906" w:orient="landscape" w:code="9"/>
          <w:pgMar w:top="1440" w:right="1440" w:bottom="1440" w:left="1440" w:header="397" w:footer="397" w:gutter="0"/>
          <w:cols w:space="312"/>
          <w:docGrid w:linePitch="360"/>
        </w:sectPr>
      </w:pPr>
    </w:p>
    <w:p w14:paraId="7BAEADD7" w14:textId="6E9B7414" w:rsidR="00760998" w:rsidRDefault="00760998" w:rsidP="001335A1">
      <w:pPr>
        <w:pStyle w:val="Caption"/>
      </w:pPr>
      <w:r>
        <w:lastRenderedPageBreak/>
        <w:t xml:space="preserve">Table </w:t>
      </w:r>
      <w:r w:rsidR="009B5E26">
        <w:fldChar w:fldCharType="begin"/>
      </w:r>
      <w:r w:rsidR="009B5E26">
        <w:instrText xml:space="preserve"> SEQ Table \* ARABIC </w:instrText>
      </w:r>
      <w:r w:rsidR="009B5E26">
        <w:fldChar w:fldCharType="separate"/>
      </w:r>
      <w:r w:rsidR="004C0F38">
        <w:rPr>
          <w:noProof/>
        </w:rPr>
        <w:t>11</w:t>
      </w:r>
      <w:r w:rsidR="009B5E26">
        <w:rPr>
          <w:noProof/>
        </w:rPr>
        <w:fldChar w:fldCharType="end"/>
      </w:r>
      <w:r>
        <w:t xml:space="preserve"> - </w:t>
      </w:r>
      <w:r w:rsidRPr="00512F44">
        <w:t xml:space="preserve">Corporate responsibilities delegated to the </w:t>
      </w:r>
      <w:r w:rsidR="005B439B">
        <w:t xml:space="preserve">Strategy and Corporate Affairs </w:t>
      </w:r>
      <w:r w:rsidR="0043749C" w:rsidRPr="0043749C">
        <w:t>(S&amp;CA)</w:t>
      </w:r>
      <w:r w:rsidR="0043749C">
        <w:t xml:space="preserve"> </w:t>
      </w:r>
      <w:r w:rsidRPr="00512F44">
        <w:t>Director</w:t>
      </w:r>
      <w:r w:rsidR="00CF0667">
        <w:t xml:space="preserve"> </w:t>
      </w:r>
    </w:p>
    <w:tbl>
      <w:tblPr>
        <w:tblStyle w:val="ONRTable1"/>
        <w:tblW w:w="5000" w:type="pct"/>
        <w:tblInd w:w="5" w:type="dxa"/>
        <w:tblLook w:val="04A0" w:firstRow="1" w:lastRow="0" w:firstColumn="1" w:lastColumn="0" w:noHBand="0" w:noVBand="1"/>
      </w:tblPr>
      <w:tblGrid>
        <w:gridCol w:w="704"/>
        <w:gridCol w:w="5212"/>
        <w:gridCol w:w="2113"/>
        <w:gridCol w:w="2705"/>
        <w:gridCol w:w="3224"/>
      </w:tblGrid>
      <w:tr w:rsidR="00486E36" w:rsidRPr="009945C9" w14:paraId="2757F1FA" w14:textId="77777777" w:rsidTr="00611574">
        <w:trPr>
          <w:cnfStyle w:val="100000000000" w:firstRow="1" w:lastRow="0" w:firstColumn="0" w:lastColumn="0" w:oddVBand="0" w:evenVBand="0" w:oddHBand="0" w:evenHBand="0" w:firstRowFirstColumn="0" w:firstRowLastColumn="0" w:lastRowFirstColumn="0" w:lastRowLastColumn="0"/>
          <w:cantSplit/>
          <w:tblHeader/>
        </w:trPr>
        <w:tc>
          <w:tcPr>
            <w:tcW w:w="252" w:type="pct"/>
          </w:tcPr>
          <w:p w14:paraId="7E994038" w14:textId="7A712C48" w:rsidR="000C515D" w:rsidRPr="009945C9" w:rsidRDefault="000C515D" w:rsidP="009945C9">
            <w:pPr>
              <w:pStyle w:val="TableText"/>
              <w:keepNext/>
              <w:rPr>
                <w:b w:val="0"/>
                <w:bCs/>
                <w:szCs w:val="24"/>
              </w:rPr>
            </w:pPr>
            <w:r w:rsidRPr="009945C9">
              <w:rPr>
                <w:b w:val="0"/>
                <w:bCs/>
                <w:w w:val="99"/>
                <w:szCs w:val="24"/>
              </w:rPr>
              <w:t>F</w:t>
            </w:r>
          </w:p>
        </w:tc>
        <w:tc>
          <w:tcPr>
            <w:tcW w:w="1867" w:type="pct"/>
          </w:tcPr>
          <w:p w14:paraId="58419363" w14:textId="7F6BA53B" w:rsidR="000C515D" w:rsidRPr="009945C9" w:rsidRDefault="000C515D" w:rsidP="009945C9">
            <w:pPr>
              <w:pStyle w:val="TableText"/>
              <w:keepNext/>
              <w:rPr>
                <w:b w:val="0"/>
                <w:bCs/>
                <w:szCs w:val="24"/>
              </w:rPr>
            </w:pPr>
            <w:r w:rsidRPr="009945C9">
              <w:rPr>
                <w:b w:val="0"/>
                <w:bCs/>
                <w:spacing w:val="-2"/>
                <w:szCs w:val="24"/>
              </w:rPr>
              <w:t>Function</w:t>
            </w:r>
          </w:p>
        </w:tc>
        <w:tc>
          <w:tcPr>
            <w:tcW w:w="757" w:type="pct"/>
          </w:tcPr>
          <w:p w14:paraId="66C01E4B" w14:textId="4F73859D" w:rsidR="000C515D" w:rsidRPr="009945C9" w:rsidRDefault="000C515D" w:rsidP="009945C9">
            <w:pPr>
              <w:pStyle w:val="TableText"/>
              <w:keepNext/>
              <w:rPr>
                <w:b w:val="0"/>
                <w:bCs/>
                <w:szCs w:val="24"/>
              </w:rPr>
            </w:pPr>
            <w:r w:rsidRPr="009945C9">
              <w:rPr>
                <w:b w:val="0"/>
                <w:bCs/>
                <w:spacing w:val="-2"/>
                <w:szCs w:val="24"/>
              </w:rPr>
              <w:t>Delegated</w:t>
            </w:r>
            <w:r w:rsidRPr="009945C9">
              <w:rPr>
                <w:b w:val="0"/>
                <w:bCs/>
                <w:spacing w:val="3"/>
                <w:szCs w:val="24"/>
              </w:rPr>
              <w:t xml:space="preserve"> </w:t>
            </w:r>
            <w:r w:rsidRPr="009945C9">
              <w:rPr>
                <w:b w:val="0"/>
                <w:bCs/>
                <w:spacing w:val="-5"/>
                <w:szCs w:val="24"/>
              </w:rPr>
              <w:t>to</w:t>
            </w:r>
          </w:p>
        </w:tc>
        <w:tc>
          <w:tcPr>
            <w:tcW w:w="969" w:type="pct"/>
          </w:tcPr>
          <w:p w14:paraId="73572193" w14:textId="4483C4CC" w:rsidR="000C515D" w:rsidRPr="009945C9" w:rsidRDefault="000C515D" w:rsidP="009945C9">
            <w:pPr>
              <w:pStyle w:val="TableText"/>
              <w:keepNext/>
              <w:rPr>
                <w:b w:val="0"/>
                <w:bCs/>
                <w:spacing w:val="-2"/>
                <w:szCs w:val="24"/>
              </w:rPr>
            </w:pPr>
            <w:r w:rsidRPr="009945C9">
              <w:rPr>
                <w:b w:val="0"/>
                <w:bCs/>
                <w:w w:val="105"/>
                <w:szCs w:val="24"/>
              </w:rPr>
              <w:t>May</w:t>
            </w:r>
            <w:r w:rsidRPr="009945C9">
              <w:rPr>
                <w:b w:val="0"/>
                <w:bCs/>
                <w:spacing w:val="-14"/>
                <w:w w:val="105"/>
                <w:szCs w:val="24"/>
              </w:rPr>
              <w:t xml:space="preserve"> </w:t>
            </w:r>
            <w:r w:rsidRPr="009945C9">
              <w:rPr>
                <w:b w:val="0"/>
                <w:bCs/>
                <w:w w:val="105"/>
                <w:szCs w:val="24"/>
              </w:rPr>
              <w:t>be</w:t>
            </w:r>
            <w:r w:rsidRPr="009945C9">
              <w:rPr>
                <w:b w:val="0"/>
                <w:bCs/>
                <w:spacing w:val="-14"/>
                <w:w w:val="105"/>
                <w:szCs w:val="24"/>
              </w:rPr>
              <w:t xml:space="preserve"> </w:t>
            </w:r>
            <w:r w:rsidRPr="009945C9">
              <w:rPr>
                <w:b w:val="0"/>
                <w:bCs/>
                <w:w w:val="105"/>
                <w:szCs w:val="24"/>
              </w:rPr>
              <w:t>sub</w:t>
            </w:r>
            <w:r w:rsidRPr="009945C9">
              <w:rPr>
                <w:b w:val="0"/>
                <w:bCs/>
                <w:spacing w:val="-14"/>
                <w:w w:val="105"/>
                <w:szCs w:val="24"/>
              </w:rPr>
              <w:t xml:space="preserve"> </w:t>
            </w:r>
            <w:r w:rsidRPr="009945C9">
              <w:rPr>
                <w:b w:val="0"/>
                <w:bCs/>
                <w:w w:val="105"/>
                <w:szCs w:val="24"/>
              </w:rPr>
              <w:t xml:space="preserve">delegated </w:t>
            </w:r>
            <w:r w:rsidRPr="009945C9">
              <w:rPr>
                <w:b w:val="0"/>
                <w:bCs/>
                <w:spacing w:val="-6"/>
                <w:w w:val="105"/>
                <w:szCs w:val="24"/>
              </w:rPr>
              <w:t>to</w:t>
            </w:r>
          </w:p>
        </w:tc>
        <w:tc>
          <w:tcPr>
            <w:tcW w:w="1155" w:type="pct"/>
          </w:tcPr>
          <w:p w14:paraId="70AFE7AE" w14:textId="054C98CD" w:rsidR="000C515D" w:rsidRPr="009945C9" w:rsidRDefault="000C515D" w:rsidP="009945C9">
            <w:pPr>
              <w:pStyle w:val="TableText"/>
              <w:keepNext/>
              <w:rPr>
                <w:b w:val="0"/>
                <w:bCs/>
                <w:szCs w:val="24"/>
              </w:rPr>
            </w:pPr>
            <w:r w:rsidRPr="009945C9">
              <w:rPr>
                <w:b w:val="0"/>
                <w:bCs/>
                <w:w w:val="105"/>
                <w:szCs w:val="24"/>
              </w:rPr>
              <w:t>Relevant</w:t>
            </w:r>
            <w:r w:rsidRPr="009945C9">
              <w:rPr>
                <w:b w:val="0"/>
                <w:bCs/>
                <w:spacing w:val="-15"/>
                <w:w w:val="105"/>
                <w:szCs w:val="24"/>
              </w:rPr>
              <w:t xml:space="preserve"> </w:t>
            </w:r>
            <w:r w:rsidRPr="009945C9">
              <w:rPr>
                <w:b w:val="0"/>
                <w:bCs/>
                <w:w w:val="105"/>
                <w:szCs w:val="24"/>
              </w:rPr>
              <w:t>guidance and/</w:t>
            </w:r>
            <w:r w:rsidR="00486E36">
              <w:rPr>
                <w:b w:val="0"/>
                <w:bCs/>
                <w:w w:val="105"/>
                <w:szCs w:val="24"/>
              </w:rPr>
              <w:t xml:space="preserve"> </w:t>
            </w:r>
            <w:r w:rsidRPr="009945C9">
              <w:rPr>
                <w:b w:val="0"/>
                <w:bCs/>
                <w:w w:val="105"/>
                <w:szCs w:val="24"/>
              </w:rPr>
              <w:t>or comments</w:t>
            </w:r>
          </w:p>
        </w:tc>
      </w:tr>
      <w:tr w:rsidR="00486E36" w:rsidRPr="009945C9" w14:paraId="32B7DF93" w14:textId="77777777" w:rsidTr="00611574">
        <w:trPr>
          <w:cantSplit/>
        </w:trPr>
        <w:tc>
          <w:tcPr>
            <w:tcW w:w="252" w:type="pct"/>
          </w:tcPr>
          <w:p w14:paraId="73EACFB8" w14:textId="3F86DE3E" w:rsidR="000C515D" w:rsidRPr="009945C9" w:rsidRDefault="000C515D" w:rsidP="009945C9">
            <w:pPr>
              <w:pStyle w:val="TableText"/>
              <w:rPr>
                <w:szCs w:val="24"/>
              </w:rPr>
            </w:pPr>
            <w:r w:rsidRPr="009945C9">
              <w:rPr>
                <w:spacing w:val="-5"/>
                <w:szCs w:val="24"/>
              </w:rPr>
              <w:t>F1</w:t>
            </w:r>
          </w:p>
        </w:tc>
        <w:tc>
          <w:tcPr>
            <w:tcW w:w="1867" w:type="pct"/>
          </w:tcPr>
          <w:p w14:paraId="122FC620" w14:textId="5DB08B5A" w:rsidR="000C515D" w:rsidRPr="002A0064" w:rsidRDefault="002A0064" w:rsidP="009945C9">
            <w:pPr>
              <w:pStyle w:val="TableText"/>
              <w:rPr>
                <w:szCs w:val="24"/>
              </w:rPr>
            </w:pPr>
            <w:r>
              <w:rPr>
                <w:szCs w:val="24"/>
              </w:rPr>
              <w:t xml:space="preserve">Ensure </w:t>
            </w:r>
            <w:r w:rsidR="00B56EE4">
              <w:rPr>
                <w:szCs w:val="24"/>
              </w:rPr>
              <w:t xml:space="preserve">Board approval and </w:t>
            </w:r>
            <w:r>
              <w:rPr>
                <w:szCs w:val="24"/>
              </w:rPr>
              <w:t xml:space="preserve">publication </w:t>
            </w:r>
            <w:r w:rsidR="000C515D" w:rsidRPr="002A0064">
              <w:rPr>
                <w:szCs w:val="24"/>
              </w:rPr>
              <w:t>of</w:t>
            </w:r>
            <w:r w:rsidR="000C515D" w:rsidRPr="002A0064">
              <w:rPr>
                <w:spacing w:val="-7"/>
                <w:szCs w:val="24"/>
              </w:rPr>
              <w:t xml:space="preserve"> </w:t>
            </w:r>
            <w:r w:rsidR="000C515D" w:rsidRPr="002A0064">
              <w:rPr>
                <w:szCs w:val="24"/>
              </w:rPr>
              <w:t>an</w:t>
            </w:r>
            <w:r w:rsidR="000C515D" w:rsidRPr="002A0064">
              <w:rPr>
                <w:spacing w:val="-9"/>
                <w:szCs w:val="24"/>
              </w:rPr>
              <w:t xml:space="preserve"> </w:t>
            </w:r>
            <w:r w:rsidR="000C515D" w:rsidRPr="002A0064">
              <w:rPr>
                <w:szCs w:val="24"/>
              </w:rPr>
              <w:t xml:space="preserve">annual </w:t>
            </w:r>
            <w:r w:rsidR="000C515D" w:rsidRPr="00753CA1">
              <w:rPr>
                <w:szCs w:val="24"/>
              </w:rPr>
              <w:t xml:space="preserve">Corporate Plan </w:t>
            </w:r>
            <w:r w:rsidR="003B64FC">
              <w:rPr>
                <w:szCs w:val="24"/>
              </w:rPr>
              <w:t xml:space="preserve">, </w:t>
            </w:r>
            <w:r w:rsidR="006347C8" w:rsidRPr="00753CA1">
              <w:rPr>
                <w:szCs w:val="24"/>
              </w:rPr>
              <w:t xml:space="preserve">which </w:t>
            </w:r>
            <w:r w:rsidR="00BC07BD" w:rsidRPr="00753CA1">
              <w:rPr>
                <w:szCs w:val="24"/>
              </w:rPr>
              <w:t xml:space="preserve">presents a summary </w:t>
            </w:r>
            <w:r w:rsidR="00CD7AA8" w:rsidRPr="00753CA1">
              <w:rPr>
                <w:szCs w:val="24"/>
              </w:rPr>
              <w:t xml:space="preserve">of </w:t>
            </w:r>
            <w:r w:rsidR="006347C8" w:rsidRPr="00753CA1">
              <w:rPr>
                <w:szCs w:val="24"/>
              </w:rPr>
              <w:t xml:space="preserve">the detailed </w:t>
            </w:r>
            <w:r w:rsidR="00B56EE4">
              <w:rPr>
                <w:szCs w:val="24"/>
              </w:rPr>
              <w:t xml:space="preserve">Directorate </w:t>
            </w:r>
            <w:r w:rsidR="003B64FC">
              <w:rPr>
                <w:szCs w:val="24"/>
              </w:rPr>
              <w:t xml:space="preserve">Business Plans &amp; Budgets. </w:t>
            </w:r>
          </w:p>
        </w:tc>
        <w:tc>
          <w:tcPr>
            <w:tcW w:w="757" w:type="pct"/>
          </w:tcPr>
          <w:p w14:paraId="4DD06BE7" w14:textId="753079A0" w:rsidR="000C515D" w:rsidRPr="009945C9" w:rsidRDefault="005B439B" w:rsidP="009945C9">
            <w:pPr>
              <w:pStyle w:val="TableText"/>
              <w:rPr>
                <w:szCs w:val="24"/>
              </w:rPr>
            </w:pPr>
            <w:r>
              <w:rPr>
                <w:spacing w:val="-4"/>
                <w:szCs w:val="24"/>
              </w:rPr>
              <w:t>S&amp;CA</w:t>
            </w:r>
            <w:r w:rsidR="000C515D" w:rsidRPr="009945C9">
              <w:rPr>
                <w:spacing w:val="-4"/>
                <w:szCs w:val="24"/>
              </w:rPr>
              <w:t xml:space="preserve"> Director</w:t>
            </w:r>
            <w:r w:rsidR="00094285">
              <w:rPr>
                <w:spacing w:val="-4"/>
                <w:szCs w:val="24"/>
              </w:rPr>
              <w:t xml:space="preserve"> </w:t>
            </w:r>
          </w:p>
        </w:tc>
        <w:tc>
          <w:tcPr>
            <w:tcW w:w="969" w:type="pct"/>
          </w:tcPr>
          <w:p w14:paraId="5305CA09" w14:textId="6C9B2943" w:rsidR="000C515D" w:rsidRPr="009945C9" w:rsidRDefault="003B64FC" w:rsidP="009945C9">
            <w:pPr>
              <w:pStyle w:val="TableText"/>
              <w:rPr>
                <w:szCs w:val="24"/>
              </w:rPr>
            </w:pPr>
            <w:r>
              <w:rPr>
                <w:spacing w:val="-2"/>
                <w:szCs w:val="24"/>
              </w:rPr>
              <w:t>FD</w:t>
            </w:r>
          </w:p>
        </w:tc>
        <w:tc>
          <w:tcPr>
            <w:tcW w:w="1155" w:type="pct"/>
          </w:tcPr>
          <w:p w14:paraId="39956105" w14:textId="0D772AA9" w:rsidR="000C515D" w:rsidRPr="009945C9" w:rsidRDefault="000C515D" w:rsidP="009945C9">
            <w:pPr>
              <w:pStyle w:val="TableText"/>
              <w:rPr>
                <w:szCs w:val="24"/>
              </w:rPr>
            </w:pPr>
          </w:p>
        </w:tc>
      </w:tr>
      <w:tr w:rsidR="00F17B3C" w:rsidRPr="009945C9" w14:paraId="1A1CD11C" w14:textId="77777777" w:rsidTr="00611574">
        <w:trPr>
          <w:cantSplit/>
        </w:trPr>
        <w:tc>
          <w:tcPr>
            <w:tcW w:w="252" w:type="pct"/>
          </w:tcPr>
          <w:p w14:paraId="5308CD50" w14:textId="01D8A924" w:rsidR="000C515D" w:rsidRPr="009945C9" w:rsidRDefault="000C515D" w:rsidP="009945C9">
            <w:pPr>
              <w:pStyle w:val="TableText"/>
              <w:rPr>
                <w:szCs w:val="24"/>
              </w:rPr>
            </w:pPr>
            <w:r w:rsidRPr="009945C9">
              <w:rPr>
                <w:spacing w:val="-5"/>
                <w:szCs w:val="24"/>
              </w:rPr>
              <w:t>F2</w:t>
            </w:r>
          </w:p>
        </w:tc>
        <w:tc>
          <w:tcPr>
            <w:tcW w:w="1867" w:type="pct"/>
          </w:tcPr>
          <w:p w14:paraId="13B957C6" w14:textId="1FC49B26" w:rsidR="000C515D" w:rsidRPr="009945C9" w:rsidRDefault="000C515D" w:rsidP="009945C9">
            <w:pPr>
              <w:pStyle w:val="TableText"/>
              <w:rPr>
                <w:szCs w:val="24"/>
              </w:rPr>
            </w:pPr>
            <w:r w:rsidRPr="009945C9">
              <w:rPr>
                <w:szCs w:val="24"/>
              </w:rPr>
              <w:t>Approval</w:t>
            </w:r>
            <w:r w:rsidRPr="009945C9">
              <w:rPr>
                <w:spacing w:val="-6"/>
                <w:szCs w:val="24"/>
              </w:rPr>
              <w:t xml:space="preserve"> </w:t>
            </w:r>
            <w:r w:rsidRPr="009945C9">
              <w:rPr>
                <w:szCs w:val="24"/>
              </w:rPr>
              <w:t>of</w:t>
            </w:r>
            <w:r w:rsidRPr="009945C9">
              <w:rPr>
                <w:spacing w:val="-4"/>
                <w:szCs w:val="24"/>
              </w:rPr>
              <w:t xml:space="preserve"> </w:t>
            </w:r>
            <w:r w:rsidRPr="009945C9">
              <w:rPr>
                <w:szCs w:val="24"/>
              </w:rPr>
              <w:t>use</w:t>
            </w:r>
            <w:r w:rsidRPr="009945C9">
              <w:rPr>
                <w:spacing w:val="-3"/>
                <w:szCs w:val="24"/>
              </w:rPr>
              <w:t xml:space="preserve"> </w:t>
            </w:r>
            <w:r w:rsidRPr="009945C9">
              <w:rPr>
                <w:szCs w:val="24"/>
              </w:rPr>
              <w:t>of</w:t>
            </w:r>
            <w:r w:rsidRPr="009945C9">
              <w:rPr>
                <w:spacing w:val="-5"/>
                <w:szCs w:val="24"/>
              </w:rPr>
              <w:t xml:space="preserve"> </w:t>
            </w:r>
            <w:r w:rsidRPr="009945C9">
              <w:rPr>
                <w:szCs w:val="24"/>
              </w:rPr>
              <w:t>ONR</w:t>
            </w:r>
            <w:r w:rsidRPr="009945C9">
              <w:rPr>
                <w:spacing w:val="-1"/>
                <w:szCs w:val="24"/>
              </w:rPr>
              <w:t xml:space="preserve"> </w:t>
            </w:r>
            <w:r w:rsidRPr="009945C9">
              <w:rPr>
                <w:spacing w:val="-4"/>
                <w:szCs w:val="24"/>
              </w:rPr>
              <w:t>Logo</w:t>
            </w:r>
          </w:p>
        </w:tc>
        <w:tc>
          <w:tcPr>
            <w:tcW w:w="757" w:type="pct"/>
          </w:tcPr>
          <w:p w14:paraId="4868F503" w14:textId="3CB56F2D" w:rsidR="000C515D" w:rsidRPr="009945C9" w:rsidRDefault="001152D8" w:rsidP="009945C9">
            <w:pPr>
              <w:spacing w:before="60" w:after="60"/>
              <w:rPr>
                <w:szCs w:val="24"/>
              </w:rPr>
            </w:pPr>
            <w:r>
              <w:rPr>
                <w:spacing w:val="-4"/>
                <w:szCs w:val="24"/>
              </w:rPr>
              <w:t>S&amp;CA Director</w:t>
            </w:r>
          </w:p>
        </w:tc>
        <w:tc>
          <w:tcPr>
            <w:tcW w:w="969" w:type="pct"/>
          </w:tcPr>
          <w:p w14:paraId="7C9E07A4" w14:textId="77777777" w:rsidR="000C515D" w:rsidRPr="009945C9" w:rsidRDefault="000C515D" w:rsidP="009945C9">
            <w:pPr>
              <w:pStyle w:val="TableParagraph"/>
              <w:spacing w:before="60" w:after="60" w:line="252" w:lineRule="auto"/>
              <w:ind w:left="0"/>
              <w:rPr>
                <w:sz w:val="24"/>
                <w:szCs w:val="24"/>
              </w:rPr>
            </w:pPr>
            <w:r w:rsidRPr="009945C9">
              <w:rPr>
                <w:sz w:val="24"/>
                <w:szCs w:val="24"/>
              </w:rPr>
              <w:t>Head of Communications</w:t>
            </w:r>
          </w:p>
          <w:p w14:paraId="7D8C42C3" w14:textId="472118FE" w:rsidR="000C515D" w:rsidRPr="009945C9" w:rsidRDefault="000C515D" w:rsidP="009945C9">
            <w:pPr>
              <w:pStyle w:val="TableText"/>
              <w:rPr>
                <w:szCs w:val="24"/>
              </w:rPr>
            </w:pPr>
            <w:r w:rsidRPr="009945C9">
              <w:rPr>
                <w:szCs w:val="24"/>
              </w:rPr>
              <w:t>Deputy Head of Communications</w:t>
            </w:r>
          </w:p>
        </w:tc>
        <w:tc>
          <w:tcPr>
            <w:tcW w:w="1155" w:type="pct"/>
          </w:tcPr>
          <w:p w14:paraId="08EA2868" w14:textId="5BC8A93B" w:rsidR="000C515D" w:rsidRPr="009945C9" w:rsidRDefault="000C515D" w:rsidP="009945C9">
            <w:pPr>
              <w:pStyle w:val="TableText"/>
              <w:rPr>
                <w:szCs w:val="24"/>
              </w:rPr>
            </w:pPr>
          </w:p>
        </w:tc>
      </w:tr>
      <w:tr w:rsidR="00F17B3C" w:rsidRPr="009945C9" w14:paraId="37F2437D" w14:textId="77777777" w:rsidTr="00611574">
        <w:trPr>
          <w:cantSplit/>
          <w:trHeight w:val="813"/>
        </w:trPr>
        <w:tc>
          <w:tcPr>
            <w:tcW w:w="252" w:type="pct"/>
          </w:tcPr>
          <w:p w14:paraId="5E8EE2E8" w14:textId="76CF8A41" w:rsidR="000C515D" w:rsidRPr="009945C9" w:rsidRDefault="000C515D" w:rsidP="009945C9">
            <w:pPr>
              <w:pStyle w:val="TableText"/>
              <w:rPr>
                <w:szCs w:val="24"/>
              </w:rPr>
            </w:pPr>
            <w:r w:rsidRPr="009945C9">
              <w:rPr>
                <w:spacing w:val="-5"/>
                <w:szCs w:val="24"/>
              </w:rPr>
              <w:t>F3</w:t>
            </w:r>
          </w:p>
        </w:tc>
        <w:tc>
          <w:tcPr>
            <w:tcW w:w="1867" w:type="pct"/>
          </w:tcPr>
          <w:p w14:paraId="2AA3BFEA" w14:textId="482A3F81" w:rsidR="000C515D" w:rsidRPr="009945C9" w:rsidRDefault="000C515D" w:rsidP="009945C9">
            <w:pPr>
              <w:pStyle w:val="TableText"/>
              <w:rPr>
                <w:szCs w:val="24"/>
              </w:rPr>
            </w:pPr>
            <w:r w:rsidRPr="009945C9">
              <w:rPr>
                <w:szCs w:val="24"/>
              </w:rPr>
              <w:t>Granting copyright permission, where applicable and outside of the Open Government Licence</w:t>
            </w:r>
          </w:p>
        </w:tc>
        <w:tc>
          <w:tcPr>
            <w:tcW w:w="757" w:type="pct"/>
          </w:tcPr>
          <w:p w14:paraId="6706417B" w14:textId="44E4E7BE" w:rsidR="000C515D" w:rsidRPr="009945C9" w:rsidRDefault="001152D8" w:rsidP="009945C9">
            <w:pPr>
              <w:spacing w:before="60" w:after="60"/>
              <w:rPr>
                <w:szCs w:val="24"/>
              </w:rPr>
            </w:pPr>
            <w:r>
              <w:rPr>
                <w:spacing w:val="-4"/>
                <w:szCs w:val="24"/>
              </w:rPr>
              <w:t>S&amp;CA Director</w:t>
            </w:r>
          </w:p>
        </w:tc>
        <w:tc>
          <w:tcPr>
            <w:tcW w:w="969" w:type="pct"/>
          </w:tcPr>
          <w:p w14:paraId="760B04D7" w14:textId="5D09E8AE" w:rsidR="000C515D" w:rsidRPr="009945C9" w:rsidRDefault="000C515D" w:rsidP="009945C9">
            <w:pPr>
              <w:pStyle w:val="TableParagraph"/>
              <w:spacing w:before="60" w:after="60" w:line="252" w:lineRule="auto"/>
              <w:ind w:left="0"/>
              <w:rPr>
                <w:sz w:val="24"/>
                <w:szCs w:val="24"/>
              </w:rPr>
            </w:pPr>
            <w:r w:rsidRPr="009945C9">
              <w:rPr>
                <w:sz w:val="24"/>
                <w:szCs w:val="24"/>
              </w:rPr>
              <w:t>Head of Communications</w:t>
            </w:r>
          </w:p>
        </w:tc>
        <w:tc>
          <w:tcPr>
            <w:tcW w:w="1155" w:type="pct"/>
          </w:tcPr>
          <w:p w14:paraId="7FC15BF8" w14:textId="60304ED3" w:rsidR="000C515D" w:rsidRPr="009945C9" w:rsidRDefault="000C515D" w:rsidP="009945C9">
            <w:pPr>
              <w:pStyle w:val="TableText"/>
              <w:rPr>
                <w:szCs w:val="24"/>
              </w:rPr>
            </w:pPr>
          </w:p>
        </w:tc>
      </w:tr>
      <w:tr w:rsidR="00F17B3C" w:rsidRPr="009945C9" w14:paraId="598EAEB9" w14:textId="77777777" w:rsidTr="00611574">
        <w:trPr>
          <w:cantSplit/>
          <w:trHeight w:val="813"/>
        </w:trPr>
        <w:tc>
          <w:tcPr>
            <w:tcW w:w="252" w:type="pct"/>
          </w:tcPr>
          <w:p w14:paraId="6413D8C4" w14:textId="772A1777" w:rsidR="000C515D" w:rsidRPr="009945C9" w:rsidRDefault="000C515D" w:rsidP="009945C9">
            <w:pPr>
              <w:pStyle w:val="TableText"/>
              <w:rPr>
                <w:szCs w:val="24"/>
              </w:rPr>
            </w:pPr>
            <w:r w:rsidRPr="009945C9">
              <w:rPr>
                <w:spacing w:val="-5"/>
                <w:szCs w:val="24"/>
              </w:rPr>
              <w:t>F4</w:t>
            </w:r>
          </w:p>
        </w:tc>
        <w:tc>
          <w:tcPr>
            <w:tcW w:w="1867" w:type="pct"/>
          </w:tcPr>
          <w:p w14:paraId="686FC68B" w14:textId="5549403F" w:rsidR="000C515D" w:rsidRPr="009945C9" w:rsidRDefault="000C515D" w:rsidP="009945C9">
            <w:pPr>
              <w:pStyle w:val="TableText"/>
              <w:rPr>
                <w:szCs w:val="24"/>
              </w:rPr>
            </w:pPr>
            <w:r w:rsidRPr="009945C9">
              <w:rPr>
                <w:szCs w:val="24"/>
              </w:rPr>
              <w:t>Approval</w:t>
            </w:r>
            <w:r w:rsidRPr="009945C9">
              <w:rPr>
                <w:spacing w:val="-12"/>
                <w:szCs w:val="24"/>
              </w:rPr>
              <w:t xml:space="preserve"> </w:t>
            </w:r>
            <w:r w:rsidRPr="009945C9">
              <w:rPr>
                <w:szCs w:val="24"/>
              </w:rPr>
              <w:t>of</w:t>
            </w:r>
            <w:r w:rsidRPr="009945C9">
              <w:rPr>
                <w:spacing w:val="-11"/>
                <w:szCs w:val="24"/>
              </w:rPr>
              <w:t xml:space="preserve"> </w:t>
            </w:r>
            <w:r w:rsidRPr="009945C9">
              <w:rPr>
                <w:szCs w:val="24"/>
              </w:rPr>
              <w:t>internal</w:t>
            </w:r>
            <w:r w:rsidRPr="009945C9">
              <w:rPr>
                <w:spacing w:val="-10"/>
                <w:szCs w:val="24"/>
              </w:rPr>
              <w:t xml:space="preserve"> </w:t>
            </w:r>
            <w:r w:rsidRPr="009945C9">
              <w:rPr>
                <w:szCs w:val="24"/>
              </w:rPr>
              <w:t>and</w:t>
            </w:r>
            <w:r w:rsidRPr="009945C9">
              <w:rPr>
                <w:spacing w:val="-10"/>
                <w:szCs w:val="24"/>
              </w:rPr>
              <w:t xml:space="preserve"> </w:t>
            </w:r>
            <w:r w:rsidRPr="009945C9">
              <w:rPr>
                <w:szCs w:val="24"/>
              </w:rPr>
              <w:t xml:space="preserve">external </w:t>
            </w:r>
            <w:r w:rsidRPr="009945C9">
              <w:rPr>
                <w:spacing w:val="-2"/>
                <w:szCs w:val="24"/>
              </w:rPr>
              <w:t>communications</w:t>
            </w:r>
          </w:p>
        </w:tc>
        <w:tc>
          <w:tcPr>
            <w:tcW w:w="757" w:type="pct"/>
          </w:tcPr>
          <w:p w14:paraId="2320BF8E" w14:textId="0C0E2889" w:rsidR="000C515D" w:rsidRPr="009945C9" w:rsidRDefault="001152D8" w:rsidP="009945C9">
            <w:pPr>
              <w:pStyle w:val="TableText"/>
              <w:rPr>
                <w:szCs w:val="24"/>
              </w:rPr>
            </w:pPr>
            <w:r>
              <w:rPr>
                <w:spacing w:val="-4"/>
                <w:szCs w:val="24"/>
              </w:rPr>
              <w:t>S&amp;CA Director</w:t>
            </w:r>
          </w:p>
        </w:tc>
        <w:tc>
          <w:tcPr>
            <w:tcW w:w="969" w:type="pct"/>
          </w:tcPr>
          <w:p w14:paraId="5A7BC3EC" w14:textId="77777777" w:rsidR="000C515D" w:rsidRPr="009945C9" w:rsidRDefault="000C515D" w:rsidP="009945C9">
            <w:pPr>
              <w:pStyle w:val="TableParagraph"/>
              <w:spacing w:before="60" w:after="60" w:line="252" w:lineRule="auto"/>
              <w:ind w:left="0"/>
              <w:rPr>
                <w:spacing w:val="-2"/>
                <w:sz w:val="24"/>
                <w:szCs w:val="24"/>
              </w:rPr>
            </w:pPr>
            <w:r w:rsidRPr="009945C9">
              <w:rPr>
                <w:sz w:val="24"/>
                <w:szCs w:val="24"/>
              </w:rPr>
              <w:t xml:space="preserve">Head of </w:t>
            </w:r>
            <w:r w:rsidRPr="009945C9">
              <w:rPr>
                <w:spacing w:val="-2"/>
                <w:sz w:val="24"/>
                <w:szCs w:val="24"/>
              </w:rPr>
              <w:t>Communications</w:t>
            </w:r>
          </w:p>
          <w:p w14:paraId="3A616422" w14:textId="59182174" w:rsidR="000C515D" w:rsidRPr="009945C9" w:rsidRDefault="000C515D" w:rsidP="009945C9">
            <w:pPr>
              <w:pStyle w:val="TableParagraph"/>
              <w:spacing w:before="60" w:after="60" w:line="252" w:lineRule="auto"/>
              <w:ind w:left="0"/>
              <w:rPr>
                <w:sz w:val="24"/>
                <w:szCs w:val="24"/>
              </w:rPr>
            </w:pPr>
            <w:r w:rsidRPr="009945C9">
              <w:rPr>
                <w:sz w:val="24"/>
                <w:szCs w:val="24"/>
              </w:rPr>
              <w:t>Deputy Head of Communications</w:t>
            </w:r>
          </w:p>
        </w:tc>
        <w:tc>
          <w:tcPr>
            <w:tcW w:w="1155" w:type="pct"/>
          </w:tcPr>
          <w:p w14:paraId="5DE5F256" w14:textId="0DC84E7D" w:rsidR="000C515D" w:rsidRPr="009945C9" w:rsidRDefault="000C515D" w:rsidP="009945C9">
            <w:pPr>
              <w:pStyle w:val="TableText"/>
              <w:rPr>
                <w:szCs w:val="24"/>
              </w:rPr>
            </w:pPr>
          </w:p>
        </w:tc>
      </w:tr>
      <w:tr w:rsidR="00F17B3C" w:rsidRPr="009945C9" w14:paraId="2101603D" w14:textId="77777777" w:rsidTr="00611574">
        <w:trPr>
          <w:cantSplit/>
          <w:trHeight w:val="813"/>
        </w:trPr>
        <w:tc>
          <w:tcPr>
            <w:tcW w:w="252" w:type="pct"/>
          </w:tcPr>
          <w:p w14:paraId="51D1D51C" w14:textId="05504F93" w:rsidR="000C515D" w:rsidRPr="009945C9" w:rsidRDefault="000C515D" w:rsidP="009945C9">
            <w:pPr>
              <w:pStyle w:val="TableText"/>
              <w:rPr>
                <w:szCs w:val="24"/>
              </w:rPr>
            </w:pPr>
            <w:r w:rsidRPr="009945C9">
              <w:rPr>
                <w:spacing w:val="-5"/>
                <w:szCs w:val="24"/>
              </w:rPr>
              <w:t>F5</w:t>
            </w:r>
          </w:p>
        </w:tc>
        <w:tc>
          <w:tcPr>
            <w:tcW w:w="1867" w:type="pct"/>
          </w:tcPr>
          <w:p w14:paraId="79E96E35" w14:textId="178AEA26" w:rsidR="000C515D" w:rsidRPr="009945C9" w:rsidRDefault="000C515D" w:rsidP="009945C9">
            <w:pPr>
              <w:pStyle w:val="TableText"/>
              <w:rPr>
                <w:szCs w:val="24"/>
              </w:rPr>
            </w:pPr>
            <w:r w:rsidRPr="009945C9">
              <w:rPr>
                <w:szCs w:val="24"/>
              </w:rPr>
              <w:t>Deliver effective procedures for handling</w:t>
            </w:r>
            <w:r w:rsidRPr="009945C9">
              <w:rPr>
                <w:spacing w:val="-10"/>
                <w:szCs w:val="24"/>
              </w:rPr>
              <w:t xml:space="preserve"> </w:t>
            </w:r>
            <w:r w:rsidRPr="009945C9">
              <w:rPr>
                <w:szCs w:val="24"/>
              </w:rPr>
              <w:t>concerns</w:t>
            </w:r>
            <w:r w:rsidRPr="009945C9">
              <w:rPr>
                <w:spacing w:val="-9"/>
                <w:szCs w:val="24"/>
              </w:rPr>
              <w:t xml:space="preserve"> </w:t>
            </w:r>
            <w:r w:rsidRPr="009945C9">
              <w:rPr>
                <w:szCs w:val="24"/>
              </w:rPr>
              <w:t>and</w:t>
            </w:r>
            <w:r w:rsidRPr="009945C9">
              <w:rPr>
                <w:spacing w:val="-10"/>
                <w:szCs w:val="24"/>
              </w:rPr>
              <w:t xml:space="preserve"> </w:t>
            </w:r>
            <w:r w:rsidRPr="009945C9">
              <w:rPr>
                <w:szCs w:val="24"/>
              </w:rPr>
              <w:t>complaints about</w:t>
            </w:r>
            <w:r w:rsidRPr="009945C9">
              <w:rPr>
                <w:spacing w:val="-9"/>
                <w:szCs w:val="24"/>
              </w:rPr>
              <w:t xml:space="preserve"> </w:t>
            </w:r>
            <w:r w:rsidRPr="009945C9">
              <w:rPr>
                <w:szCs w:val="24"/>
              </w:rPr>
              <w:t>ONR,</w:t>
            </w:r>
            <w:r w:rsidRPr="009945C9">
              <w:rPr>
                <w:spacing w:val="-9"/>
                <w:szCs w:val="24"/>
              </w:rPr>
              <w:t xml:space="preserve"> </w:t>
            </w:r>
            <w:r w:rsidRPr="009945C9">
              <w:rPr>
                <w:szCs w:val="24"/>
              </w:rPr>
              <w:t>that</w:t>
            </w:r>
            <w:r w:rsidRPr="009945C9">
              <w:rPr>
                <w:spacing w:val="-8"/>
                <w:szCs w:val="24"/>
              </w:rPr>
              <w:t xml:space="preserve"> </w:t>
            </w:r>
            <w:r w:rsidRPr="009945C9">
              <w:rPr>
                <w:szCs w:val="24"/>
              </w:rPr>
              <w:t>are</w:t>
            </w:r>
            <w:r w:rsidRPr="009945C9">
              <w:rPr>
                <w:spacing w:val="-9"/>
                <w:szCs w:val="24"/>
              </w:rPr>
              <w:t xml:space="preserve"> </w:t>
            </w:r>
            <w:r w:rsidRPr="009945C9">
              <w:rPr>
                <w:szCs w:val="24"/>
              </w:rPr>
              <w:t>widely</w:t>
            </w:r>
            <w:r w:rsidRPr="009945C9">
              <w:rPr>
                <w:spacing w:val="-6"/>
                <w:szCs w:val="24"/>
              </w:rPr>
              <w:t xml:space="preserve"> </w:t>
            </w:r>
            <w:r w:rsidRPr="009945C9">
              <w:rPr>
                <w:szCs w:val="24"/>
              </w:rPr>
              <w:t xml:space="preserve">known across ONR and </w:t>
            </w:r>
            <w:r w:rsidR="00725CCB">
              <w:rPr>
                <w:szCs w:val="24"/>
              </w:rPr>
              <w:t xml:space="preserve">are </w:t>
            </w:r>
            <w:r w:rsidR="00725CCB" w:rsidRPr="00725CCB">
              <w:rPr>
                <w:szCs w:val="24"/>
              </w:rPr>
              <w:t xml:space="preserve">available to external stakeholders </w:t>
            </w:r>
          </w:p>
        </w:tc>
        <w:tc>
          <w:tcPr>
            <w:tcW w:w="757" w:type="pct"/>
          </w:tcPr>
          <w:p w14:paraId="0B35DBB2" w14:textId="298CE2AB" w:rsidR="000C515D" w:rsidRPr="009945C9" w:rsidRDefault="001152D8" w:rsidP="009945C9">
            <w:pPr>
              <w:spacing w:before="60" w:after="60"/>
              <w:rPr>
                <w:szCs w:val="24"/>
              </w:rPr>
            </w:pPr>
            <w:r>
              <w:rPr>
                <w:spacing w:val="-4"/>
                <w:szCs w:val="24"/>
              </w:rPr>
              <w:t>S&amp;CA Director</w:t>
            </w:r>
          </w:p>
        </w:tc>
        <w:tc>
          <w:tcPr>
            <w:tcW w:w="969" w:type="pct"/>
          </w:tcPr>
          <w:p w14:paraId="2C39F9A2" w14:textId="177E1AF6" w:rsidR="000C515D" w:rsidRPr="009945C9" w:rsidRDefault="000C515D" w:rsidP="009945C9">
            <w:pPr>
              <w:pStyle w:val="TableParagraph"/>
              <w:spacing w:before="60" w:after="60" w:line="252" w:lineRule="auto"/>
              <w:ind w:left="0"/>
              <w:rPr>
                <w:sz w:val="24"/>
                <w:szCs w:val="24"/>
              </w:rPr>
            </w:pPr>
            <w:r w:rsidRPr="009945C9">
              <w:rPr>
                <w:sz w:val="24"/>
                <w:szCs w:val="24"/>
              </w:rPr>
              <w:t>Head</w:t>
            </w:r>
            <w:r w:rsidRPr="009945C9">
              <w:rPr>
                <w:spacing w:val="-4"/>
                <w:sz w:val="24"/>
                <w:szCs w:val="24"/>
              </w:rPr>
              <w:t xml:space="preserve"> </w:t>
            </w:r>
            <w:r w:rsidRPr="009945C9">
              <w:rPr>
                <w:sz w:val="24"/>
                <w:szCs w:val="24"/>
              </w:rPr>
              <w:t>of</w:t>
            </w:r>
            <w:r w:rsidRPr="009945C9">
              <w:rPr>
                <w:spacing w:val="-4"/>
                <w:sz w:val="24"/>
                <w:szCs w:val="24"/>
              </w:rPr>
              <w:t xml:space="preserve"> </w:t>
            </w:r>
            <w:r w:rsidRPr="009945C9">
              <w:rPr>
                <w:spacing w:val="-2"/>
                <w:sz w:val="24"/>
                <w:szCs w:val="24"/>
              </w:rPr>
              <w:t>Policy</w:t>
            </w:r>
          </w:p>
        </w:tc>
        <w:tc>
          <w:tcPr>
            <w:tcW w:w="1155" w:type="pct"/>
          </w:tcPr>
          <w:p w14:paraId="014DCEC1" w14:textId="5BDD16EC" w:rsidR="000C515D" w:rsidRPr="009945C9" w:rsidRDefault="000C515D" w:rsidP="009945C9">
            <w:pPr>
              <w:pStyle w:val="TableText"/>
              <w:rPr>
                <w:szCs w:val="24"/>
              </w:rPr>
            </w:pPr>
          </w:p>
        </w:tc>
      </w:tr>
      <w:tr w:rsidR="00F17B3C" w:rsidRPr="009945C9" w14:paraId="40AC050E" w14:textId="77777777" w:rsidTr="00611574">
        <w:trPr>
          <w:cantSplit/>
          <w:trHeight w:val="1440"/>
        </w:trPr>
        <w:tc>
          <w:tcPr>
            <w:tcW w:w="252" w:type="pct"/>
          </w:tcPr>
          <w:p w14:paraId="4CD5B863" w14:textId="6A541B2A" w:rsidR="000C515D" w:rsidRPr="009945C9" w:rsidRDefault="000C515D" w:rsidP="009945C9">
            <w:pPr>
              <w:pStyle w:val="TableText"/>
              <w:rPr>
                <w:szCs w:val="24"/>
              </w:rPr>
            </w:pPr>
            <w:r w:rsidRPr="009945C9">
              <w:rPr>
                <w:spacing w:val="-5"/>
                <w:szCs w:val="24"/>
              </w:rPr>
              <w:lastRenderedPageBreak/>
              <w:t>F6</w:t>
            </w:r>
          </w:p>
        </w:tc>
        <w:tc>
          <w:tcPr>
            <w:tcW w:w="1867" w:type="pct"/>
          </w:tcPr>
          <w:p w14:paraId="3E0F8418" w14:textId="2AD4DA8D" w:rsidR="000C515D" w:rsidRPr="009945C9" w:rsidRDefault="000C515D" w:rsidP="009945C9">
            <w:pPr>
              <w:spacing w:before="60" w:after="60"/>
              <w:rPr>
                <w:szCs w:val="24"/>
              </w:rPr>
            </w:pPr>
            <w:r w:rsidRPr="009945C9">
              <w:rPr>
                <w:szCs w:val="24"/>
              </w:rPr>
              <w:t>Ensure ONR operates within statutory</w:t>
            </w:r>
            <w:r w:rsidRPr="009945C9">
              <w:rPr>
                <w:spacing w:val="-13"/>
                <w:szCs w:val="24"/>
              </w:rPr>
              <w:t xml:space="preserve"> </w:t>
            </w:r>
            <w:r w:rsidRPr="009945C9">
              <w:rPr>
                <w:szCs w:val="24"/>
              </w:rPr>
              <w:t>and</w:t>
            </w:r>
            <w:r w:rsidRPr="009945C9">
              <w:rPr>
                <w:spacing w:val="-14"/>
                <w:szCs w:val="24"/>
              </w:rPr>
              <w:t xml:space="preserve"> </w:t>
            </w:r>
            <w:r w:rsidRPr="009945C9">
              <w:rPr>
                <w:szCs w:val="24"/>
              </w:rPr>
              <w:t>legal</w:t>
            </w:r>
            <w:r w:rsidRPr="009945C9">
              <w:rPr>
                <w:spacing w:val="-14"/>
                <w:szCs w:val="24"/>
              </w:rPr>
              <w:t xml:space="preserve"> </w:t>
            </w:r>
            <w:r w:rsidRPr="009945C9">
              <w:rPr>
                <w:szCs w:val="24"/>
              </w:rPr>
              <w:t>requirements for Freedom of Information/</w:t>
            </w:r>
            <w:r w:rsidR="00F17B3C">
              <w:rPr>
                <w:szCs w:val="24"/>
              </w:rPr>
              <w:t xml:space="preserve"> </w:t>
            </w:r>
            <w:r w:rsidRPr="009945C9">
              <w:rPr>
                <w:szCs w:val="24"/>
              </w:rPr>
              <w:t>Environmental Information Regulation requests</w:t>
            </w:r>
          </w:p>
        </w:tc>
        <w:tc>
          <w:tcPr>
            <w:tcW w:w="757" w:type="pct"/>
          </w:tcPr>
          <w:p w14:paraId="744B71DE" w14:textId="6E73B7B8" w:rsidR="000C515D" w:rsidRPr="009945C9" w:rsidRDefault="001152D8" w:rsidP="009945C9">
            <w:pPr>
              <w:spacing w:before="60" w:after="60"/>
              <w:rPr>
                <w:szCs w:val="24"/>
              </w:rPr>
            </w:pPr>
            <w:r>
              <w:rPr>
                <w:spacing w:val="-4"/>
                <w:szCs w:val="24"/>
              </w:rPr>
              <w:t>S&amp;CA Director</w:t>
            </w:r>
          </w:p>
        </w:tc>
        <w:tc>
          <w:tcPr>
            <w:tcW w:w="969" w:type="pct"/>
          </w:tcPr>
          <w:p w14:paraId="0D5C5A19" w14:textId="4BACA9B7" w:rsidR="000C515D" w:rsidRPr="009945C9" w:rsidRDefault="000C515D" w:rsidP="009945C9">
            <w:pPr>
              <w:pStyle w:val="TableParagraph"/>
              <w:spacing w:before="60" w:after="60" w:line="252" w:lineRule="auto"/>
              <w:ind w:left="0"/>
              <w:rPr>
                <w:sz w:val="24"/>
                <w:szCs w:val="24"/>
              </w:rPr>
            </w:pPr>
            <w:r w:rsidRPr="009945C9">
              <w:rPr>
                <w:sz w:val="24"/>
                <w:szCs w:val="24"/>
              </w:rPr>
              <w:t>Head</w:t>
            </w:r>
            <w:r w:rsidRPr="009945C9">
              <w:rPr>
                <w:spacing w:val="-4"/>
                <w:sz w:val="24"/>
                <w:szCs w:val="24"/>
              </w:rPr>
              <w:t xml:space="preserve"> </w:t>
            </w:r>
            <w:r w:rsidRPr="009945C9">
              <w:rPr>
                <w:sz w:val="24"/>
                <w:szCs w:val="24"/>
              </w:rPr>
              <w:t>of</w:t>
            </w:r>
            <w:r w:rsidRPr="009945C9">
              <w:rPr>
                <w:spacing w:val="-4"/>
                <w:sz w:val="24"/>
                <w:szCs w:val="24"/>
              </w:rPr>
              <w:t xml:space="preserve"> </w:t>
            </w:r>
            <w:r w:rsidRPr="009945C9">
              <w:rPr>
                <w:spacing w:val="-2"/>
                <w:sz w:val="24"/>
                <w:szCs w:val="24"/>
              </w:rPr>
              <w:t>Policy</w:t>
            </w:r>
          </w:p>
        </w:tc>
        <w:tc>
          <w:tcPr>
            <w:tcW w:w="1155" w:type="pct"/>
          </w:tcPr>
          <w:p w14:paraId="31A922E2" w14:textId="583AD862" w:rsidR="000C515D" w:rsidRPr="009945C9" w:rsidRDefault="000C515D" w:rsidP="009945C9">
            <w:pPr>
              <w:pStyle w:val="TableText"/>
              <w:rPr>
                <w:szCs w:val="24"/>
              </w:rPr>
            </w:pPr>
          </w:p>
        </w:tc>
      </w:tr>
      <w:tr w:rsidR="00F17B3C" w:rsidRPr="009945C9" w14:paraId="5A367823" w14:textId="77777777" w:rsidTr="00611574">
        <w:trPr>
          <w:cantSplit/>
          <w:trHeight w:val="813"/>
        </w:trPr>
        <w:tc>
          <w:tcPr>
            <w:tcW w:w="252" w:type="pct"/>
          </w:tcPr>
          <w:p w14:paraId="224AB278" w14:textId="6A81D953" w:rsidR="000C515D" w:rsidRPr="009945C9" w:rsidRDefault="000C515D" w:rsidP="009945C9">
            <w:pPr>
              <w:pStyle w:val="TableText"/>
              <w:rPr>
                <w:szCs w:val="24"/>
              </w:rPr>
            </w:pPr>
            <w:r w:rsidRPr="009945C9">
              <w:rPr>
                <w:spacing w:val="-5"/>
                <w:szCs w:val="24"/>
              </w:rPr>
              <w:t>F7</w:t>
            </w:r>
          </w:p>
        </w:tc>
        <w:tc>
          <w:tcPr>
            <w:tcW w:w="1867" w:type="pct"/>
          </w:tcPr>
          <w:p w14:paraId="26AD6AE7" w14:textId="70810AE5" w:rsidR="004B2438" w:rsidRPr="009945C9" w:rsidRDefault="000C515D" w:rsidP="009945C9">
            <w:pPr>
              <w:pStyle w:val="TableText"/>
              <w:rPr>
                <w:szCs w:val="24"/>
              </w:rPr>
            </w:pPr>
            <w:r w:rsidRPr="009945C9">
              <w:rPr>
                <w:szCs w:val="24"/>
              </w:rPr>
              <w:t>Review and sign any formal or contractual agreement</w:t>
            </w:r>
            <w:r w:rsidR="000E3334">
              <w:rPr>
                <w:szCs w:val="24"/>
              </w:rPr>
              <w:t xml:space="preserve"> </w:t>
            </w:r>
            <w:r w:rsidR="00B074D3">
              <w:rPr>
                <w:szCs w:val="24"/>
              </w:rPr>
              <w:t>for the provision of legal advice to ONR</w:t>
            </w:r>
            <w:r w:rsidR="00437D59">
              <w:rPr>
                <w:szCs w:val="24"/>
              </w:rPr>
              <w:t xml:space="preserve"> </w:t>
            </w:r>
            <w:r w:rsidRPr="009945C9">
              <w:rPr>
                <w:szCs w:val="24"/>
              </w:rPr>
              <w:t xml:space="preserve"> </w:t>
            </w:r>
          </w:p>
        </w:tc>
        <w:tc>
          <w:tcPr>
            <w:tcW w:w="757" w:type="pct"/>
          </w:tcPr>
          <w:p w14:paraId="65EAFA6E" w14:textId="2B0A3CC5" w:rsidR="000C515D" w:rsidRPr="009945C9" w:rsidRDefault="001152D8" w:rsidP="009945C9">
            <w:pPr>
              <w:pStyle w:val="TableText"/>
              <w:rPr>
                <w:szCs w:val="24"/>
              </w:rPr>
            </w:pPr>
            <w:r>
              <w:rPr>
                <w:spacing w:val="-4"/>
                <w:szCs w:val="24"/>
              </w:rPr>
              <w:t>S&amp;CA Director</w:t>
            </w:r>
          </w:p>
        </w:tc>
        <w:tc>
          <w:tcPr>
            <w:tcW w:w="969" w:type="pct"/>
          </w:tcPr>
          <w:p w14:paraId="77787E37" w14:textId="63218188" w:rsidR="000C515D" w:rsidRPr="009945C9" w:rsidRDefault="000C515D" w:rsidP="009945C9">
            <w:pPr>
              <w:pStyle w:val="TableParagraph"/>
              <w:spacing w:before="60" w:after="60" w:line="252" w:lineRule="auto"/>
              <w:ind w:left="0"/>
              <w:rPr>
                <w:sz w:val="24"/>
                <w:szCs w:val="24"/>
              </w:rPr>
            </w:pPr>
          </w:p>
        </w:tc>
        <w:tc>
          <w:tcPr>
            <w:tcW w:w="1155" w:type="pct"/>
          </w:tcPr>
          <w:p w14:paraId="648EED67" w14:textId="7B4BA46A" w:rsidR="000C515D" w:rsidRPr="009945C9" w:rsidRDefault="000C515D" w:rsidP="009945C9">
            <w:pPr>
              <w:pStyle w:val="TableText"/>
              <w:rPr>
                <w:szCs w:val="24"/>
              </w:rPr>
            </w:pPr>
          </w:p>
        </w:tc>
      </w:tr>
      <w:tr w:rsidR="00F17B3C" w:rsidRPr="009945C9" w14:paraId="603AAFBC" w14:textId="77777777" w:rsidTr="00611574">
        <w:trPr>
          <w:cantSplit/>
          <w:trHeight w:val="813"/>
        </w:trPr>
        <w:tc>
          <w:tcPr>
            <w:tcW w:w="252" w:type="pct"/>
          </w:tcPr>
          <w:p w14:paraId="76ABA9E2" w14:textId="78224903" w:rsidR="000C515D" w:rsidRPr="009945C9" w:rsidRDefault="000C515D" w:rsidP="009945C9">
            <w:pPr>
              <w:pStyle w:val="TableText"/>
              <w:rPr>
                <w:spacing w:val="-5"/>
                <w:szCs w:val="24"/>
              </w:rPr>
            </w:pPr>
            <w:r w:rsidRPr="009945C9">
              <w:rPr>
                <w:spacing w:val="-5"/>
                <w:szCs w:val="24"/>
              </w:rPr>
              <w:t>F8</w:t>
            </w:r>
          </w:p>
        </w:tc>
        <w:tc>
          <w:tcPr>
            <w:tcW w:w="1867" w:type="pct"/>
          </w:tcPr>
          <w:p w14:paraId="32A134C5" w14:textId="07BAA88C" w:rsidR="000C515D" w:rsidRPr="009945C9" w:rsidRDefault="000C515D" w:rsidP="009945C9">
            <w:pPr>
              <w:pStyle w:val="TableText"/>
              <w:rPr>
                <w:szCs w:val="24"/>
              </w:rPr>
            </w:pPr>
            <w:r w:rsidRPr="009945C9">
              <w:rPr>
                <w:szCs w:val="24"/>
              </w:rPr>
              <w:t>Business Impact Target (BIT) – approve cost benefit analysis of Non-Qualifying Regulatory Provisions or full Impact Assessments</w:t>
            </w:r>
            <w:r w:rsidRPr="009945C9">
              <w:rPr>
                <w:spacing w:val="-13"/>
                <w:szCs w:val="24"/>
              </w:rPr>
              <w:t xml:space="preserve"> </w:t>
            </w:r>
            <w:r w:rsidRPr="009945C9">
              <w:rPr>
                <w:szCs w:val="24"/>
              </w:rPr>
              <w:t>and</w:t>
            </w:r>
            <w:r w:rsidRPr="009945C9">
              <w:rPr>
                <w:spacing w:val="-13"/>
                <w:szCs w:val="24"/>
              </w:rPr>
              <w:t xml:space="preserve"> </w:t>
            </w:r>
            <w:r w:rsidRPr="009945C9">
              <w:rPr>
                <w:szCs w:val="24"/>
              </w:rPr>
              <w:t>ONR’s</w:t>
            </w:r>
            <w:r w:rsidRPr="009945C9">
              <w:rPr>
                <w:spacing w:val="-13"/>
                <w:szCs w:val="24"/>
              </w:rPr>
              <w:t xml:space="preserve"> </w:t>
            </w:r>
            <w:r w:rsidRPr="009945C9">
              <w:rPr>
                <w:szCs w:val="24"/>
              </w:rPr>
              <w:t>annual BIT report</w:t>
            </w:r>
          </w:p>
        </w:tc>
        <w:tc>
          <w:tcPr>
            <w:tcW w:w="757" w:type="pct"/>
          </w:tcPr>
          <w:p w14:paraId="50FB9C33" w14:textId="5FF031F6" w:rsidR="000C515D" w:rsidRPr="009945C9" w:rsidRDefault="001152D8" w:rsidP="009945C9">
            <w:pPr>
              <w:pStyle w:val="TableText"/>
              <w:rPr>
                <w:spacing w:val="-5"/>
                <w:szCs w:val="24"/>
              </w:rPr>
            </w:pPr>
            <w:r>
              <w:rPr>
                <w:spacing w:val="-4"/>
                <w:szCs w:val="24"/>
              </w:rPr>
              <w:t>S&amp;CA Director</w:t>
            </w:r>
          </w:p>
        </w:tc>
        <w:tc>
          <w:tcPr>
            <w:tcW w:w="969" w:type="pct"/>
          </w:tcPr>
          <w:p w14:paraId="5FA41EAD" w14:textId="6DAE68B3" w:rsidR="000C515D" w:rsidRPr="009945C9" w:rsidRDefault="000C515D" w:rsidP="009945C9">
            <w:pPr>
              <w:pStyle w:val="TableParagraph"/>
              <w:spacing w:before="60" w:after="60" w:line="252" w:lineRule="auto"/>
              <w:ind w:left="0"/>
              <w:rPr>
                <w:sz w:val="24"/>
                <w:szCs w:val="24"/>
              </w:rPr>
            </w:pPr>
            <w:r w:rsidRPr="009945C9">
              <w:rPr>
                <w:sz w:val="24"/>
                <w:szCs w:val="24"/>
              </w:rPr>
              <w:t>Head of Policy</w:t>
            </w:r>
          </w:p>
        </w:tc>
        <w:tc>
          <w:tcPr>
            <w:tcW w:w="1155" w:type="pct"/>
          </w:tcPr>
          <w:p w14:paraId="3639BDFF" w14:textId="0256CD0D" w:rsidR="000C515D" w:rsidRPr="009945C9" w:rsidRDefault="000C515D" w:rsidP="009945C9">
            <w:pPr>
              <w:pStyle w:val="TableText"/>
              <w:rPr>
                <w:szCs w:val="24"/>
              </w:rPr>
            </w:pPr>
            <w:r w:rsidRPr="009945C9">
              <w:rPr>
                <w:szCs w:val="24"/>
              </w:rPr>
              <w:t>DESNZ</w:t>
            </w:r>
            <w:r w:rsidRPr="009945C9">
              <w:rPr>
                <w:spacing w:val="-14"/>
                <w:szCs w:val="24"/>
              </w:rPr>
              <w:t xml:space="preserve"> </w:t>
            </w:r>
            <w:r w:rsidRPr="009945C9">
              <w:rPr>
                <w:szCs w:val="24"/>
              </w:rPr>
              <w:t xml:space="preserve">Better </w:t>
            </w:r>
            <w:r w:rsidRPr="009945C9">
              <w:rPr>
                <w:spacing w:val="-2"/>
                <w:szCs w:val="24"/>
              </w:rPr>
              <w:t>Regulation Framework</w:t>
            </w:r>
            <w:r w:rsidR="00F17B3C">
              <w:rPr>
                <w:spacing w:val="-2"/>
                <w:szCs w:val="24"/>
              </w:rPr>
              <w:t xml:space="preserve"> </w:t>
            </w:r>
            <w:sdt>
              <w:sdtPr>
                <w:rPr>
                  <w:spacing w:val="-2"/>
                  <w:szCs w:val="24"/>
                </w:rPr>
                <w:id w:val="615409771"/>
                <w:citation/>
              </w:sdtPr>
              <w:sdtEndPr/>
              <w:sdtContent>
                <w:r w:rsidR="00F17B3C">
                  <w:rPr>
                    <w:spacing w:val="-2"/>
                    <w:szCs w:val="24"/>
                  </w:rPr>
                  <w:fldChar w:fldCharType="begin"/>
                </w:r>
                <w:r w:rsidR="00F17B3C">
                  <w:rPr>
                    <w:spacing w:val="-2"/>
                    <w:szCs w:val="24"/>
                  </w:rPr>
                  <w:instrText xml:space="preserve"> CITATION Dep23 \l 2057 </w:instrText>
                </w:r>
                <w:r w:rsidR="00F17B3C">
                  <w:rPr>
                    <w:spacing w:val="-2"/>
                    <w:szCs w:val="24"/>
                  </w:rPr>
                  <w:fldChar w:fldCharType="separate"/>
                </w:r>
                <w:r w:rsidR="00F17B3C" w:rsidRPr="00F17B3C">
                  <w:rPr>
                    <w:noProof/>
                    <w:spacing w:val="-2"/>
                    <w:szCs w:val="24"/>
                  </w:rPr>
                  <w:t>[12]</w:t>
                </w:r>
                <w:r w:rsidR="00F17B3C">
                  <w:rPr>
                    <w:spacing w:val="-2"/>
                    <w:szCs w:val="24"/>
                  </w:rPr>
                  <w:fldChar w:fldCharType="end"/>
                </w:r>
              </w:sdtContent>
            </w:sdt>
          </w:p>
        </w:tc>
      </w:tr>
      <w:tr w:rsidR="00F17B3C" w:rsidRPr="009945C9" w14:paraId="3E944640" w14:textId="77777777" w:rsidTr="00611574">
        <w:trPr>
          <w:cantSplit/>
          <w:trHeight w:val="813"/>
        </w:trPr>
        <w:tc>
          <w:tcPr>
            <w:tcW w:w="252" w:type="pct"/>
          </w:tcPr>
          <w:p w14:paraId="46749FCE" w14:textId="70EB84D4" w:rsidR="000C515D" w:rsidRPr="009945C9" w:rsidRDefault="000C515D" w:rsidP="009945C9">
            <w:pPr>
              <w:pStyle w:val="TableText"/>
              <w:rPr>
                <w:spacing w:val="-5"/>
                <w:szCs w:val="24"/>
              </w:rPr>
            </w:pPr>
            <w:r w:rsidRPr="009945C9">
              <w:rPr>
                <w:spacing w:val="-5"/>
                <w:szCs w:val="24"/>
              </w:rPr>
              <w:t>F9</w:t>
            </w:r>
          </w:p>
        </w:tc>
        <w:tc>
          <w:tcPr>
            <w:tcW w:w="1867" w:type="pct"/>
          </w:tcPr>
          <w:p w14:paraId="032379E1" w14:textId="45546B82" w:rsidR="000C515D" w:rsidRPr="009945C9" w:rsidRDefault="000C515D" w:rsidP="009945C9">
            <w:pPr>
              <w:pStyle w:val="TableText"/>
              <w:rPr>
                <w:szCs w:val="24"/>
              </w:rPr>
            </w:pPr>
            <w:r w:rsidRPr="009945C9">
              <w:rPr>
                <w:szCs w:val="24"/>
              </w:rPr>
              <w:t>Development</w:t>
            </w:r>
            <w:r w:rsidRPr="009945C9">
              <w:rPr>
                <w:spacing w:val="-14"/>
                <w:szCs w:val="24"/>
              </w:rPr>
              <w:t xml:space="preserve"> </w:t>
            </w:r>
            <w:r w:rsidRPr="009945C9">
              <w:rPr>
                <w:szCs w:val="24"/>
              </w:rPr>
              <w:t>and</w:t>
            </w:r>
            <w:r w:rsidRPr="009945C9">
              <w:rPr>
                <w:spacing w:val="-14"/>
                <w:szCs w:val="24"/>
              </w:rPr>
              <w:t xml:space="preserve"> </w:t>
            </w:r>
            <w:r w:rsidRPr="009945C9">
              <w:rPr>
                <w:szCs w:val="24"/>
              </w:rPr>
              <w:t>implementation of ONR Style Guide</w:t>
            </w:r>
            <w:r w:rsidR="00F17B3C">
              <w:rPr>
                <w:szCs w:val="24"/>
              </w:rPr>
              <w:t xml:space="preserve"> </w:t>
            </w:r>
            <w:sdt>
              <w:sdtPr>
                <w:rPr>
                  <w:szCs w:val="24"/>
                </w:rPr>
                <w:id w:val="790554028"/>
                <w:citation/>
              </w:sdtPr>
              <w:sdtEndPr/>
              <w:sdtContent>
                <w:r w:rsidR="00F17B3C">
                  <w:rPr>
                    <w:szCs w:val="24"/>
                  </w:rPr>
                  <w:fldChar w:fldCharType="begin"/>
                </w:r>
                <w:r w:rsidR="00F17B3C">
                  <w:rPr>
                    <w:szCs w:val="24"/>
                  </w:rPr>
                  <w:instrText xml:space="preserve"> CITATION ONR119 \l 2057 </w:instrText>
                </w:r>
                <w:r w:rsidR="00F17B3C">
                  <w:rPr>
                    <w:szCs w:val="24"/>
                  </w:rPr>
                  <w:fldChar w:fldCharType="separate"/>
                </w:r>
                <w:r w:rsidR="00F17B3C" w:rsidRPr="00F17B3C">
                  <w:rPr>
                    <w:noProof/>
                    <w:szCs w:val="24"/>
                  </w:rPr>
                  <w:t>[13]</w:t>
                </w:r>
                <w:r w:rsidR="00F17B3C">
                  <w:rPr>
                    <w:szCs w:val="24"/>
                  </w:rPr>
                  <w:fldChar w:fldCharType="end"/>
                </w:r>
              </w:sdtContent>
            </w:sdt>
          </w:p>
        </w:tc>
        <w:tc>
          <w:tcPr>
            <w:tcW w:w="757" w:type="pct"/>
          </w:tcPr>
          <w:p w14:paraId="4F787355" w14:textId="7B77B6C7" w:rsidR="000C515D" w:rsidRPr="009945C9" w:rsidRDefault="001152D8" w:rsidP="009945C9">
            <w:pPr>
              <w:pStyle w:val="TableText"/>
              <w:rPr>
                <w:spacing w:val="-5"/>
                <w:szCs w:val="24"/>
              </w:rPr>
            </w:pPr>
            <w:r>
              <w:rPr>
                <w:spacing w:val="-4"/>
                <w:szCs w:val="24"/>
              </w:rPr>
              <w:t>S&amp;CA Director</w:t>
            </w:r>
          </w:p>
        </w:tc>
        <w:tc>
          <w:tcPr>
            <w:tcW w:w="969" w:type="pct"/>
          </w:tcPr>
          <w:p w14:paraId="5AED601C" w14:textId="2E584243" w:rsidR="000C515D" w:rsidRPr="009945C9" w:rsidRDefault="000C515D" w:rsidP="009945C9">
            <w:pPr>
              <w:pStyle w:val="TableParagraph"/>
              <w:spacing w:before="60" w:after="60" w:line="252" w:lineRule="auto"/>
              <w:ind w:left="0"/>
              <w:rPr>
                <w:sz w:val="24"/>
                <w:szCs w:val="24"/>
              </w:rPr>
            </w:pPr>
            <w:r w:rsidRPr="009945C9">
              <w:rPr>
                <w:sz w:val="24"/>
                <w:szCs w:val="24"/>
              </w:rPr>
              <w:t xml:space="preserve">Head of </w:t>
            </w:r>
            <w:r w:rsidRPr="009945C9">
              <w:rPr>
                <w:spacing w:val="-2"/>
                <w:sz w:val="24"/>
                <w:szCs w:val="24"/>
              </w:rPr>
              <w:t>Communications</w:t>
            </w:r>
          </w:p>
        </w:tc>
        <w:tc>
          <w:tcPr>
            <w:tcW w:w="1155" w:type="pct"/>
          </w:tcPr>
          <w:p w14:paraId="6770BCB0" w14:textId="6ECF9696" w:rsidR="00F17B3C" w:rsidRDefault="000C515D" w:rsidP="009945C9">
            <w:pPr>
              <w:pStyle w:val="TableText"/>
              <w:rPr>
                <w:szCs w:val="24"/>
              </w:rPr>
            </w:pPr>
            <w:r w:rsidRPr="009945C9">
              <w:rPr>
                <w:szCs w:val="24"/>
              </w:rPr>
              <w:t xml:space="preserve">Applicable to </w:t>
            </w:r>
            <w:r w:rsidR="004844AC">
              <w:rPr>
                <w:szCs w:val="24"/>
              </w:rPr>
              <w:t xml:space="preserve">S&amp;CA </w:t>
            </w:r>
            <w:r w:rsidRPr="009945C9">
              <w:rPr>
                <w:szCs w:val="24"/>
              </w:rPr>
              <w:t>delivered</w:t>
            </w:r>
            <w:r w:rsidRPr="009945C9">
              <w:rPr>
                <w:spacing w:val="-14"/>
                <w:szCs w:val="24"/>
              </w:rPr>
              <w:t xml:space="preserve"> </w:t>
            </w:r>
            <w:r w:rsidRPr="009945C9">
              <w:rPr>
                <w:szCs w:val="24"/>
              </w:rPr>
              <w:t xml:space="preserve">publications. </w:t>
            </w:r>
          </w:p>
          <w:p w14:paraId="5F8CFB5F" w14:textId="0616D296" w:rsidR="000C515D" w:rsidRPr="009945C9" w:rsidRDefault="000C515D" w:rsidP="009945C9">
            <w:pPr>
              <w:pStyle w:val="TableText"/>
              <w:rPr>
                <w:szCs w:val="24"/>
              </w:rPr>
            </w:pPr>
            <w:r w:rsidRPr="009945C9">
              <w:rPr>
                <w:szCs w:val="24"/>
              </w:rPr>
              <w:t>All staff have a duty</w:t>
            </w:r>
            <w:r w:rsidRPr="009945C9">
              <w:rPr>
                <w:spacing w:val="-8"/>
                <w:szCs w:val="24"/>
              </w:rPr>
              <w:t xml:space="preserve"> </w:t>
            </w:r>
            <w:r w:rsidRPr="009945C9">
              <w:rPr>
                <w:szCs w:val="24"/>
              </w:rPr>
              <w:t>to</w:t>
            </w:r>
            <w:r w:rsidRPr="009945C9">
              <w:rPr>
                <w:spacing w:val="-9"/>
                <w:szCs w:val="24"/>
              </w:rPr>
              <w:t xml:space="preserve"> </w:t>
            </w:r>
            <w:r w:rsidRPr="009945C9">
              <w:rPr>
                <w:szCs w:val="24"/>
              </w:rPr>
              <w:t>follow</w:t>
            </w:r>
            <w:r w:rsidRPr="009945C9">
              <w:rPr>
                <w:spacing w:val="-6"/>
                <w:szCs w:val="24"/>
              </w:rPr>
              <w:t xml:space="preserve"> </w:t>
            </w:r>
            <w:r w:rsidRPr="009945C9">
              <w:rPr>
                <w:szCs w:val="24"/>
              </w:rPr>
              <w:t>the</w:t>
            </w:r>
            <w:r w:rsidRPr="009945C9">
              <w:rPr>
                <w:spacing w:val="-7"/>
                <w:szCs w:val="24"/>
              </w:rPr>
              <w:t xml:space="preserve"> </w:t>
            </w:r>
            <w:r w:rsidRPr="009945C9">
              <w:rPr>
                <w:szCs w:val="24"/>
              </w:rPr>
              <w:t>style guide</w:t>
            </w:r>
          </w:p>
        </w:tc>
      </w:tr>
      <w:tr w:rsidR="00F17B3C" w:rsidRPr="009945C9" w14:paraId="7C05D1B1" w14:textId="77777777" w:rsidTr="00611574">
        <w:trPr>
          <w:cantSplit/>
          <w:trHeight w:val="813"/>
        </w:trPr>
        <w:tc>
          <w:tcPr>
            <w:tcW w:w="252" w:type="pct"/>
          </w:tcPr>
          <w:p w14:paraId="5957DDD0" w14:textId="42CF8244" w:rsidR="00ED3EEB" w:rsidRPr="009945C9" w:rsidRDefault="00ED3EEB" w:rsidP="009945C9">
            <w:pPr>
              <w:pStyle w:val="TableText"/>
              <w:rPr>
                <w:spacing w:val="-5"/>
                <w:szCs w:val="24"/>
              </w:rPr>
            </w:pPr>
            <w:r w:rsidRPr="009945C9">
              <w:rPr>
                <w:spacing w:val="-5"/>
                <w:szCs w:val="24"/>
              </w:rPr>
              <w:t>F10</w:t>
            </w:r>
          </w:p>
        </w:tc>
        <w:tc>
          <w:tcPr>
            <w:tcW w:w="1867" w:type="pct"/>
          </w:tcPr>
          <w:p w14:paraId="1AE5693A" w14:textId="0547CA23" w:rsidR="00ED3EEB" w:rsidRPr="009945C9" w:rsidRDefault="00ED3EEB" w:rsidP="009945C9">
            <w:pPr>
              <w:pStyle w:val="TableText"/>
              <w:rPr>
                <w:szCs w:val="24"/>
              </w:rPr>
            </w:pPr>
            <w:r w:rsidRPr="009945C9">
              <w:rPr>
                <w:szCs w:val="24"/>
              </w:rPr>
              <w:t>Approval</w:t>
            </w:r>
            <w:r w:rsidRPr="009945C9">
              <w:rPr>
                <w:spacing w:val="-7"/>
                <w:szCs w:val="24"/>
              </w:rPr>
              <w:t xml:space="preserve"> </w:t>
            </w:r>
            <w:r w:rsidRPr="009945C9">
              <w:rPr>
                <w:szCs w:val="24"/>
              </w:rPr>
              <w:t>of</w:t>
            </w:r>
            <w:r w:rsidRPr="009945C9">
              <w:rPr>
                <w:spacing w:val="-6"/>
                <w:szCs w:val="24"/>
              </w:rPr>
              <w:t xml:space="preserve"> </w:t>
            </w:r>
            <w:r w:rsidRPr="009945C9">
              <w:rPr>
                <w:szCs w:val="24"/>
              </w:rPr>
              <w:t>press</w:t>
            </w:r>
            <w:r w:rsidRPr="009945C9">
              <w:rPr>
                <w:spacing w:val="-5"/>
                <w:szCs w:val="24"/>
              </w:rPr>
              <w:t xml:space="preserve"> </w:t>
            </w:r>
            <w:r w:rsidRPr="009945C9">
              <w:rPr>
                <w:spacing w:val="-2"/>
                <w:szCs w:val="24"/>
              </w:rPr>
              <w:t>releases</w:t>
            </w:r>
          </w:p>
        </w:tc>
        <w:tc>
          <w:tcPr>
            <w:tcW w:w="757" w:type="pct"/>
          </w:tcPr>
          <w:p w14:paraId="6E02A8CA" w14:textId="70A9304B" w:rsidR="00ED3EEB" w:rsidRPr="009945C9" w:rsidRDefault="001152D8" w:rsidP="009945C9">
            <w:pPr>
              <w:pStyle w:val="TableText"/>
              <w:rPr>
                <w:spacing w:val="-5"/>
                <w:szCs w:val="24"/>
              </w:rPr>
            </w:pPr>
            <w:r>
              <w:rPr>
                <w:spacing w:val="-4"/>
                <w:szCs w:val="24"/>
              </w:rPr>
              <w:t>S&amp;CA Director</w:t>
            </w:r>
          </w:p>
        </w:tc>
        <w:tc>
          <w:tcPr>
            <w:tcW w:w="969" w:type="pct"/>
          </w:tcPr>
          <w:p w14:paraId="0E54E62A" w14:textId="77777777" w:rsidR="00ED3EEB" w:rsidRPr="009945C9" w:rsidRDefault="00ED3EEB" w:rsidP="009945C9">
            <w:pPr>
              <w:pStyle w:val="TableParagraph"/>
              <w:spacing w:before="60" w:after="60" w:line="252" w:lineRule="auto"/>
              <w:ind w:left="0"/>
              <w:rPr>
                <w:spacing w:val="-2"/>
                <w:sz w:val="24"/>
                <w:szCs w:val="24"/>
              </w:rPr>
            </w:pPr>
            <w:r w:rsidRPr="009945C9">
              <w:rPr>
                <w:sz w:val="24"/>
                <w:szCs w:val="24"/>
              </w:rPr>
              <w:t xml:space="preserve">Head of </w:t>
            </w:r>
            <w:r w:rsidRPr="009945C9">
              <w:rPr>
                <w:spacing w:val="-2"/>
                <w:sz w:val="24"/>
                <w:szCs w:val="24"/>
              </w:rPr>
              <w:t>Communications</w:t>
            </w:r>
          </w:p>
          <w:p w14:paraId="4564CFD5" w14:textId="6A0E9CEA" w:rsidR="00ED3EEB" w:rsidRPr="009945C9" w:rsidRDefault="00ED3EEB" w:rsidP="009945C9">
            <w:pPr>
              <w:pStyle w:val="TableParagraph"/>
              <w:spacing w:before="60" w:after="60" w:line="252" w:lineRule="auto"/>
              <w:ind w:left="0"/>
              <w:rPr>
                <w:sz w:val="24"/>
                <w:szCs w:val="24"/>
              </w:rPr>
            </w:pPr>
            <w:r w:rsidRPr="009945C9">
              <w:rPr>
                <w:sz w:val="24"/>
                <w:szCs w:val="24"/>
              </w:rPr>
              <w:t>Deputy Head of Communications</w:t>
            </w:r>
          </w:p>
        </w:tc>
        <w:tc>
          <w:tcPr>
            <w:tcW w:w="1155" w:type="pct"/>
          </w:tcPr>
          <w:p w14:paraId="478608A1" w14:textId="4DA6BE09" w:rsidR="00ED3EEB" w:rsidRPr="009945C9" w:rsidRDefault="00ED3EEB" w:rsidP="009945C9">
            <w:pPr>
              <w:pStyle w:val="TableText"/>
              <w:rPr>
                <w:szCs w:val="24"/>
              </w:rPr>
            </w:pPr>
          </w:p>
        </w:tc>
      </w:tr>
      <w:tr w:rsidR="00F17B3C" w:rsidRPr="009945C9" w14:paraId="2D561EE6" w14:textId="77777777" w:rsidTr="00611574">
        <w:trPr>
          <w:cantSplit/>
          <w:trHeight w:val="813"/>
        </w:trPr>
        <w:tc>
          <w:tcPr>
            <w:tcW w:w="252" w:type="pct"/>
          </w:tcPr>
          <w:p w14:paraId="7CF6FFC4" w14:textId="10D530DF" w:rsidR="00ED3EEB" w:rsidRPr="009945C9" w:rsidRDefault="00ED3EEB" w:rsidP="009945C9">
            <w:pPr>
              <w:pStyle w:val="TableText"/>
              <w:rPr>
                <w:b/>
                <w:color w:val="FFFFFF"/>
                <w:w w:val="99"/>
                <w:szCs w:val="24"/>
              </w:rPr>
            </w:pPr>
            <w:r w:rsidRPr="009945C9">
              <w:rPr>
                <w:spacing w:val="-5"/>
                <w:szCs w:val="24"/>
              </w:rPr>
              <w:t>F11</w:t>
            </w:r>
          </w:p>
        </w:tc>
        <w:tc>
          <w:tcPr>
            <w:tcW w:w="1867" w:type="pct"/>
          </w:tcPr>
          <w:p w14:paraId="2ABF0CAC" w14:textId="5DC08711" w:rsidR="00ED3EEB" w:rsidRPr="009945C9" w:rsidRDefault="00ED3EEB" w:rsidP="009945C9">
            <w:pPr>
              <w:pStyle w:val="TableText"/>
              <w:rPr>
                <w:b/>
                <w:color w:val="FFFFFF"/>
                <w:spacing w:val="-2"/>
                <w:szCs w:val="24"/>
              </w:rPr>
            </w:pPr>
            <w:r w:rsidRPr="009945C9">
              <w:rPr>
                <w:szCs w:val="24"/>
              </w:rPr>
              <w:t>Approval of new Export Control Licence</w:t>
            </w:r>
            <w:r w:rsidRPr="009945C9">
              <w:rPr>
                <w:spacing w:val="-9"/>
                <w:szCs w:val="24"/>
              </w:rPr>
              <w:t xml:space="preserve"> </w:t>
            </w:r>
            <w:r w:rsidRPr="009945C9">
              <w:rPr>
                <w:szCs w:val="24"/>
              </w:rPr>
              <w:t>Applications</w:t>
            </w:r>
            <w:r w:rsidRPr="009945C9">
              <w:rPr>
                <w:spacing w:val="-10"/>
                <w:szCs w:val="24"/>
              </w:rPr>
              <w:t xml:space="preserve"> </w:t>
            </w:r>
            <w:r w:rsidRPr="009945C9">
              <w:rPr>
                <w:szCs w:val="24"/>
              </w:rPr>
              <w:t>and</w:t>
            </w:r>
            <w:r w:rsidRPr="009945C9">
              <w:rPr>
                <w:spacing w:val="-11"/>
                <w:szCs w:val="24"/>
              </w:rPr>
              <w:t xml:space="preserve"> </w:t>
            </w:r>
            <w:r w:rsidRPr="009945C9">
              <w:rPr>
                <w:szCs w:val="24"/>
              </w:rPr>
              <w:t>ONR</w:t>
            </w:r>
            <w:r w:rsidRPr="009945C9">
              <w:rPr>
                <w:spacing w:val="-11"/>
                <w:szCs w:val="24"/>
              </w:rPr>
              <w:t xml:space="preserve"> </w:t>
            </w:r>
            <w:r w:rsidRPr="009945C9">
              <w:rPr>
                <w:szCs w:val="24"/>
              </w:rPr>
              <w:t>End User/Consignee Undertakings</w:t>
            </w:r>
          </w:p>
        </w:tc>
        <w:tc>
          <w:tcPr>
            <w:tcW w:w="757" w:type="pct"/>
          </w:tcPr>
          <w:p w14:paraId="7E55EFBB" w14:textId="45A0F642" w:rsidR="00ED3EEB" w:rsidRPr="009945C9" w:rsidRDefault="001152D8" w:rsidP="00F17B3C">
            <w:pPr>
              <w:pStyle w:val="TableParagraph"/>
              <w:spacing w:before="60" w:after="60" w:line="252" w:lineRule="auto"/>
              <w:ind w:left="0" w:right="93"/>
              <w:rPr>
                <w:b/>
                <w:color w:val="FFFFFF"/>
                <w:spacing w:val="-2"/>
                <w:sz w:val="24"/>
                <w:szCs w:val="24"/>
              </w:rPr>
            </w:pPr>
            <w:r>
              <w:rPr>
                <w:spacing w:val="-4"/>
                <w:sz w:val="24"/>
                <w:szCs w:val="24"/>
              </w:rPr>
              <w:t>S&amp;CA Director</w:t>
            </w:r>
            <w:r w:rsidR="00F17B3C">
              <w:rPr>
                <w:spacing w:val="-4"/>
                <w:sz w:val="24"/>
                <w:szCs w:val="24"/>
              </w:rPr>
              <w:t xml:space="preserve"> </w:t>
            </w:r>
            <w:r w:rsidR="00ED3EEB" w:rsidRPr="009945C9">
              <w:rPr>
                <w:sz w:val="24"/>
                <w:szCs w:val="24"/>
              </w:rPr>
              <w:t xml:space="preserve">and the </w:t>
            </w:r>
            <w:r w:rsidR="00ED3EEB" w:rsidRPr="009945C9">
              <w:rPr>
                <w:spacing w:val="-2"/>
                <w:sz w:val="24"/>
                <w:szCs w:val="24"/>
              </w:rPr>
              <w:t xml:space="preserve">relevant </w:t>
            </w:r>
            <w:r w:rsidR="00024CE6">
              <w:rPr>
                <w:spacing w:val="-2"/>
                <w:sz w:val="24"/>
                <w:szCs w:val="24"/>
              </w:rPr>
              <w:t>DoR</w:t>
            </w:r>
          </w:p>
        </w:tc>
        <w:tc>
          <w:tcPr>
            <w:tcW w:w="969" w:type="pct"/>
          </w:tcPr>
          <w:p w14:paraId="41DAE38D" w14:textId="77777777" w:rsidR="00ED3EEB" w:rsidRPr="009945C9" w:rsidRDefault="00ED3EEB" w:rsidP="009945C9">
            <w:pPr>
              <w:pStyle w:val="TableParagraph"/>
              <w:spacing w:before="60" w:after="60" w:line="252" w:lineRule="auto"/>
              <w:ind w:left="114"/>
              <w:rPr>
                <w:b/>
                <w:color w:val="FFFFFF"/>
                <w:w w:val="105"/>
                <w:sz w:val="24"/>
                <w:szCs w:val="24"/>
              </w:rPr>
            </w:pPr>
          </w:p>
        </w:tc>
        <w:tc>
          <w:tcPr>
            <w:tcW w:w="1155" w:type="pct"/>
          </w:tcPr>
          <w:p w14:paraId="05587390" w14:textId="20C5A7F8" w:rsidR="00ED3EEB" w:rsidRPr="009945C9" w:rsidRDefault="00ED3EEB" w:rsidP="009945C9">
            <w:pPr>
              <w:pStyle w:val="TableText"/>
              <w:rPr>
                <w:b/>
                <w:color w:val="FFFFFF"/>
                <w:w w:val="105"/>
                <w:szCs w:val="24"/>
              </w:rPr>
            </w:pPr>
            <w:r w:rsidRPr="009945C9">
              <w:rPr>
                <w:szCs w:val="24"/>
              </w:rPr>
              <w:t>Requires joint approval</w:t>
            </w:r>
            <w:r w:rsidRPr="009945C9">
              <w:rPr>
                <w:spacing w:val="-14"/>
                <w:szCs w:val="24"/>
              </w:rPr>
              <w:t xml:space="preserve"> </w:t>
            </w:r>
            <w:r w:rsidRPr="009945C9">
              <w:rPr>
                <w:szCs w:val="24"/>
              </w:rPr>
              <w:t>as</w:t>
            </w:r>
            <w:r w:rsidRPr="009945C9">
              <w:rPr>
                <w:spacing w:val="-14"/>
                <w:szCs w:val="24"/>
              </w:rPr>
              <w:t xml:space="preserve"> </w:t>
            </w:r>
            <w:r w:rsidRPr="009945C9">
              <w:rPr>
                <w:szCs w:val="24"/>
              </w:rPr>
              <w:t>outlined</w:t>
            </w:r>
            <w:r w:rsidRPr="009945C9">
              <w:rPr>
                <w:spacing w:val="-12"/>
                <w:szCs w:val="24"/>
              </w:rPr>
              <w:t xml:space="preserve"> </w:t>
            </w:r>
            <w:r w:rsidRPr="009945C9">
              <w:rPr>
                <w:szCs w:val="24"/>
              </w:rPr>
              <w:t xml:space="preserve">in </w:t>
            </w:r>
            <w:r w:rsidRPr="009945C9">
              <w:rPr>
                <w:spacing w:val="-2"/>
                <w:szCs w:val="24"/>
              </w:rPr>
              <w:t>delegation</w:t>
            </w:r>
          </w:p>
        </w:tc>
      </w:tr>
    </w:tbl>
    <w:p w14:paraId="66276673" w14:textId="06EBDC25" w:rsidR="005349E6" w:rsidRDefault="005349E6" w:rsidP="001335A1">
      <w:pPr>
        <w:pStyle w:val="Caption"/>
      </w:pPr>
      <w:r>
        <w:lastRenderedPageBreak/>
        <w:t xml:space="preserve">Table </w:t>
      </w:r>
      <w:r w:rsidR="009B5E26">
        <w:fldChar w:fldCharType="begin"/>
      </w:r>
      <w:r w:rsidR="009B5E26">
        <w:instrText xml:space="preserve"> SEQ Table \* ARABIC </w:instrText>
      </w:r>
      <w:r w:rsidR="009B5E26">
        <w:fldChar w:fldCharType="separate"/>
      </w:r>
      <w:r w:rsidR="004C0F38">
        <w:rPr>
          <w:noProof/>
        </w:rPr>
        <w:t>12</w:t>
      </w:r>
      <w:r w:rsidR="009B5E26">
        <w:rPr>
          <w:noProof/>
        </w:rPr>
        <w:fldChar w:fldCharType="end"/>
      </w:r>
      <w:r>
        <w:t xml:space="preserve"> - </w:t>
      </w:r>
      <w:r w:rsidRPr="00EB39D9">
        <w:t>Corporate responsibilities delegated to the Chief Information Officer (CIO) and/or the Chief Information Security Officer (CISO)</w:t>
      </w:r>
    </w:p>
    <w:tbl>
      <w:tblPr>
        <w:tblStyle w:val="ONRTable1"/>
        <w:tblW w:w="5000" w:type="pct"/>
        <w:tblInd w:w="5" w:type="dxa"/>
        <w:tblLook w:val="04A0" w:firstRow="1" w:lastRow="0" w:firstColumn="1" w:lastColumn="0" w:noHBand="0" w:noVBand="1"/>
      </w:tblPr>
      <w:tblGrid>
        <w:gridCol w:w="1163"/>
        <w:gridCol w:w="4749"/>
        <w:gridCol w:w="1971"/>
        <w:gridCol w:w="3364"/>
        <w:gridCol w:w="2711"/>
      </w:tblGrid>
      <w:tr w:rsidR="00F17B3C" w:rsidRPr="00F17B3C" w14:paraId="4630D8B8" w14:textId="77777777" w:rsidTr="00F17B3C">
        <w:trPr>
          <w:cnfStyle w:val="100000000000" w:firstRow="1" w:lastRow="0" w:firstColumn="0" w:lastColumn="0" w:oddVBand="0" w:evenVBand="0" w:oddHBand="0" w:evenHBand="0" w:firstRowFirstColumn="0" w:firstRowLastColumn="0" w:lastRowFirstColumn="0" w:lastRowLastColumn="0"/>
        </w:trPr>
        <w:tc>
          <w:tcPr>
            <w:tcW w:w="417" w:type="pct"/>
          </w:tcPr>
          <w:p w14:paraId="6EA23E65" w14:textId="4569B009" w:rsidR="00FE3187" w:rsidRPr="00F17B3C" w:rsidRDefault="00FE3187" w:rsidP="00F17B3C">
            <w:pPr>
              <w:pStyle w:val="TableText"/>
              <w:keepNext/>
              <w:rPr>
                <w:b w:val="0"/>
                <w:bCs/>
                <w:szCs w:val="24"/>
              </w:rPr>
            </w:pPr>
            <w:r w:rsidRPr="00F17B3C">
              <w:rPr>
                <w:b w:val="0"/>
                <w:bCs/>
                <w:w w:val="99"/>
                <w:szCs w:val="24"/>
              </w:rPr>
              <w:t>G</w:t>
            </w:r>
          </w:p>
        </w:tc>
        <w:tc>
          <w:tcPr>
            <w:tcW w:w="1701" w:type="pct"/>
          </w:tcPr>
          <w:p w14:paraId="6140A96B" w14:textId="648B1A40" w:rsidR="00FE3187" w:rsidRPr="00F17B3C" w:rsidRDefault="00FE3187" w:rsidP="00F17B3C">
            <w:pPr>
              <w:pStyle w:val="TableText"/>
              <w:keepNext/>
              <w:rPr>
                <w:b w:val="0"/>
                <w:bCs/>
                <w:szCs w:val="24"/>
              </w:rPr>
            </w:pPr>
            <w:r w:rsidRPr="00F17B3C">
              <w:rPr>
                <w:b w:val="0"/>
                <w:bCs/>
                <w:spacing w:val="-2"/>
                <w:szCs w:val="24"/>
              </w:rPr>
              <w:t>Function</w:t>
            </w:r>
          </w:p>
        </w:tc>
        <w:tc>
          <w:tcPr>
            <w:tcW w:w="706" w:type="pct"/>
          </w:tcPr>
          <w:p w14:paraId="08B04A1D" w14:textId="55ADD53F" w:rsidR="00FE3187" w:rsidRPr="00F17B3C" w:rsidRDefault="00FE3187" w:rsidP="00F17B3C">
            <w:pPr>
              <w:pStyle w:val="TableText"/>
              <w:keepNext/>
              <w:rPr>
                <w:b w:val="0"/>
                <w:bCs/>
                <w:szCs w:val="24"/>
              </w:rPr>
            </w:pPr>
            <w:r w:rsidRPr="00F17B3C">
              <w:rPr>
                <w:b w:val="0"/>
                <w:bCs/>
                <w:szCs w:val="24"/>
              </w:rPr>
              <w:t>Delegated</w:t>
            </w:r>
            <w:r w:rsidRPr="00F17B3C">
              <w:rPr>
                <w:b w:val="0"/>
                <w:bCs/>
                <w:spacing w:val="-13"/>
                <w:szCs w:val="24"/>
              </w:rPr>
              <w:t xml:space="preserve"> </w:t>
            </w:r>
            <w:r w:rsidRPr="00F17B3C">
              <w:rPr>
                <w:b w:val="0"/>
                <w:bCs/>
                <w:spacing w:val="-5"/>
                <w:szCs w:val="24"/>
              </w:rPr>
              <w:t>to</w:t>
            </w:r>
          </w:p>
        </w:tc>
        <w:tc>
          <w:tcPr>
            <w:tcW w:w="1205" w:type="pct"/>
          </w:tcPr>
          <w:p w14:paraId="6E17DEA6" w14:textId="497EDEC8" w:rsidR="00FE3187" w:rsidRPr="00F17B3C" w:rsidRDefault="00FE3187" w:rsidP="00F17B3C">
            <w:pPr>
              <w:pStyle w:val="TableText"/>
              <w:keepNext/>
              <w:rPr>
                <w:b w:val="0"/>
                <w:bCs/>
                <w:spacing w:val="-2"/>
                <w:szCs w:val="24"/>
              </w:rPr>
            </w:pPr>
            <w:r w:rsidRPr="00F17B3C">
              <w:rPr>
                <w:b w:val="0"/>
                <w:bCs/>
                <w:szCs w:val="24"/>
              </w:rPr>
              <w:t>May be sub delegated to</w:t>
            </w:r>
          </w:p>
        </w:tc>
        <w:tc>
          <w:tcPr>
            <w:tcW w:w="972" w:type="pct"/>
          </w:tcPr>
          <w:p w14:paraId="24C57547" w14:textId="17E28379" w:rsidR="00FE3187" w:rsidRPr="00F17B3C" w:rsidRDefault="00FE3187" w:rsidP="00F17B3C">
            <w:pPr>
              <w:pStyle w:val="TableText"/>
              <w:keepNext/>
              <w:rPr>
                <w:b w:val="0"/>
                <w:bCs/>
                <w:szCs w:val="24"/>
              </w:rPr>
            </w:pPr>
            <w:r w:rsidRPr="00F17B3C">
              <w:rPr>
                <w:b w:val="0"/>
                <w:bCs/>
                <w:szCs w:val="24"/>
              </w:rPr>
              <w:t>Relevant guidance and/</w:t>
            </w:r>
            <w:r w:rsidR="00F17B3C">
              <w:rPr>
                <w:b w:val="0"/>
                <w:bCs/>
                <w:szCs w:val="24"/>
              </w:rPr>
              <w:t xml:space="preserve"> </w:t>
            </w:r>
            <w:r w:rsidRPr="00F17B3C">
              <w:rPr>
                <w:b w:val="0"/>
                <w:bCs/>
                <w:szCs w:val="24"/>
              </w:rPr>
              <w:t>or comments</w:t>
            </w:r>
          </w:p>
        </w:tc>
      </w:tr>
      <w:tr w:rsidR="00F17B3C" w:rsidRPr="00F17B3C" w14:paraId="70A897C7" w14:textId="77777777" w:rsidTr="00F17B3C">
        <w:tc>
          <w:tcPr>
            <w:tcW w:w="417" w:type="pct"/>
          </w:tcPr>
          <w:p w14:paraId="5AF6DFF6" w14:textId="4642D092" w:rsidR="00FE3187" w:rsidRPr="00F17B3C" w:rsidRDefault="00FE3187" w:rsidP="00F17B3C">
            <w:pPr>
              <w:pStyle w:val="TableText"/>
              <w:rPr>
                <w:szCs w:val="24"/>
              </w:rPr>
            </w:pPr>
            <w:r w:rsidRPr="00F17B3C">
              <w:rPr>
                <w:spacing w:val="-5"/>
                <w:szCs w:val="24"/>
              </w:rPr>
              <w:t>G1</w:t>
            </w:r>
          </w:p>
        </w:tc>
        <w:tc>
          <w:tcPr>
            <w:tcW w:w="1701" w:type="pct"/>
          </w:tcPr>
          <w:p w14:paraId="4BFAC765" w14:textId="4B22DA48" w:rsidR="00FE3187" w:rsidRPr="00F17B3C" w:rsidRDefault="00FE3187" w:rsidP="00F17B3C">
            <w:pPr>
              <w:pStyle w:val="TableText"/>
              <w:rPr>
                <w:szCs w:val="24"/>
              </w:rPr>
            </w:pPr>
            <w:r w:rsidRPr="00F17B3C">
              <w:rPr>
                <w:szCs w:val="24"/>
              </w:rPr>
              <w:t>Development</w:t>
            </w:r>
            <w:r w:rsidRPr="00F17B3C">
              <w:rPr>
                <w:spacing w:val="-14"/>
                <w:szCs w:val="24"/>
              </w:rPr>
              <w:t xml:space="preserve"> </w:t>
            </w:r>
            <w:r w:rsidRPr="00F17B3C">
              <w:rPr>
                <w:szCs w:val="24"/>
              </w:rPr>
              <w:t>and</w:t>
            </w:r>
            <w:r w:rsidRPr="00F17B3C">
              <w:rPr>
                <w:spacing w:val="-14"/>
                <w:szCs w:val="24"/>
              </w:rPr>
              <w:t xml:space="preserve"> </w:t>
            </w:r>
            <w:r w:rsidRPr="00F17B3C">
              <w:rPr>
                <w:szCs w:val="24"/>
              </w:rPr>
              <w:t>implementation of an IT Strategy</w:t>
            </w:r>
          </w:p>
        </w:tc>
        <w:tc>
          <w:tcPr>
            <w:tcW w:w="706" w:type="pct"/>
          </w:tcPr>
          <w:p w14:paraId="6EC03E29" w14:textId="564172AD" w:rsidR="00FE3187" w:rsidRPr="00F17B3C" w:rsidRDefault="00FE3187" w:rsidP="00F17B3C">
            <w:pPr>
              <w:pStyle w:val="TableText"/>
              <w:rPr>
                <w:szCs w:val="24"/>
              </w:rPr>
            </w:pPr>
            <w:r w:rsidRPr="00F17B3C">
              <w:rPr>
                <w:spacing w:val="-5"/>
                <w:szCs w:val="24"/>
              </w:rPr>
              <w:t>CIO</w:t>
            </w:r>
          </w:p>
        </w:tc>
        <w:tc>
          <w:tcPr>
            <w:tcW w:w="1205" w:type="pct"/>
          </w:tcPr>
          <w:p w14:paraId="601DAE3E" w14:textId="27D937F5" w:rsidR="00FE3187" w:rsidRPr="00F17B3C" w:rsidRDefault="00FE3187" w:rsidP="00F17B3C">
            <w:pPr>
              <w:pStyle w:val="TableText"/>
              <w:rPr>
                <w:szCs w:val="24"/>
              </w:rPr>
            </w:pPr>
          </w:p>
        </w:tc>
        <w:tc>
          <w:tcPr>
            <w:tcW w:w="972" w:type="pct"/>
          </w:tcPr>
          <w:p w14:paraId="6DB26A65" w14:textId="77777777" w:rsidR="00FE3187" w:rsidRPr="00F17B3C" w:rsidRDefault="00FE3187" w:rsidP="00F17B3C">
            <w:pPr>
              <w:pStyle w:val="TableText"/>
              <w:rPr>
                <w:szCs w:val="24"/>
              </w:rPr>
            </w:pPr>
          </w:p>
        </w:tc>
      </w:tr>
      <w:tr w:rsidR="00F17B3C" w:rsidRPr="00F17B3C" w14:paraId="756C59FA" w14:textId="77777777" w:rsidTr="00F17B3C">
        <w:tc>
          <w:tcPr>
            <w:tcW w:w="417" w:type="pct"/>
          </w:tcPr>
          <w:p w14:paraId="0ED3AD80" w14:textId="044BD676" w:rsidR="00FE3187" w:rsidRPr="00F17B3C" w:rsidRDefault="00FE3187" w:rsidP="00F17B3C">
            <w:pPr>
              <w:pStyle w:val="TableText"/>
              <w:rPr>
                <w:szCs w:val="24"/>
              </w:rPr>
            </w:pPr>
            <w:r w:rsidRPr="00F17B3C">
              <w:rPr>
                <w:spacing w:val="-5"/>
                <w:szCs w:val="24"/>
              </w:rPr>
              <w:t>G2</w:t>
            </w:r>
          </w:p>
        </w:tc>
        <w:tc>
          <w:tcPr>
            <w:tcW w:w="1701" w:type="pct"/>
          </w:tcPr>
          <w:p w14:paraId="69B3B2E2" w14:textId="6BBB2BF6" w:rsidR="00FE3187" w:rsidRPr="00F17B3C" w:rsidRDefault="00FE3187" w:rsidP="00F17B3C">
            <w:pPr>
              <w:pStyle w:val="TableText"/>
              <w:rPr>
                <w:szCs w:val="24"/>
              </w:rPr>
            </w:pPr>
            <w:r w:rsidRPr="00F17B3C">
              <w:rPr>
                <w:szCs w:val="24"/>
              </w:rPr>
              <w:t>Procure</w:t>
            </w:r>
            <w:r w:rsidRPr="00F17B3C">
              <w:rPr>
                <w:spacing w:val="-11"/>
                <w:szCs w:val="24"/>
              </w:rPr>
              <w:t xml:space="preserve"> </w:t>
            </w:r>
            <w:r w:rsidRPr="00F17B3C">
              <w:rPr>
                <w:szCs w:val="24"/>
              </w:rPr>
              <w:t>IT</w:t>
            </w:r>
            <w:r w:rsidRPr="00F17B3C">
              <w:rPr>
                <w:spacing w:val="-9"/>
                <w:szCs w:val="24"/>
              </w:rPr>
              <w:t xml:space="preserve"> </w:t>
            </w:r>
            <w:r w:rsidRPr="00F17B3C">
              <w:rPr>
                <w:szCs w:val="24"/>
              </w:rPr>
              <w:t>equipment</w:t>
            </w:r>
            <w:r w:rsidRPr="00F17B3C">
              <w:rPr>
                <w:spacing w:val="-10"/>
                <w:szCs w:val="24"/>
              </w:rPr>
              <w:t xml:space="preserve"> </w:t>
            </w:r>
            <w:r w:rsidRPr="00F17B3C">
              <w:rPr>
                <w:szCs w:val="24"/>
              </w:rPr>
              <w:t>(software</w:t>
            </w:r>
            <w:r w:rsidRPr="00F17B3C">
              <w:rPr>
                <w:spacing w:val="-11"/>
                <w:szCs w:val="24"/>
              </w:rPr>
              <w:t xml:space="preserve"> </w:t>
            </w:r>
            <w:r w:rsidRPr="00F17B3C">
              <w:rPr>
                <w:szCs w:val="24"/>
              </w:rPr>
              <w:t>and hardware) following DFA approval (</w:t>
            </w:r>
            <w:r w:rsidR="004A3EA3">
              <w:rPr>
                <w:szCs w:val="24"/>
              </w:rPr>
              <w:t>refer to</w:t>
            </w:r>
            <w:r w:rsidR="004A3EA3" w:rsidRPr="00F17B3C">
              <w:rPr>
                <w:szCs w:val="24"/>
              </w:rPr>
              <w:t xml:space="preserve"> </w:t>
            </w:r>
            <w:r w:rsidRPr="00F17B3C">
              <w:rPr>
                <w:szCs w:val="24"/>
              </w:rPr>
              <w:t xml:space="preserve">financial delegations, capital </w:t>
            </w:r>
            <w:r w:rsidRPr="00F17B3C">
              <w:rPr>
                <w:spacing w:val="-2"/>
                <w:szCs w:val="24"/>
              </w:rPr>
              <w:t>expenditure)</w:t>
            </w:r>
          </w:p>
        </w:tc>
        <w:tc>
          <w:tcPr>
            <w:tcW w:w="706" w:type="pct"/>
          </w:tcPr>
          <w:p w14:paraId="2DE26876" w14:textId="35E4987E" w:rsidR="00FE3187" w:rsidRPr="00F17B3C" w:rsidRDefault="00FE3187" w:rsidP="00F17B3C">
            <w:pPr>
              <w:spacing w:before="60" w:after="60"/>
              <w:rPr>
                <w:szCs w:val="24"/>
              </w:rPr>
            </w:pPr>
            <w:r w:rsidRPr="00F17B3C">
              <w:rPr>
                <w:szCs w:val="24"/>
              </w:rPr>
              <w:t>FD</w:t>
            </w:r>
            <w:r w:rsidRPr="00F17B3C">
              <w:rPr>
                <w:spacing w:val="-14"/>
                <w:szCs w:val="24"/>
              </w:rPr>
              <w:t xml:space="preserve"> </w:t>
            </w:r>
            <w:r w:rsidRPr="00F17B3C">
              <w:rPr>
                <w:szCs w:val="24"/>
              </w:rPr>
              <w:t xml:space="preserve">or </w:t>
            </w:r>
            <w:r w:rsidRPr="00F17B3C">
              <w:rPr>
                <w:spacing w:val="-4"/>
                <w:szCs w:val="24"/>
              </w:rPr>
              <w:t>CIO</w:t>
            </w:r>
          </w:p>
        </w:tc>
        <w:tc>
          <w:tcPr>
            <w:tcW w:w="1205" w:type="pct"/>
          </w:tcPr>
          <w:p w14:paraId="3CAFAEF3" w14:textId="25633F44" w:rsidR="00FE3187" w:rsidRPr="00F17B3C" w:rsidRDefault="00FE3187" w:rsidP="00F17B3C">
            <w:pPr>
              <w:pStyle w:val="TableText"/>
              <w:rPr>
                <w:szCs w:val="24"/>
              </w:rPr>
            </w:pPr>
            <w:r w:rsidRPr="00F17B3C">
              <w:rPr>
                <w:szCs w:val="24"/>
              </w:rPr>
              <w:t>No</w:t>
            </w:r>
            <w:r w:rsidRPr="00F17B3C">
              <w:rPr>
                <w:spacing w:val="-4"/>
                <w:szCs w:val="24"/>
              </w:rPr>
              <w:t xml:space="preserve"> </w:t>
            </w:r>
            <w:r w:rsidRPr="00F17B3C">
              <w:rPr>
                <w:szCs w:val="24"/>
              </w:rPr>
              <w:t>sub</w:t>
            </w:r>
            <w:r w:rsidRPr="00F17B3C">
              <w:rPr>
                <w:spacing w:val="-2"/>
                <w:szCs w:val="24"/>
              </w:rPr>
              <w:t xml:space="preserve"> delegation</w:t>
            </w:r>
          </w:p>
        </w:tc>
        <w:tc>
          <w:tcPr>
            <w:tcW w:w="972" w:type="pct"/>
          </w:tcPr>
          <w:p w14:paraId="3AD76C8E" w14:textId="77777777" w:rsidR="00FE3187" w:rsidRPr="00F17B3C" w:rsidRDefault="00FE3187" w:rsidP="00F17B3C">
            <w:pPr>
              <w:pStyle w:val="TableText"/>
              <w:rPr>
                <w:szCs w:val="24"/>
              </w:rPr>
            </w:pPr>
          </w:p>
        </w:tc>
      </w:tr>
      <w:tr w:rsidR="00F17B3C" w:rsidRPr="00F17B3C" w14:paraId="773730C9" w14:textId="77777777" w:rsidTr="00F17B3C">
        <w:trPr>
          <w:trHeight w:val="813"/>
        </w:trPr>
        <w:tc>
          <w:tcPr>
            <w:tcW w:w="417" w:type="pct"/>
          </w:tcPr>
          <w:p w14:paraId="58C4B638" w14:textId="7AD13430" w:rsidR="00FE3187" w:rsidRPr="00F17B3C" w:rsidRDefault="00FE3187" w:rsidP="00F17B3C">
            <w:pPr>
              <w:pStyle w:val="TableText"/>
              <w:rPr>
                <w:szCs w:val="24"/>
              </w:rPr>
            </w:pPr>
            <w:r w:rsidRPr="00F17B3C">
              <w:rPr>
                <w:spacing w:val="-5"/>
                <w:szCs w:val="24"/>
              </w:rPr>
              <w:t>G3</w:t>
            </w:r>
          </w:p>
        </w:tc>
        <w:tc>
          <w:tcPr>
            <w:tcW w:w="1701" w:type="pct"/>
          </w:tcPr>
          <w:p w14:paraId="0D8F597D" w14:textId="01BA2E33" w:rsidR="00FE3187" w:rsidRPr="00F17B3C" w:rsidRDefault="00FE3187" w:rsidP="00F17B3C">
            <w:pPr>
              <w:pStyle w:val="TableText"/>
              <w:rPr>
                <w:szCs w:val="24"/>
              </w:rPr>
            </w:pPr>
            <w:r w:rsidRPr="00F17B3C">
              <w:rPr>
                <w:szCs w:val="24"/>
              </w:rPr>
              <w:t>Ensure staff awareness of the need to comply with ONR’s IT Security policy, check adherence and</w:t>
            </w:r>
            <w:r w:rsidR="005F120E" w:rsidRPr="00F17B3C">
              <w:rPr>
                <w:szCs w:val="24"/>
              </w:rPr>
              <w:t xml:space="preserve"> </w:t>
            </w:r>
            <w:r w:rsidRPr="00F17B3C">
              <w:rPr>
                <w:szCs w:val="24"/>
              </w:rPr>
              <w:t xml:space="preserve">instigate appropriate action for non- </w:t>
            </w:r>
            <w:r w:rsidRPr="00F17B3C">
              <w:rPr>
                <w:spacing w:val="-2"/>
                <w:szCs w:val="24"/>
              </w:rPr>
              <w:t>compliance</w:t>
            </w:r>
          </w:p>
        </w:tc>
        <w:tc>
          <w:tcPr>
            <w:tcW w:w="706" w:type="pct"/>
          </w:tcPr>
          <w:p w14:paraId="4F68CD67" w14:textId="524934F0" w:rsidR="00FE3187" w:rsidRPr="00F17B3C" w:rsidRDefault="00FE3187" w:rsidP="00F17B3C">
            <w:pPr>
              <w:spacing w:before="60" w:after="60"/>
              <w:rPr>
                <w:szCs w:val="24"/>
              </w:rPr>
            </w:pPr>
            <w:r w:rsidRPr="00F17B3C">
              <w:rPr>
                <w:spacing w:val="-5"/>
                <w:szCs w:val="24"/>
              </w:rPr>
              <w:t>CISO</w:t>
            </w:r>
          </w:p>
        </w:tc>
        <w:tc>
          <w:tcPr>
            <w:tcW w:w="1205" w:type="pct"/>
          </w:tcPr>
          <w:p w14:paraId="029CBCB7" w14:textId="4F3CAAA3" w:rsidR="00FE3187" w:rsidRPr="00F17B3C" w:rsidRDefault="00FE3187" w:rsidP="00F17B3C">
            <w:pPr>
              <w:pStyle w:val="TableParagraph"/>
              <w:spacing w:before="60" w:after="60" w:line="252" w:lineRule="auto"/>
              <w:ind w:left="0"/>
              <w:rPr>
                <w:sz w:val="24"/>
                <w:szCs w:val="24"/>
              </w:rPr>
            </w:pPr>
            <w:r w:rsidRPr="00F17B3C">
              <w:rPr>
                <w:spacing w:val="-2"/>
                <w:sz w:val="24"/>
                <w:szCs w:val="24"/>
              </w:rPr>
              <w:t>No sub delegation</w:t>
            </w:r>
          </w:p>
        </w:tc>
        <w:tc>
          <w:tcPr>
            <w:tcW w:w="972" w:type="pct"/>
          </w:tcPr>
          <w:p w14:paraId="52007938" w14:textId="77777777" w:rsidR="00FE3187" w:rsidRPr="00F17B3C" w:rsidRDefault="00FE3187" w:rsidP="00F17B3C">
            <w:pPr>
              <w:pStyle w:val="TableText"/>
              <w:rPr>
                <w:szCs w:val="24"/>
              </w:rPr>
            </w:pPr>
          </w:p>
        </w:tc>
      </w:tr>
      <w:tr w:rsidR="00F17B3C" w:rsidRPr="00F17B3C" w14:paraId="4C886E58" w14:textId="77777777" w:rsidTr="00F17B3C">
        <w:trPr>
          <w:trHeight w:val="813"/>
        </w:trPr>
        <w:tc>
          <w:tcPr>
            <w:tcW w:w="417" w:type="pct"/>
          </w:tcPr>
          <w:p w14:paraId="1B577EE4" w14:textId="5988CA41" w:rsidR="00FE3187" w:rsidRPr="00F17B3C" w:rsidRDefault="00FE3187" w:rsidP="00F17B3C">
            <w:pPr>
              <w:pStyle w:val="TableText"/>
              <w:rPr>
                <w:szCs w:val="24"/>
              </w:rPr>
            </w:pPr>
            <w:r w:rsidRPr="00F17B3C">
              <w:rPr>
                <w:spacing w:val="-5"/>
                <w:szCs w:val="24"/>
              </w:rPr>
              <w:t>G4</w:t>
            </w:r>
          </w:p>
        </w:tc>
        <w:tc>
          <w:tcPr>
            <w:tcW w:w="1701" w:type="pct"/>
          </w:tcPr>
          <w:p w14:paraId="06ABABA7" w14:textId="00B96577" w:rsidR="00FE3187" w:rsidRPr="00F17B3C" w:rsidRDefault="00FE3187" w:rsidP="00F17B3C">
            <w:pPr>
              <w:pStyle w:val="TableText"/>
              <w:rPr>
                <w:szCs w:val="24"/>
              </w:rPr>
            </w:pPr>
            <w:r w:rsidRPr="00F17B3C">
              <w:rPr>
                <w:szCs w:val="24"/>
              </w:rPr>
              <w:t>Ensure that systems of control are applied</w:t>
            </w:r>
            <w:r w:rsidRPr="00F17B3C">
              <w:rPr>
                <w:spacing w:val="-9"/>
                <w:szCs w:val="24"/>
              </w:rPr>
              <w:t xml:space="preserve"> </w:t>
            </w:r>
            <w:r w:rsidRPr="00F17B3C">
              <w:rPr>
                <w:szCs w:val="24"/>
              </w:rPr>
              <w:t>within</w:t>
            </w:r>
            <w:r w:rsidRPr="00F17B3C">
              <w:rPr>
                <w:spacing w:val="-9"/>
                <w:szCs w:val="24"/>
              </w:rPr>
              <w:t xml:space="preserve"> </w:t>
            </w:r>
            <w:r w:rsidRPr="00F17B3C">
              <w:rPr>
                <w:szCs w:val="24"/>
              </w:rPr>
              <w:t>ONR</w:t>
            </w:r>
            <w:r w:rsidRPr="00F17B3C">
              <w:rPr>
                <w:spacing w:val="-7"/>
                <w:szCs w:val="24"/>
              </w:rPr>
              <w:t xml:space="preserve"> </w:t>
            </w:r>
            <w:r w:rsidRPr="00F17B3C">
              <w:rPr>
                <w:szCs w:val="24"/>
              </w:rPr>
              <w:t>to</w:t>
            </w:r>
            <w:r w:rsidRPr="00F17B3C">
              <w:rPr>
                <w:spacing w:val="-8"/>
                <w:szCs w:val="24"/>
              </w:rPr>
              <w:t xml:space="preserve"> </w:t>
            </w:r>
            <w:r w:rsidRPr="00F17B3C">
              <w:rPr>
                <w:szCs w:val="24"/>
              </w:rPr>
              <w:t>protect</w:t>
            </w:r>
            <w:r w:rsidRPr="00F17B3C">
              <w:rPr>
                <w:spacing w:val="-9"/>
                <w:szCs w:val="24"/>
              </w:rPr>
              <w:t xml:space="preserve"> </w:t>
            </w:r>
            <w:r w:rsidRPr="00F17B3C">
              <w:rPr>
                <w:szCs w:val="24"/>
              </w:rPr>
              <w:t>against fraud and losses of IT resources including security of data (electronic and hard copy), IT equipment etc</w:t>
            </w:r>
          </w:p>
        </w:tc>
        <w:tc>
          <w:tcPr>
            <w:tcW w:w="706" w:type="pct"/>
          </w:tcPr>
          <w:p w14:paraId="02E4C957" w14:textId="157B2994" w:rsidR="00FE3187" w:rsidRPr="00F17B3C" w:rsidRDefault="00FE3187" w:rsidP="00F17B3C">
            <w:pPr>
              <w:pStyle w:val="TableText"/>
              <w:rPr>
                <w:szCs w:val="24"/>
              </w:rPr>
            </w:pPr>
            <w:r w:rsidRPr="00F17B3C">
              <w:rPr>
                <w:spacing w:val="-5"/>
                <w:szCs w:val="24"/>
              </w:rPr>
              <w:t>CIO / CISO</w:t>
            </w:r>
          </w:p>
        </w:tc>
        <w:tc>
          <w:tcPr>
            <w:tcW w:w="1205" w:type="pct"/>
          </w:tcPr>
          <w:p w14:paraId="06E38168" w14:textId="1512AB91" w:rsidR="00FE3187" w:rsidRPr="00F17B3C" w:rsidRDefault="00FE3187" w:rsidP="00F17B3C">
            <w:pPr>
              <w:pStyle w:val="TableParagraph"/>
              <w:spacing w:before="60" w:after="60" w:line="252" w:lineRule="auto"/>
              <w:ind w:left="0" w:right="1378"/>
              <w:rPr>
                <w:sz w:val="24"/>
                <w:szCs w:val="24"/>
              </w:rPr>
            </w:pPr>
            <w:r w:rsidRPr="00F17B3C">
              <w:rPr>
                <w:spacing w:val="-4"/>
                <w:sz w:val="24"/>
                <w:szCs w:val="24"/>
              </w:rPr>
              <w:t>S</w:t>
            </w:r>
            <w:r w:rsidR="0019377C">
              <w:rPr>
                <w:spacing w:val="-4"/>
                <w:sz w:val="24"/>
                <w:szCs w:val="24"/>
              </w:rPr>
              <w:t>ecurity Information Assurance Manager (S</w:t>
            </w:r>
            <w:r w:rsidRPr="00F17B3C">
              <w:rPr>
                <w:spacing w:val="-4"/>
                <w:sz w:val="24"/>
                <w:szCs w:val="24"/>
              </w:rPr>
              <w:t>IAM</w:t>
            </w:r>
            <w:r w:rsidR="0019377C">
              <w:rPr>
                <w:spacing w:val="-4"/>
                <w:sz w:val="24"/>
                <w:szCs w:val="24"/>
              </w:rPr>
              <w:t>)</w:t>
            </w:r>
          </w:p>
          <w:p w14:paraId="676514FF" w14:textId="60E81A1E" w:rsidR="00FE3187" w:rsidRPr="00F17B3C" w:rsidRDefault="00FE3187" w:rsidP="00F17B3C">
            <w:pPr>
              <w:pStyle w:val="TableParagraph"/>
              <w:spacing w:before="60" w:after="60" w:line="252" w:lineRule="auto"/>
              <w:ind w:left="0"/>
              <w:rPr>
                <w:sz w:val="24"/>
                <w:szCs w:val="24"/>
              </w:rPr>
            </w:pPr>
            <w:r w:rsidRPr="00F17B3C">
              <w:rPr>
                <w:sz w:val="24"/>
                <w:szCs w:val="24"/>
              </w:rPr>
              <w:t>IT</w:t>
            </w:r>
            <w:r w:rsidRPr="00F17B3C">
              <w:rPr>
                <w:spacing w:val="-6"/>
                <w:sz w:val="24"/>
                <w:szCs w:val="24"/>
              </w:rPr>
              <w:t xml:space="preserve"> </w:t>
            </w:r>
            <w:r w:rsidRPr="00F17B3C">
              <w:rPr>
                <w:sz w:val="24"/>
                <w:szCs w:val="24"/>
              </w:rPr>
              <w:t>Service</w:t>
            </w:r>
            <w:r w:rsidRPr="00F17B3C">
              <w:rPr>
                <w:spacing w:val="-5"/>
                <w:sz w:val="24"/>
                <w:szCs w:val="24"/>
              </w:rPr>
              <w:t xml:space="preserve"> </w:t>
            </w:r>
            <w:r w:rsidRPr="00F17B3C">
              <w:rPr>
                <w:spacing w:val="-2"/>
                <w:sz w:val="24"/>
                <w:szCs w:val="24"/>
              </w:rPr>
              <w:t>provider</w:t>
            </w:r>
          </w:p>
        </w:tc>
        <w:tc>
          <w:tcPr>
            <w:tcW w:w="972" w:type="pct"/>
          </w:tcPr>
          <w:p w14:paraId="4EA0E1E4" w14:textId="77777777" w:rsidR="00F33805" w:rsidRPr="00F17B3C" w:rsidRDefault="00FE3187" w:rsidP="00F17B3C">
            <w:pPr>
              <w:pStyle w:val="TableText"/>
              <w:rPr>
                <w:szCs w:val="24"/>
              </w:rPr>
            </w:pPr>
            <w:r w:rsidRPr="00F17B3C">
              <w:rPr>
                <w:szCs w:val="24"/>
              </w:rPr>
              <w:t xml:space="preserve">CIO - IT asset register </w:t>
            </w:r>
          </w:p>
          <w:p w14:paraId="4373EC3A" w14:textId="77777777" w:rsidR="00FE3187" w:rsidRDefault="00FE3187" w:rsidP="00F17B3C">
            <w:pPr>
              <w:pStyle w:val="TableText"/>
              <w:rPr>
                <w:szCs w:val="24"/>
              </w:rPr>
            </w:pPr>
            <w:r w:rsidRPr="00F17B3C">
              <w:rPr>
                <w:szCs w:val="24"/>
              </w:rPr>
              <w:t>CISO - information risk</w:t>
            </w:r>
          </w:p>
          <w:p w14:paraId="2BE35D8B" w14:textId="032612BB" w:rsidR="003B64FC" w:rsidRPr="00F17B3C" w:rsidRDefault="003B64FC" w:rsidP="00F17B3C">
            <w:pPr>
              <w:pStyle w:val="TableText"/>
              <w:rPr>
                <w:szCs w:val="24"/>
              </w:rPr>
            </w:pPr>
            <w:r>
              <w:rPr>
                <w:szCs w:val="24"/>
              </w:rPr>
              <w:t xml:space="preserve">Counter Fraud Officer &amp; policies  </w:t>
            </w:r>
          </w:p>
        </w:tc>
      </w:tr>
    </w:tbl>
    <w:p w14:paraId="6429DFAA" w14:textId="77777777" w:rsidR="00F17B3C" w:rsidRDefault="00F17B3C" w:rsidP="001335A1">
      <w:pPr>
        <w:pStyle w:val="Caption"/>
        <w:sectPr w:rsidR="00F17B3C" w:rsidSect="00611574">
          <w:pgSz w:w="16838" w:h="11906" w:orient="landscape" w:code="9"/>
          <w:pgMar w:top="1440" w:right="1440" w:bottom="1440" w:left="1440" w:header="397" w:footer="397" w:gutter="0"/>
          <w:cols w:space="312"/>
          <w:docGrid w:linePitch="360"/>
        </w:sectPr>
      </w:pPr>
      <w:bookmarkStart w:id="43" w:name="_Ref146289987"/>
    </w:p>
    <w:p w14:paraId="0369A79C" w14:textId="2CAF3C09" w:rsidR="00CB79D3" w:rsidRDefault="00CB79D3" w:rsidP="001335A1">
      <w:pPr>
        <w:pStyle w:val="Caption"/>
      </w:pPr>
      <w:r>
        <w:lastRenderedPageBreak/>
        <w:t xml:space="preserve">Table </w:t>
      </w:r>
      <w:r w:rsidR="009B5E26">
        <w:fldChar w:fldCharType="begin"/>
      </w:r>
      <w:r w:rsidR="009B5E26">
        <w:instrText xml:space="preserve"> SEQ Table \* ARABIC </w:instrText>
      </w:r>
      <w:r w:rsidR="009B5E26">
        <w:fldChar w:fldCharType="separate"/>
      </w:r>
      <w:r w:rsidR="004C0F38">
        <w:rPr>
          <w:noProof/>
        </w:rPr>
        <w:t>13</w:t>
      </w:r>
      <w:r w:rsidR="009B5E26">
        <w:rPr>
          <w:noProof/>
        </w:rPr>
        <w:fldChar w:fldCharType="end"/>
      </w:r>
      <w:bookmarkEnd w:id="43"/>
      <w:r>
        <w:t xml:space="preserve"> - </w:t>
      </w:r>
      <w:r w:rsidRPr="00F80A86">
        <w:t xml:space="preserve">Corporate responsibilities delegated to the </w:t>
      </w:r>
      <w:r w:rsidR="004E3075">
        <w:t xml:space="preserve">Head of Governance and Private Office </w:t>
      </w:r>
      <w:r w:rsidR="00246E5F">
        <w:t>(</w:t>
      </w:r>
      <w:r w:rsidRPr="00F80A86">
        <w:t>Data Protection Officer (DPO) or equivalent</w:t>
      </w:r>
      <w:r w:rsidR="00D16C06">
        <w:t>)</w:t>
      </w:r>
    </w:p>
    <w:tbl>
      <w:tblPr>
        <w:tblStyle w:val="ONRTable1"/>
        <w:tblW w:w="5000" w:type="pct"/>
        <w:tblInd w:w="0" w:type="dxa"/>
        <w:tblLook w:val="04A0" w:firstRow="1" w:lastRow="0" w:firstColumn="1" w:lastColumn="0" w:noHBand="0" w:noVBand="1"/>
      </w:tblPr>
      <w:tblGrid>
        <w:gridCol w:w="1266"/>
        <w:gridCol w:w="4401"/>
        <w:gridCol w:w="1698"/>
        <w:gridCol w:w="2985"/>
        <w:gridCol w:w="3608"/>
      </w:tblGrid>
      <w:tr w:rsidR="00D75B77" w:rsidRPr="00F17B3C" w14:paraId="65BE90F3" w14:textId="77777777" w:rsidTr="00170BC2">
        <w:trPr>
          <w:cnfStyle w:val="100000000000" w:firstRow="1" w:lastRow="0" w:firstColumn="0" w:lastColumn="0" w:oddVBand="0" w:evenVBand="0" w:oddHBand="0" w:evenHBand="0" w:firstRowFirstColumn="0" w:firstRowLastColumn="0" w:lastRowFirstColumn="0" w:lastRowLastColumn="0"/>
          <w:tblHeader/>
        </w:trPr>
        <w:tc>
          <w:tcPr>
            <w:tcW w:w="505" w:type="pct"/>
          </w:tcPr>
          <w:p w14:paraId="68D6A5F8" w14:textId="1E97CE6A" w:rsidR="00EF74C6" w:rsidRPr="00F17B3C" w:rsidRDefault="00EF74C6" w:rsidP="00F17B3C">
            <w:pPr>
              <w:pStyle w:val="TableText"/>
              <w:keepNext/>
              <w:rPr>
                <w:b w:val="0"/>
                <w:bCs/>
                <w:szCs w:val="24"/>
              </w:rPr>
            </w:pPr>
            <w:r w:rsidRPr="00F17B3C">
              <w:rPr>
                <w:b w:val="0"/>
                <w:bCs/>
                <w:w w:val="99"/>
                <w:szCs w:val="24"/>
              </w:rPr>
              <w:t>H</w:t>
            </w:r>
          </w:p>
        </w:tc>
        <w:tc>
          <w:tcPr>
            <w:tcW w:w="1628" w:type="pct"/>
          </w:tcPr>
          <w:p w14:paraId="0DAA1408" w14:textId="7C80B9A6" w:rsidR="00EF74C6" w:rsidRPr="00F17B3C" w:rsidRDefault="00EF74C6" w:rsidP="00F17B3C">
            <w:pPr>
              <w:pStyle w:val="TableText"/>
              <w:keepNext/>
              <w:rPr>
                <w:b w:val="0"/>
                <w:bCs/>
                <w:szCs w:val="24"/>
              </w:rPr>
            </w:pPr>
            <w:r w:rsidRPr="00F17B3C">
              <w:rPr>
                <w:b w:val="0"/>
                <w:bCs/>
                <w:spacing w:val="-2"/>
                <w:szCs w:val="24"/>
              </w:rPr>
              <w:t>Function</w:t>
            </w:r>
          </w:p>
        </w:tc>
        <w:tc>
          <w:tcPr>
            <w:tcW w:w="660" w:type="pct"/>
          </w:tcPr>
          <w:p w14:paraId="50CF30D3" w14:textId="64E90F14" w:rsidR="00EF74C6" w:rsidRPr="00F17B3C" w:rsidRDefault="00EF74C6" w:rsidP="00F17B3C">
            <w:pPr>
              <w:pStyle w:val="TableText"/>
              <w:keepNext/>
              <w:rPr>
                <w:b w:val="0"/>
                <w:bCs/>
                <w:szCs w:val="24"/>
              </w:rPr>
            </w:pPr>
            <w:r w:rsidRPr="00F17B3C">
              <w:rPr>
                <w:b w:val="0"/>
                <w:bCs/>
                <w:szCs w:val="24"/>
              </w:rPr>
              <w:t>Delegated</w:t>
            </w:r>
            <w:r w:rsidRPr="00F17B3C">
              <w:rPr>
                <w:b w:val="0"/>
                <w:bCs/>
                <w:spacing w:val="-13"/>
                <w:szCs w:val="24"/>
              </w:rPr>
              <w:t xml:space="preserve"> </w:t>
            </w:r>
            <w:r w:rsidRPr="00F17B3C">
              <w:rPr>
                <w:b w:val="0"/>
                <w:bCs/>
                <w:spacing w:val="-5"/>
                <w:szCs w:val="24"/>
              </w:rPr>
              <w:t>to</w:t>
            </w:r>
          </w:p>
        </w:tc>
        <w:tc>
          <w:tcPr>
            <w:tcW w:w="863" w:type="pct"/>
          </w:tcPr>
          <w:p w14:paraId="3790F827" w14:textId="49F54CFE" w:rsidR="00EF74C6" w:rsidRPr="00F17B3C" w:rsidRDefault="00EF74C6" w:rsidP="00F17B3C">
            <w:pPr>
              <w:pStyle w:val="TableText"/>
              <w:keepNext/>
              <w:rPr>
                <w:b w:val="0"/>
                <w:bCs/>
                <w:spacing w:val="-2"/>
                <w:szCs w:val="24"/>
              </w:rPr>
            </w:pPr>
            <w:r w:rsidRPr="00F17B3C">
              <w:rPr>
                <w:b w:val="0"/>
                <w:bCs/>
                <w:szCs w:val="24"/>
              </w:rPr>
              <w:t>May be sub delegated to</w:t>
            </w:r>
          </w:p>
        </w:tc>
        <w:tc>
          <w:tcPr>
            <w:tcW w:w="1344" w:type="pct"/>
          </w:tcPr>
          <w:p w14:paraId="4F8CC06A" w14:textId="6A3495E0" w:rsidR="00EF74C6" w:rsidRPr="00F17B3C" w:rsidRDefault="00EF74C6" w:rsidP="00F17B3C">
            <w:pPr>
              <w:pStyle w:val="TableText"/>
              <w:keepNext/>
              <w:rPr>
                <w:b w:val="0"/>
                <w:bCs/>
                <w:szCs w:val="24"/>
              </w:rPr>
            </w:pPr>
            <w:r w:rsidRPr="00F17B3C">
              <w:rPr>
                <w:b w:val="0"/>
                <w:bCs/>
                <w:szCs w:val="24"/>
              </w:rPr>
              <w:t>Relevant guidance and/or comments</w:t>
            </w:r>
          </w:p>
        </w:tc>
      </w:tr>
      <w:tr w:rsidR="00D75B77" w:rsidRPr="00F17B3C" w14:paraId="1DFCE76B" w14:textId="77777777" w:rsidTr="00D75B77">
        <w:tc>
          <w:tcPr>
            <w:tcW w:w="505" w:type="pct"/>
          </w:tcPr>
          <w:p w14:paraId="5ACBB070" w14:textId="452E25D1" w:rsidR="00EF74C6" w:rsidRPr="00F17B3C" w:rsidRDefault="00EF74C6" w:rsidP="00F17B3C">
            <w:pPr>
              <w:pStyle w:val="TableText"/>
              <w:rPr>
                <w:szCs w:val="24"/>
              </w:rPr>
            </w:pPr>
            <w:r w:rsidRPr="00F17B3C">
              <w:rPr>
                <w:spacing w:val="-5"/>
                <w:szCs w:val="24"/>
              </w:rPr>
              <w:t>H1</w:t>
            </w:r>
          </w:p>
        </w:tc>
        <w:tc>
          <w:tcPr>
            <w:tcW w:w="1628" w:type="pct"/>
          </w:tcPr>
          <w:p w14:paraId="533CA3AF" w14:textId="060CDDEA" w:rsidR="00EF74C6" w:rsidRPr="00F17B3C" w:rsidRDefault="00EF74C6" w:rsidP="007F3CBF">
            <w:pPr>
              <w:pStyle w:val="TableText"/>
              <w:rPr>
                <w:szCs w:val="24"/>
              </w:rPr>
            </w:pPr>
            <w:r w:rsidRPr="00F17B3C">
              <w:rPr>
                <w:szCs w:val="24"/>
              </w:rPr>
              <w:t>Provide assurance to Board on</w:t>
            </w:r>
            <w:r w:rsidRPr="00F17B3C">
              <w:rPr>
                <w:spacing w:val="-9"/>
                <w:szCs w:val="24"/>
              </w:rPr>
              <w:t xml:space="preserve"> </w:t>
            </w:r>
            <w:r w:rsidRPr="00F17B3C">
              <w:rPr>
                <w:szCs w:val="24"/>
              </w:rPr>
              <w:t>ONR’s</w:t>
            </w:r>
            <w:r w:rsidRPr="00F17B3C">
              <w:rPr>
                <w:spacing w:val="-8"/>
                <w:szCs w:val="24"/>
              </w:rPr>
              <w:t xml:space="preserve"> </w:t>
            </w:r>
            <w:r w:rsidRPr="00F17B3C">
              <w:rPr>
                <w:szCs w:val="24"/>
              </w:rPr>
              <w:t>compliance</w:t>
            </w:r>
            <w:r w:rsidRPr="00F17B3C">
              <w:rPr>
                <w:spacing w:val="-9"/>
                <w:szCs w:val="24"/>
              </w:rPr>
              <w:t xml:space="preserve"> </w:t>
            </w:r>
            <w:r w:rsidRPr="00F17B3C">
              <w:rPr>
                <w:szCs w:val="24"/>
              </w:rPr>
              <w:t>with</w:t>
            </w:r>
            <w:r w:rsidRPr="00F17B3C">
              <w:rPr>
                <w:spacing w:val="-9"/>
                <w:szCs w:val="24"/>
              </w:rPr>
              <w:t xml:space="preserve"> </w:t>
            </w:r>
            <w:r w:rsidRPr="00F17B3C">
              <w:rPr>
                <w:szCs w:val="24"/>
              </w:rPr>
              <w:t xml:space="preserve">the UK General Data Protection </w:t>
            </w:r>
            <w:r w:rsidRPr="00F17B3C">
              <w:rPr>
                <w:spacing w:val="-2"/>
                <w:szCs w:val="24"/>
              </w:rPr>
              <w:t>Regulations.</w:t>
            </w:r>
          </w:p>
        </w:tc>
        <w:tc>
          <w:tcPr>
            <w:tcW w:w="660" w:type="pct"/>
          </w:tcPr>
          <w:p w14:paraId="58605919" w14:textId="33F3E9CF" w:rsidR="00EF74C6" w:rsidRPr="00F17B3C" w:rsidRDefault="00EF74C6" w:rsidP="007F3CBF">
            <w:pPr>
              <w:pStyle w:val="TableText"/>
              <w:rPr>
                <w:szCs w:val="24"/>
              </w:rPr>
            </w:pPr>
            <w:r w:rsidRPr="00F17B3C">
              <w:rPr>
                <w:szCs w:val="24"/>
              </w:rPr>
              <w:t>DPO or equivalent</w:t>
            </w:r>
          </w:p>
        </w:tc>
        <w:tc>
          <w:tcPr>
            <w:tcW w:w="863" w:type="pct"/>
          </w:tcPr>
          <w:p w14:paraId="0346FCD6" w14:textId="77777777" w:rsidR="00EF74C6" w:rsidRPr="00F17B3C" w:rsidRDefault="00EF74C6" w:rsidP="007F3CBF">
            <w:pPr>
              <w:pStyle w:val="TableText"/>
              <w:rPr>
                <w:szCs w:val="24"/>
              </w:rPr>
            </w:pPr>
          </w:p>
        </w:tc>
        <w:tc>
          <w:tcPr>
            <w:tcW w:w="1344" w:type="pct"/>
          </w:tcPr>
          <w:p w14:paraId="2F5D6BC3" w14:textId="5E072685" w:rsidR="00EF74C6" w:rsidRPr="00F17B3C" w:rsidRDefault="00B32FCF" w:rsidP="007F3CBF">
            <w:pPr>
              <w:pStyle w:val="TableParagraph"/>
              <w:spacing w:before="60" w:after="60" w:line="252" w:lineRule="auto"/>
              <w:ind w:left="8"/>
              <w:rPr>
                <w:sz w:val="24"/>
                <w:szCs w:val="24"/>
              </w:rPr>
            </w:pPr>
            <w:r w:rsidRPr="00F17B3C">
              <w:rPr>
                <w:spacing w:val="-4"/>
                <w:sz w:val="24"/>
                <w:szCs w:val="24"/>
              </w:rPr>
              <w:t xml:space="preserve">UK </w:t>
            </w:r>
            <w:r w:rsidR="00EF74C6" w:rsidRPr="00F17B3C">
              <w:rPr>
                <w:spacing w:val="-4"/>
                <w:sz w:val="24"/>
                <w:szCs w:val="24"/>
              </w:rPr>
              <w:t>GDPR</w:t>
            </w:r>
          </w:p>
          <w:p w14:paraId="35149627" w14:textId="77777777" w:rsidR="00EF74C6" w:rsidRPr="00F17B3C" w:rsidRDefault="00EF74C6" w:rsidP="007F3CBF">
            <w:pPr>
              <w:pStyle w:val="TableParagraph"/>
              <w:spacing w:before="60" w:after="60" w:line="252" w:lineRule="auto"/>
              <w:ind w:left="8"/>
              <w:rPr>
                <w:spacing w:val="-2"/>
                <w:sz w:val="24"/>
                <w:szCs w:val="24"/>
              </w:rPr>
            </w:pPr>
            <w:r w:rsidRPr="00F17B3C">
              <w:rPr>
                <w:sz w:val="24"/>
                <w:szCs w:val="24"/>
              </w:rPr>
              <w:t>ICO</w:t>
            </w:r>
            <w:r w:rsidRPr="00F17B3C">
              <w:rPr>
                <w:spacing w:val="-5"/>
                <w:sz w:val="24"/>
                <w:szCs w:val="24"/>
              </w:rPr>
              <w:t xml:space="preserve"> </w:t>
            </w:r>
            <w:r w:rsidRPr="00F17B3C">
              <w:rPr>
                <w:spacing w:val="-2"/>
                <w:sz w:val="24"/>
                <w:szCs w:val="24"/>
              </w:rPr>
              <w:t>guidance</w:t>
            </w:r>
          </w:p>
          <w:p w14:paraId="555E4EAB" w14:textId="3C86E23A" w:rsidR="00EF74C6" w:rsidRPr="00F17B3C" w:rsidRDefault="00EF74C6" w:rsidP="007F3CBF">
            <w:pPr>
              <w:pStyle w:val="TableText"/>
              <w:ind w:left="8"/>
              <w:rPr>
                <w:szCs w:val="24"/>
              </w:rPr>
            </w:pPr>
            <w:r w:rsidRPr="00F17B3C">
              <w:rPr>
                <w:szCs w:val="24"/>
              </w:rPr>
              <w:t>ONR data protection policy</w:t>
            </w:r>
            <w:r w:rsidR="007F3CBF">
              <w:rPr>
                <w:szCs w:val="24"/>
              </w:rPr>
              <w:t xml:space="preserve"> </w:t>
            </w:r>
            <w:sdt>
              <w:sdtPr>
                <w:rPr>
                  <w:szCs w:val="24"/>
                </w:rPr>
                <w:id w:val="-967513076"/>
                <w:citation/>
              </w:sdtPr>
              <w:sdtEndPr/>
              <w:sdtContent>
                <w:r w:rsidR="007F3CBF">
                  <w:rPr>
                    <w:szCs w:val="24"/>
                  </w:rPr>
                  <w:fldChar w:fldCharType="begin"/>
                </w:r>
                <w:r w:rsidR="007F3CBF">
                  <w:rPr>
                    <w:szCs w:val="24"/>
                  </w:rPr>
                  <w:instrText xml:space="preserve"> CITATION ONR291 \l 2057 </w:instrText>
                </w:r>
                <w:r w:rsidR="007F3CBF">
                  <w:rPr>
                    <w:szCs w:val="24"/>
                  </w:rPr>
                  <w:fldChar w:fldCharType="separate"/>
                </w:r>
                <w:r w:rsidR="007F3CBF" w:rsidRPr="007F3CBF">
                  <w:rPr>
                    <w:noProof/>
                    <w:szCs w:val="24"/>
                  </w:rPr>
                  <w:t>[14]</w:t>
                </w:r>
                <w:r w:rsidR="007F3CBF">
                  <w:rPr>
                    <w:szCs w:val="24"/>
                  </w:rPr>
                  <w:fldChar w:fldCharType="end"/>
                </w:r>
              </w:sdtContent>
            </w:sdt>
            <w:r w:rsidRPr="00F17B3C">
              <w:rPr>
                <w:szCs w:val="24"/>
              </w:rPr>
              <w:t xml:space="preserve"> and procedures</w:t>
            </w:r>
          </w:p>
        </w:tc>
      </w:tr>
      <w:tr w:rsidR="00D75B77" w:rsidRPr="00F17B3C" w14:paraId="644A640A" w14:textId="77777777" w:rsidTr="00D75B77">
        <w:tc>
          <w:tcPr>
            <w:tcW w:w="505" w:type="pct"/>
          </w:tcPr>
          <w:p w14:paraId="0A46B091" w14:textId="0B45DCA7" w:rsidR="00EF74C6" w:rsidRPr="00F17B3C" w:rsidRDefault="00EF74C6" w:rsidP="00F17B3C">
            <w:pPr>
              <w:pStyle w:val="TableText"/>
              <w:rPr>
                <w:szCs w:val="24"/>
              </w:rPr>
            </w:pPr>
            <w:r w:rsidRPr="00F17B3C">
              <w:rPr>
                <w:spacing w:val="-5"/>
                <w:szCs w:val="24"/>
              </w:rPr>
              <w:t>H2</w:t>
            </w:r>
          </w:p>
        </w:tc>
        <w:tc>
          <w:tcPr>
            <w:tcW w:w="1628" w:type="pct"/>
          </w:tcPr>
          <w:p w14:paraId="54F06319" w14:textId="25CD86E7" w:rsidR="00EF74C6" w:rsidRPr="00F17B3C" w:rsidRDefault="00EF74C6" w:rsidP="007F3CBF">
            <w:pPr>
              <w:pStyle w:val="TableText"/>
              <w:rPr>
                <w:szCs w:val="24"/>
              </w:rPr>
            </w:pPr>
            <w:r w:rsidRPr="00F17B3C">
              <w:rPr>
                <w:szCs w:val="24"/>
              </w:rPr>
              <w:t>Monitor Data Protection Impact Assessments</w:t>
            </w:r>
            <w:r w:rsidRPr="00F17B3C">
              <w:rPr>
                <w:spacing w:val="-14"/>
                <w:szCs w:val="24"/>
              </w:rPr>
              <w:t xml:space="preserve"> </w:t>
            </w:r>
            <w:r w:rsidRPr="00F17B3C">
              <w:rPr>
                <w:szCs w:val="24"/>
              </w:rPr>
              <w:t>(DPIAs)</w:t>
            </w:r>
            <w:r w:rsidRPr="00F17B3C">
              <w:rPr>
                <w:spacing w:val="-14"/>
                <w:szCs w:val="24"/>
              </w:rPr>
              <w:t xml:space="preserve"> </w:t>
            </w:r>
            <w:r w:rsidRPr="00F17B3C">
              <w:rPr>
                <w:szCs w:val="24"/>
              </w:rPr>
              <w:t>and</w:t>
            </w:r>
            <w:r w:rsidRPr="00F17B3C">
              <w:rPr>
                <w:spacing w:val="-13"/>
                <w:szCs w:val="24"/>
              </w:rPr>
              <w:t xml:space="preserve"> </w:t>
            </w:r>
            <w:r w:rsidRPr="00F17B3C">
              <w:rPr>
                <w:szCs w:val="24"/>
              </w:rPr>
              <w:t>provide advice on DP matters</w:t>
            </w:r>
          </w:p>
        </w:tc>
        <w:tc>
          <w:tcPr>
            <w:tcW w:w="660" w:type="pct"/>
          </w:tcPr>
          <w:p w14:paraId="2516874E" w14:textId="6ADA1B18" w:rsidR="00EF74C6" w:rsidRPr="00F17B3C" w:rsidRDefault="00EF74C6" w:rsidP="007F3CBF">
            <w:pPr>
              <w:spacing w:before="60" w:after="60"/>
              <w:rPr>
                <w:szCs w:val="24"/>
              </w:rPr>
            </w:pPr>
            <w:r w:rsidRPr="00F17B3C">
              <w:rPr>
                <w:szCs w:val="24"/>
              </w:rPr>
              <w:t>DPO or equivalent</w:t>
            </w:r>
          </w:p>
        </w:tc>
        <w:tc>
          <w:tcPr>
            <w:tcW w:w="863" w:type="pct"/>
          </w:tcPr>
          <w:p w14:paraId="6C519147" w14:textId="47EBD389" w:rsidR="00EF74C6" w:rsidRPr="00F17B3C" w:rsidRDefault="00EF74C6" w:rsidP="007F3CBF">
            <w:pPr>
              <w:pStyle w:val="TableText"/>
              <w:rPr>
                <w:szCs w:val="24"/>
              </w:rPr>
            </w:pPr>
            <w:r w:rsidRPr="00F17B3C">
              <w:rPr>
                <w:szCs w:val="24"/>
              </w:rPr>
              <w:t>Governance</w:t>
            </w:r>
            <w:r w:rsidRPr="00F17B3C">
              <w:rPr>
                <w:spacing w:val="-14"/>
                <w:szCs w:val="24"/>
              </w:rPr>
              <w:t xml:space="preserve"> </w:t>
            </w:r>
            <w:r w:rsidRPr="00F17B3C">
              <w:rPr>
                <w:szCs w:val="24"/>
              </w:rPr>
              <w:t xml:space="preserve">and </w:t>
            </w:r>
            <w:r w:rsidRPr="00F17B3C">
              <w:rPr>
                <w:spacing w:val="-2"/>
                <w:szCs w:val="24"/>
              </w:rPr>
              <w:t>Compliance Manager</w:t>
            </w:r>
          </w:p>
        </w:tc>
        <w:tc>
          <w:tcPr>
            <w:tcW w:w="1344" w:type="pct"/>
          </w:tcPr>
          <w:p w14:paraId="454D5CFA" w14:textId="575D0A90" w:rsidR="00EF74C6" w:rsidRPr="00F17B3C" w:rsidRDefault="00B32FCF" w:rsidP="007F3CBF">
            <w:pPr>
              <w:pStyle w:val="TableParagraph"/>
              <w:spacing w:before="60" w:after="60" w:line="252" w:lineRule="auto"/>
              <w:ind w:left="8"/>
              <w:rPr>
                <w:sz w:val="24"/>
                <w:szCs w:val="24"/>
              </w:rPr>
            </w:pPr>
            <w:r w:rsidRPr="00F17B3C">
              <w:rPr>
                <w:spacing w:val="-4"/>
                <w:sz w:val="24"/>
                <w:szCs w:val="24"/>
              </w:rPr>
              <w:t xml:space="preserve">UK </w:t>
            </w:r>
            <w:r w:rsidR="00EF74C6" w:rsidRPr="00F17B3C">
              <w:rPr>
                <w:spacing w:val="-4"/>
                <w:sz w:val="24"/>
                <w:szCs w:val="24"/>
              </w:rPr>
              <w:t>GDPR</w:t>
            </w:r>
          </w:p>
          <w:p w14:paraId="205AE108" w14:textId="77777777" w:rsidR="00EF74C6" w:rsidRPr="00F17B3C" w:rsidRDefault="00EF74C6" w:rsidP="007F3CBF">
            <w:pPr>
              <w:pStyle w:val="TableParagraph"/>
              <w:spacing w:before="60" w:after="60" w:line="252" w:lineRule="auto"/>
              <w:ind w:left="8"/>
              <w:rPr>
                <w:spacing w:val="-2"/>
                <w:sz w:val="24"/>
                <w:szCs w:val="24"/>
              </w:rPr>
            </w:pPr>
            <w:r w:rsidRPr="00F17B3C">
              <w:rPr>
                <w:sz w:val="24"/>
                <w:szCs w:val="24"/>
              </w:rPr>
              <w:t>ICO</w:t>
            </w:r>
            <w:r w:rsidRPr="00F17B3C">
              <w:rPr>
                <w:spacing w:val="-5"/>
                <w:sz w:val="24"/>
                <w:szCs w:val="24"/>
              </w:rPr>
              <w:t xml:space="preserve"> </w:t>
            </w:r>
            <w:r w:rsidRPr="00F17B3C">
              <w:rPr>
                <w:spacing w:val="-2"/>
                <w:sz w:val="24"/>
                <w:szCs w:val="24"/>
              </w:rPr>
              <w:t>guidance</w:t>
            </w:r>
          </w:p>
          <w:p w14:paraId="103F37BF" w14:textId="4192034D" w:rsidR="00EF74C6" w:rsidRPr="00F17B3C" w:rsidRDefault="00EF74C6" w:rsidP="007F3CBF">
            <w:pPr>
              <w:pStyle w:val="TableText"/>
              <w:ind w:left="8"/>
              <w:rPr>
                <w:szCs w:val="24"/>
              </w:rPr>
            </w:pPr>
            <w:r w:rsidRPr="00F17B3C">
              <w:rPr>
                <w:szCs w:val="24"/>
              </w:rPr>
              <w:t xml:space="preserve">ONR data protection policy </w:t>
            </w:r>
            <w:sdt>
              <w:sdtPr>
                <w:rPr>
                  <w:szCs w:val="24"/>
                </w:rPr>
                <w:id w:val="-1067264302"/>
                <w:citation/>
              </w:sdtPr>
              <w:sdtEndPr/>
              <w:sdtContent>
                <w:r w:rsidR="007F3CBF">
                  <w:rPr>
                    <w:szCs w:val="24"/>
                  </w:rPr>
                  <w:fldChar w:fldCharType="begin"/>
                </w:r>
                <w:r w:rsidR="007F3CBF">
                  <w:rPr>
                    <w:szCs w:val="24"/>
                  </w:rPr>
                  <w:instrText xml:space="preserve"> CITATION ONR291 \l 2057 </w:instrText>
                </w:r>
                <w:r w:rsidR="007F3CBF">
                  <w:rPr>
                    <w:szCs w:val="24"/>
                  </w:rPr>
                  <w:fldChar w:fldCharType="separate"/>
                </w:r>
                <w:r w:rsidR="007F3CBF" w:rsidRPr="007F3CBF">
                  <w:rPr>
                    <w:noProof/>
                    <w:szCs w:val="24"/>
                  </w:rPr>
                  <w:t>[14]</w:t>
                </w:r>
                <w:r w:rsidR="007F3CBF">
                  <w:rPr>
                    <w:szCs w:val="24"/>
                  </w:rPr>
                  <w:fldChar w:fldCharType="end"/>
                </w:r>
              </w:sdtContent>
            </w:sdt>
            <w:r w:rsidR="007F3CBF">
              <w:rPr>
                <w:szCs w:val="24"/>
              </w:rPr>
              <w:t xml:space="preserve"> </w:t>
            </w:r>
            <w:r w:rsidRPr="00F17B3C">
              <w:rPr>
                <w:szCs w:val="24"/>
              </w:rPr>
              <w:t>and procedures</w:t>
            </w:r>
          </w:p>
        </w:tc>
      </w:tr>
      <w:tr w:rsidR="00D75B77" w:rsidRPr="00F17B3C" w14:paraId="1FB57484" w14:textId="77777777" w:rsidTr="00D75B77">
        <w:trPr>
          <w:trHeight w:val="813"/>
        </w:trPr>
        <w:tc>
          <w:tcPr>
            <w:tcW w:w="505" w:type="pct"/>
          </w:tcPr>
          <w:p w14:paraId="14ECC2AE" w14:textId="0EE420B9" w:rsidR="002260BF" w:rsidRPr="00F17B3C" w:rsidRDefault="002260BF" w:rsidP="00F17B3C">
            <w:pPr>
              <w:pStyle w:val="TableText"/>
              <w:rPr>
                <w:szCs w:val="24"/>
              </w:rPr>
            </w:pPr>
            <w:r w:rsidRPr="00F17B3C">
              <w:rPr>
                <w:spacing w:val="-5"/>
                <w:szCs w:val="24"/>
              </w:rPr>
              <w:t>H3</w:t>
            </w:r>
          </w:p>
        </w:tc>
        <w:tc>
          <w:tcPr>
            <w:tcW w:w="1628" w:type="pct"/>
          </w:tcPr>
          <w:p w14:paraId="59F54807" w14:textId="7872A686" w:rsidR="002260BF" w:rsidRPr="00F17B3C" w:rsidRDefault="002260BF" w:rsidP="007F3CBF">
            <w:pPr>
              <w:pStyle w:val="TableText"/>
              <w:rPr>
                <w:szCs w:val="24"/>
              </w:rPr>
            </w:pPr>
            <w:r w:rsidRPr="00F17B3C">
              <w:rPr>
                <w:szCs w:val="24"/>
              </w:rPr>
              <w:t>Provide information, guidance, and advice</w:t>
            </w:r>
            <w:r w:rsidRPr="00F17B3C">
              <w:rPr>
                <w:spacing w:val="-7"/>
                <w:szCs w:val="24"/>
              </w:rPr>
              <w:t xml:space="preserve"> </w:t>
            </w:r>
            <w:r w:rsidRPr="00F17B3C">
              <w:rPr>
                <w:szCs w:val="24"/>
              </w:rPr>
              <w:t>to</w:t>
            </w:r>
            <w:r w:rsidRPr="00F17B3C">
              <w:rPr>
                <w:spacing w:val="-7"/>
                <w:szCs w:val="24"/>
              </w:rPr>
              <w:t xml:space="preserve"> </w:t>
            </w:r>
            <w:r w:rsidRPr="00F17B3C">
              <w:rPr>
                <w:szCs w:val="24"/>
              </w:rPr>
              <w:t>all</w:t>
            </w:r>
            <w:r w:rsidRPr="00F17B3C">
              <w:rPr>
                <w:spacing w:val="-8"/>
                <w:szCs w:val="24"/>
              </w:rPr>
              <w:t xml:space="preserve"> </w:t>
            </w:r>
            <w:r w:rsidRPr="00F17B3C">
              <w:rPr>
                <w:szCs w:val="24"/>
              </w:rPr>
              <w:t>staff</w:t>
            </w:r>
            <w:r w:rsidRPr="00F17B3C">
              <w:rPr>
                <w:spacing w:val="-7"/>
                <w:szCs w:val="24"/>
              </w:rPr>
              <w:t xml:space="preserve"> </w:t>
            </w:r>
            <w:r w:rsidRPr="00F17B3C">
              <w:rPr>
                <w:szCs w:val="24"/>
              </w:rPr>
              <w:t>on</w:t>
            </w:r>
            <w:r w:rsidRPr="00F17B3C">
              <w:rPr>
                <w:spacing w:val="-7"/>
                <w:szCs w:val="24"/>
              </w:rPr>
              <w:t xml:space="preserve"> </w:t>
            </w:r>
            <w:r w:rsidRPr="00F17B3C">
              <w:rPr>
                <w:szCs w:val="24"/>
              </w:rPr>
              <w:t>data</w:t>
            </w:r>
            <w:r w:rsidRPr="00F17B3C">
              <w:rPr>
                <w:spacing w:val="-7"/>
                <w:szCs w:val="24"/>
              </w:rPr>
              <w:t xml:space="preserve"> </w:t>
            </w:r>
            <w:r w:rsidRPr="00F17B3C">
              <w:rPr>
                <w:szCs w:val="24"/>
              </w:rPr>
              <w:t xml:space="preserve">protection </w:t>
            </w:r>
            <w:r w:rsidRPr="00F17B3C">
              <w:rPr>
                <w:spacing w:val="-2"/>
                <w:szCs w:val="24"/>
              </w:rPr>
              <w:t>obligations</w:t>
            </w:r>
          </w:p>
        </w:tc>
        <w:tc>
          <w:tcPr>
            <w:tcW w:w="660" w:type="pct"/>
          </w:tcPr>
          <w:p w14:paraId="31D924F0" w14:textId="6EA67677" w:rsidR="002260BF" w:rsidRPr="00F17B3C" w:rsidRDefault="002260BF" w:rsidP="007F3CBF">
            <w:pPr>
              <w:spacing w:before="60" w:after="60"/>
              <w:rPr>
                <w:szCs w:val="24"/>
              </w:rPr>
            </w:pPr>
            <w:r w:rsidRPr="00F17B3C">
              <w:rPr>
                <w:szCs w:val="24"/>
              </w:rPr>
              <w:t>DPO or equivalent</w:t>
            </w:r>
          </w:p>
        </w:tc>
        <w:tc>
          <w:tcPr>
            <w:tcW w:w="863" w:type="pct"/>
          </w:tcPr>
          <w:p w14:paraId="06C7B2EA" w14:textId="3D1F07B6" w:rsidR="002260BF" w:rsidRPr="00F17B3C" w:rsidRDefault="002260BF" w:rsidP="007F3CBF">
            <w:pPr>
              <w:pStyle w:val="TableParagraph"/>
              <w:spacing w:before="60" w:after="60" w:line="252" w:lineRule="auto"/>
              <w:ind w:left="0"/>
              <w:rPr>
                <w:sz w:val="24"/>
                <w:szCs w:val="24"/>
              </w:rPr>
            </w:pPr>
            <w:r w:rsidRPr="00F17B3C">
              <w:rPr>
                <w:sz w:val="24"/>
                <w:szCs w:val="24"/>
              </w:rPr>
              <w:t>Governance</w:t>
            </w:r>
            <w:r w:rsidRPr="00F17B3C">
              <w:rPr>
                <w:spacing w:val="-14"/>
                <w:sz w:val="24"/>
                <w:szCs w:val="24"/>
              </w:rPr>
              <w:t xml:space="preserve"> </w:t>
            </w:r>
            <w:r w:rsidRPr="00F17B3C">
              <w:rPr>
                <w:sz w:val="24"/>
                <w:szCs w:val="24"/>
              </w:rPr>
              <w:t xml:space="preserve">and </w:t>
            </w:r>
            <w:r w:rsidRPr="00F17B3C">
              <w:rPr>
                <w:spacing w:val="-2"/>
                <w:sz w:val="24"/>
                <w:szCs w:val="24"/>
              </w:rPr>
              <w:t>Compliance Manager</w:t>
            </w:r>
          </w:p>
        </w:tc>
        <w:tc>
          <w:tcPr>
            <w:tcW w:w="1344" w:type="pct"/>
          </w:tcPr>
          <w:p w14:paraId="5EB5BC90" w14:textId="1A0A3ADC" w:rsidR="002260BF" w:rsidRPr="00F17B3C" w:rsidRDefault="00B32FCF" w:rsidP="007F3CBF">
            <w:pPr>
              <w:pStyle w:val="TableParagraph"/>
              <w:spacing w:before="60" w:after="60" w:line="252" w:lineRule="auto"/>
              <w:ind w:left="8"/>
              <w:rPr>
                <w:sz w:val="24"/>
                <w:szCs w:val="24"/>
              </w:rPr>
            </w:pPr>
            <w:r w:rsidRPr="00F17B3C">
              <w:rPr>
                <w:spacing w:val="-4"/>
                <w:sz w:val="24"/>
                <w:szCs w:val="24"/>
              </w:rPr>
              <w:t xml:space="preserve">UK </w:t>
            </w:r>
            <w:r w:rsidR="002260BF" w:rsidRPr="00F17B3C">
              <w:rPr>
                <w:spacing w:val="-4"/>
                <w:sz w:val="24"/>
                <w:szCs w:val="24"/>
              </w:rPr>
              <w:t>GDPR</w:t>
            </w:r>
          </w:p>
          <w:p w14:paraId="5F0C1FD9" w14:textId="77777777" w:rsidR="002260BF" w:rsidRPr="00F17B3C" w:rsidRDefault="002260BF" w:rsidP="007F3CBF">
            <w:pPr>
              <w:pStyle w:val="TableParagraph"/>
              <w:spacing w:before="60" w:after="60" w:line="252" w:lineRule="auto"/>
              <w:ind w:left="8"/>
              <w:rPr>
                <w:spacing w:val="-2"/>
                <w:sz w:val="24"/>
                <w:szCs w:val="24"/>
              </w:rPr>
            </w:pPr>
            <w:r w:rsidRPr="00F17B3C">
              <w:rPr>
                <w:sz w:val="24"/>
                <w:szCs w:val="24"/>
              </w:rPr>
              <w:t>ICO</w:t>
            </w:r>
            <w:r w:rsidRPr="00F17B3C">
              <w:rPr>
                <w:spacing w:val="-5"/>
                <w:sz w:val="24"/>
                <w:szCs w:val="24"/>
              </w:rPr>
              <w:t xml:space="preserve"> </w:t>
            </w:r>
            <w:r w:rsidRPr="00F17B3C">
              <w:rPr>
                <w:spacing w:val="-2"/>
                <w:sz w:val="24"/>
                <w:szCs w:val="24"/>
              </w:rPr>
              <w:t>guidance</w:t>
            </w:r>
          </w:p>
          <w:p w14:paraId="362760B3" w14:textId="773EFE7E" w:rsidR="002260BF" w:rsidRPr="00F17B3C" w:rsidRDefault="002260BF" w:rsidP="007F3CBF">
            <w:pPr>
              <w:pStyle w:val="TableText"/>
              <w:ind w:left="8"/>
              <w:rPr>
                <w:szCs w:val="24"/>
              </w:rPr>
            </w:pPr>
            <w:r w:rsidRPr="00F17B3C">
              <w:rPr>
                <w:szCs w:val="24"/>
              </w:rPr>
              <w:t xml:space="preserve">ONR data protection policy </w:t>
            </w:r>
            <w:sdt>
              <w:sdtPr>
                <w:rPr>
                  <w:szCs w:val="24"/>
                </w:rPr>
                <w:id w:val="-304317306"/>
                <w:citation/>
              </w:sdtPr>
              <w:sdtEndPr/>
              <w:sdtContent>
                <w:r w:rsidR="007F3CBF">
                  <w:rPr>
                    <w:szCs w:val="24"/>
                  </w:rPr>
                  <w:fldChar w:fldCharType="begin"/>
                </w:r>
                <w:r w:rsidR="007F3CBF">
                  <w:rPr>
                    <w:szCs w:val="24"/>
                  </w:rPr>
                  <w:instrText xml:space="preserve"> CITATION ONR291 \l 2057 </w:instrText>
                </w:r>
                <w:r w:rsidR="007F3CBF">
                  <w:rPr>
                    <w:szCs w:val="24"/>
                  </w:rPr>
                  <w:fldChar w:fldCharType="separate"/>
                </w:r>
                <w:r w:rsidR="007F3CBF" w:rsidRPr="007F3CBF">
                  <w:rPr>
                    <w:noProof/>
                    <w:szCs w:val="24"/>
                  </w:rPr>
                  <w:t>[14]</w:t>
                </w:r>
                <w:r w:rsidR="007F3CBF">
                  <w:rPr>
                    <w:szCs w:val="24"/>
                  </w:rPr>
                  <w:fldChar w:fldCharType="end"/>
                </w:r>
              </w:sdtContent>
            </w:sdt>
            <w:r w:rsidR="007F3CBF">
              <w:rPr>
                <w:szCs w:val="24"/>
              </w:rPr>
              <w:t xml:space="preserve"> </w:t>
            </w:r>
            <w:r w:rsidRPr="00F17B3C">
              <w:rPr>
                <w:szCs w:val="24"/>
              </w:rPr>
              <w:t>and procedures</w:t>
            </w:r>
          </w:p>
        </w:tc>
      </w:tr>
      <w:tr w:rsidR="00D75B77" w:rsidRPr="00F17B3C" w14:paraId="2C69957B" w14:textId="77777777" w:rsidTr="00D75B77">
        <w:trPr>
          <w:trHeight w:val="813"/>
        </w:trPr>
        <w:tc>
          <w:tcPr>
            <w:tcW w:w="505" w:type="pct"/>
          </w:tcPr>
          <w:p w14:paraId="0F43BC5B" w14:textId="2F3D4F24" w:rsidR="002260BF" w:rsidRPr="00F17B3C" w:rsidRDefault="002260BF" w:rsidP="00F17B3C">
            <w:pPr>
              <w:pStyle w:val="TableText"/>
              <w:rPr>
                <w:szCs w:val="24"/>
              </w:rPr>
            </w:pPr>
            <w:r w:rsidRPr="00F17B3C">
              <w:rPr>
                <w:spacing w:val="-5"/>
                <w:szCs w:val="24"/>
              </w:rPr>
              <w:t>H4</w:t>
            </w:r>
          </w:p>
        </w:tc>
        <w:tc>
          <w:tcPr>
            <w:tcW w:w="1628" w:type="pct"/>
          </w:tcPr>
          <w:p w14:paraId="349D9EB7" w14:textId="78FB946B" w:rsidR="002260BF" w:rsidRPr="00F17B3C" w:rsidRDefault="002260BF" w:rsidP="007F3CBF">
            <w:pPr>
              <w:pStyle w:val="TableParagraph"/>
              <w:spacing w:before="60" w:after="60" w:line="252" w:lineRule="auto"/>
              <w:ind w:left="0"/>
              <w:rPr>
                <w:sz w:val="24"/>
                <w:szCs w:val="24"/>
              </w:rPr>
            </w:pPr>
            <w:r w:rsidRPr="00F17B3C">
              <w:rPr>
                <w:sz w:val="24"/>
                <w:szCs w:val="24"/>
              </w:rPr>
              <w:t>Monitor</w:t>
            </w:r>
            <w:r w:rsidRPr="00F17B3C">
              <w:rPr>
                <w:spacing w:val="-8"/>
                <w:sz w:val="24"/>
                <w:szCs w:val="24"/>
              </w:rPr>
              <w:t xml:space="preserve"> </w:t>
            </w:r>
            <w:r w:rsidRPr="00F17B3C">
              <w:rPr>
                <w:sz w:val="24"/>
                <w:szCs w:val="24"/>
              </w:rPr>
              <w:t>staff</w:t>
            </w:r>
            <w:r w:rsidRPr="00F17B3C">
              <w:rPr>
                <w:spacing w:val="-7"/>
                <w:sz w:val="24"/>
                <w:szCs w:val="24"/>
              </w:rPr>
              <w:t xml:space="preserve"> </w:t>
            </w:r>
            <w:r w:rsidRPr="00F17B3C">
              <w:rPr>
                <w:sz w:val="24"/>
                <w:szCs w:val="24"/>
              </w:rPr>
              <w:t>compliance</w:t>
            </w:r>
            <w:r w:rsidRPr="00F17B3C">
              <w:rPr>
                <w:spacing w:val="-7"/>
                <w:sz w:val="24"/>
                <w:szCs w:val="24"/>
              </w:rPr>
              <w:t xml:space="preserve"> </w:t>
            </w:r>
            <w:r w:rsidRPr="00F17B3C">
              <w:rPr>
                <w:sz w:val="24"/>
                <w:szCs w:val="24"/>
              </w:rPr>
              <w:t>with</w:t>
            </w:r>
            <w:r w:rsidRPr="00F17B3C">
              <w:rPr>
                <w:spacing w:val="-8"/>
                <w:sz w:val="24"/>
                <w:szCs w:val="24"/>
              </w:rPr>
              <w:t xml:space="preserve"> </w:t>
            </w:r>
            <w:r w:rsidRPr="00F17B3C">
              <w:rPr>
                <w:spacing w:val="-5"/>
                <w:sz w:val="24"/>
                <w:szCs w:val="24"/>
              </w:rPr>
              <w:t>UK</w:t>
            </w:r>
            <w:r w:rsidR="005F120E" w:rsidRPr="00F17B3C">
              <w:rPr>
                <w:spacing w:val="-5"/>
                <w:sz w:val="24"/>
                <w:szCs w:val="24"/>
              </w:rPr>
              <w:t xml:space="preserve"> </w:t>
            </w:r>
            <w:r w:rsidRPr="00F17B3C">
              <w:rPr>
                <w:sz w:val="24"/>
                <w:szCs w:val="24"/>
              </w:rPr>
              <w:t>GDPR,</w:t>
            </w:r>
            <w:r w:rsidRPr="00F17B3C">
              <w:rPr>
                <w:spacing w:val="-5"/>
                <w:sz w:val="24"/>
                <w:szCs w:val="24"/>
              </w:rPr>
              <w:t xml:space="preserve"> </w:t>
            </w:r>
            <w:r w:rsidRPr="00F17B3C">
              <w:rPr>
                <w:sz w:val="24"/>
                <w:szCs w:val="24"/>
              </w:rPr>
              <w:t>the</w:t>
            </w:r>
            <w:r w:rsidRPr="00F17B3C">
              <w:rPr>
                <w:spacing w:val="-5"/>
                <w:sz w:val="24"/>
                <w:szCs w:val="24"/>
              </w:rPr>
              <w:t xml:space="preserve"> </w:t>
            </w:r>
            <w:r w:rsidRPr="00F17B3C">
              <w:rPr>
                <w:sz w:val="24"/>
                <w:szCs w:val="24"/>
              </w:rPr>
              <w:t>DPA2018</w:t>
            </w:r>
            <w:r w:rsidRPr="00F17B3C">
              <w:rPr>
                <w:spacing w:val="-11"/>
                <w:sz w:val="24"/>
                <w:szCs w:val="24"/>
              </w:rPr>
              <w:t xml:space="preserve"> </w:t>
            </w:r>
            <w:r w:rsidRPr="00F17B3C">
              <w:rPr>
                <w:sz w:val="24"/>
                <w:szCs w:val="24"/>
              </w:rPr>
              <w:t>and</w:t>
            </w:r>
            <w:r w:rsidRPr="00F17B3C">
              <w:rPr>
                <w:spacing w:val="-10"/>
                <w:sz w:val="24"/>
                <w:szCs w:val="24"/>
              </w:rPr>
              <w:t xml:space="preserve"> </w:t>
            </w:r>
            <w:r w:rsidRPr="00F17B3C">
              <w:rPr>
                <w:sz w:val="24"/>
                <w:szCs w:val="24"/>
              </w:rPr>
              <w:t>other</w:t>
            </w:r>
            <w:r w:rsidRPr="00F17B3C">
              <w:rPr>
                <w:spacing w:val="-11"/>
                <w:sz w:val="24"/>
                <w:szCs w:val="24"/>
              </w:rPr>
              <w:t xml:space="preserve"> </w:t>
            </w:r>
            <w:r w:rsidRPr="00F17B3C">
              <w:rPr>
                <w:sz w:val="24"/>
                <w:szCs w:val="24"/>
              </w:rPr>
              <w:t>data</w:t>
            </w:r>
            <w:r w:rsidRPr="00F17B3C">
              <w:rPr>
                <w:spacing w:val="-10"/>
                <w:sz w:val="24"/>
                <w:szCs w:val="24"/>
              </w:rPr>
              <w:t xml:space="preserve"> </w:t>
            </w:r>
            <w:r w:rsidRPr="00F17B3C">
              <w:rPr>
                <w:sz w:val="24"/>
                <w:szCs w:val="24"/>
              </w:rPr>
              <w:t>protection laws and with ONR’s own data</w:t>
            </w:r>
          </w:p>
        </w:tc>
        <w:tc>
          <w:tcPr>
            <w:tcW w:w="660" w:type="pct"/>
          </w:tcPr>
          <w:p w14:paraId="1DDE9A0A" w14:textId="6C228907" w:rsidR="002260BF" w:rsidRPr="00F17B3C" w:rsidRDefault="002260BF" w:rsidP="007F3CBF">
            <w:pPr>
              <w:pStyle w:val="TableText"/>
              <w:rPr>
                <w:szCs w:val="24"/>
              </w:rPr>
            </w:pPr>
            <w:r w:rsidRPr="00F17B3C">
              <w:rPr>
                <w:szCs w:val="24"/>
              </w:rPr>
              <w:t>DPO or equivalent</w:t>
            </w:r>
          </w:p>
        </w:tc>
        <w:tc>
          <w:tcPr>
            <w:tcW w:w="863" w:type="pct"/>
          </w:tcPr>
          <w:p w14:paraId="3EF375EF" w14:textId="4EF5837B" w:rsidR="002260BF" w:rsidRPr="00F17B3C" w:rsidRDefault="002260BF" w:rsidP="007F3CBF">
            <w:pPr>
              <w:pStyle w:val="TableParagraph"/>
              <w:spacing w:before="60" w:after="60" w:line="252" w:lineRule="auto"/>
              <w:ind w:left="0"/>
              <w:rPr>
                <w:sz w:val="24"/>
                <w:szCs w:val="24"/>
              </w:rPr>
            </w:pPr>
            <w:r w:rsidRPr="00F17B3C">
              <w:rPr>
                <w:sz w:val="24"/>
                <w:szCs w:val="24"/>
              </w:rPr>
              <w:t>Governance</w:t>
            </w:r>
            <w:r w:rsidRPr="00F17B3C">
              <w:rPr>
                <w:spacing w:val="-14"/>
                <w:sz w:val="24"/>
                <w:szCs w:val="24"/>
              </w:rPr>
              <w:t xml:space="preserve"> </w:t>
            </w:r>
            <w:r w:rsidRPr="00F17B3C">
              <w:rPr>
                <w:sz w:val="24"/>
                <w:szCs w:val="24"/>
              </w:rPr>
              <w:t xml:space="preserve">and </w:t>
            </w:r>
            <w:r w:rsidRPr="00F17B3C">
              <w:rPr>
                <w:spacing w:val="-2"/>
                <w:sz w:val="24"/>
                <w:szCs w:val="24"/>
              </w:rPr>
              <w:t>Compliance Manager</w:t>
            </w:r>
          </w:p>
        </w:tc>
        <w:tc>
          <w:tcPr>
            <w:tcW w:w="1344" w:type="pct"/>
          </w:tcPr>
          <w:p w14:paraId="18AB9DB7" w14:textId="1AD678B6" w:rsidR="002260BF" w:rsidRPr="00F17B3C" w:rsidRDefault="00B32FCF" w:rsidP="007F3CBF">
            <w:pPr>
              <w:pStyle w:val="TableParagraph"/>
              <w:spacing w:before="60" w:after="60" w:line="252" w:lineRule="auto"/>
              <w:ind w:left="8"/>
              <w:rPr>
                <w:sz w:val="24"/>
                <w:szCs w:val="24"/>
              </w:rPr>
            </w:pPr>
            <w:r w:rsidRPr="00F17B3C">
              <w:rPr>
                <w:spacing w:val="-4"/>
                <w:sz w:val="24"/>
                <w:szCs w:val="24"/>
              </w:rPr>
              <w:t xml:space="preserve">UK </w:t>
            </w:r>
            <w:r w:rsidR="002260BF" w:rsidRPr="00F17B3C">
              <w:rPr>
                <w:spacing w:val="-4"/>
                <w:sz w:val="24"/>
                <w:szCs w:val="24"/>
              </w:rPr>
              <w:t>GDPR</w:t>
            </w:r>
          </w:p>
          <w:p w14:paraId="23DD7B78" w14:textId="77777777" w:rsidR="002260BF" w:rsidRPr="00F17B3C" w:rsidRDefault="002260BF" w:rsidP="007F3CBF">
            <w:pPr>
              <w:pStyle w:val="TableParagraph"/>
              <w:spacing w:before="60" w:after="60" w:line="252" w:lineRule="auto"/>
              <w:ind w:left="8"/>
              <w:rPr>
                <w:spacing w:val="-2"/>
                <w:sz w:val="24"/>
                <w:szCs w:val="24"/>
              </w:rPr>
            </w:pPr>
            <w:r w:rsidRPr="00F17B3C">
              <w:rPr>
                <w:sz w:val="24"/>
                <w:szCs w:val="24"/>
              </w:rPr>
              <w:t>ICO</w:t>
            </w:r>
            <w:r w:rsidRPr="00F17B3C">
              <w:rPr>
                <w:spacing w:val="-5"/>
                <w:sz w:val="24"/>
                <w:szCs w:val="24"/>
              </w:rPr>
              <w:t xml:space="preserve"> </w:t>
            </w:r>
            <w:r w:rsidRPr="00F17B3C">
              <w:rPr>
                <w:spacing w:val="-2"/>
                <w:sz w:val="24"/>
                <w:szCs w:val="24"/>
              </w:rPr>
              <w:t>guidance</w:t>
            </w:r>
          </w:p>
          <w:p w14:paraId="1D0037CE" w14:textId="6A5E5533" w:rsidR="002260BF" w:rsidRPr="00F17B3C" w:rsidRDefault="002260BF" w:rsidP="007F3CBF">
            <w:pPr>
              <w:pStyle w:val="TableText"/>
              <w:ind w:left="8"/>
              <w:rPr>
                <w:szCs w:val="24"/>
              </w:rPr>
            </w:pPr>
            <w:r w:rsidRPr="00F17B3C">
              <w:rPr>
                <w:szCs w:val="24"/>
              </w:rPr>
              <w:t>ONR data protection policy</w:t>
            </w:r>
            <w:r w:rsidR="007F3CBF">
              <w:rPr>
                <w:szCs w:val="24"/>
              </w:rPr>
              <w:t xml:space="preserve"> </w:t>
            </w:r>
            <w:sdt>
              <w:sdtPr>
                <w:rPr>
                  <w:szCs w:val="24"/>
                </w:rPr>
                <w:id w:val="-209033178"/>
                <w:citation/>
              </w:sdtPr>
              <w:sdtEndPr/>
              <w:sdtContent>
                <w:r w:rsidR="007F3CBF">
                  <w:rPr>
                    <w:szCs w:val="24"/>
                  </w:rPr>
                  <w:fldChar w:fldCharType="begin"/>
                </w:r>
                <w:r w:rsidR="007F3CBF">
                  <w:rPr>
                    <w:szCs w:val="24"/>
                  </w:rPr>
                  <w:instrText xml:space="preserve"> CITATION ONR291 \l 2057 </w:instrText>
                </w:r>
                <w:r w:rsidR="007F3CBF">
                  <w:rPr>
                    <w:szCs w:val="24"/>
                  </w:rPr>
                  <w:fldChar w:fldCharType="separate"/>
                </w:r>
                <w:r w:rsidR="007F3CBF" w:rsidRPr="007F3CBF">
                  <w:rPr>
                    <w:noProof/>
                    <w:szCs w:val="24"/>
                  </w:rPr>
                  <w:t>[14]</w:t>
                </w:r>
                <w:r w:rsidR="007F3CBF">
                  <w:rPr>
                    <w:szCs w:val="24"/>
                  </w:rPr>
                  <w:fldChar w:fldCharType="end"/>
                </w:r>
              </w:sdtContent>
            </w:sdt>
            <w:r w:rsidRPr="00F17B3C">
              <w:rPr>
                <w:szCs w:val="24"/>
              </w:rPr>
              <w:t xml:space="preserve"> and procedures</w:t>
            </w:r>
          </w:p>
        </w:tc>
      </w:tr>
      <w:tr w:rsidR="00D75B77" w:rsidRPr="00F17B3C" w14:paraId="0A07BC4C" w14:textId="77777777" w:rsidTr="00D75B77">
        <w:trPr>
          <w:trHeight w:val="813"/>
        </w:trPr>
        <w:tc>
          <w:tcPr>
            <w:tcW w:w="505" w:type="pct"/>
          </w:tcPr>
          <w:p w14:paraId="5758A5F8" w14:textId="7705D1A3" w:rsidR="002260BF" w:rsidRPr="00F17B3C" w:rsidRDefault="002260BF" w:rsidP="00F17B3C">
            <w:pPr>
              <w:pStyle w:val="TableText"/>
              <w:rPr>
                <w:spacing w:val="-5"/>
                <w:szCs w:val="24"/>
              </w:rPr>
            </w:pPr>
            <w:r w:rsidRPr="00F17B3C">
              <w:rPr>
                <w:spacing w:val="-5"/>
                <w:szCs w:val="24"/>
              </w:rPr>
              <w:t>H5</w:t>
            </w:r>
          </w:p>
        </w:tc>
        <w:tc>
          <w:tcPr>
            <w:tcW w:w="1628" w:type="pct"/>
          </w:tcPr>
          <w:p w14:paraId="7EE3F574" w14:textId="35484A3C" w:rsidR="002260BF" w:rsidRPr="00F17B3C" w:rsidRDefault="002260BF" w:rsidP="007F3CBF">
            <w:pPr>
              <w:pStyle w:val="TableText"/>
              <w:rPr>
                <w:szCs w:val="24"/>
              </w:rPr>
            </w:pPr>
            <w:r w:rsidRPr="00F17B3C">
              <w:rPr>
                <w:szCs w:val="24"/>
              </w:rPr>
              <w:t>Act</w:t>
            </w:r>
            <w:r w:rsidRPr="00F17B3C">
              <w:rPr>
                <w:spacing w:val="-6"/>
                <w:szCs w:val="24"/>
              </w:rPr>
              <w:t xml:space="preserve"> </w:t>
            </w:r>
            <w:r w:rsidRPr="00F17B3C">
              <w:rPr>
                <w:szCs w:val="24"/>
              </w:rPr>
              <w:t>as</w:t>
            </w:r>
            <w:r w:rsidRPr="00F17B3C">
              <w:rPr>
                <w:spacing w:val="-5"/>
                <w:szCs w:val="24"/>
              </w:rPr>
              <w:t xml:space="preserve"> </w:t>
            </w:r>
            <w:r w:rsidRPr="00F17B3C">
              <w:rPr>
                <w:szCs w:val="24"/>
              </w:rPr>
              <w:t>the</w:t>
            </w:r>
            <w:r w:rsidRPr="00F17B3C">
              <w:rPr>
                <w:spacing w:val="-6"/>
                <w:szCs w:val="24"/>
              </w:rPr>
              <w:t xml:space="preserve"> </w:t>
            </w:r>
            <w:r w:rsidRPr="00F17B3C">
              <w:rPr>
                <w:szCs w:val="24"/>
              </w:rPr>
              <w:t>first</w:t>
            </w:r>
            <w:r w:rsidRPr="00F17B3C">
              <w:rPr>
                <w:spacing w:val="-6"/>
                <w:szCs w:val="24"/>
              </w:rPr>
              <w:t xml:space="preserve"> </w:t>
            </w:r>
            <w:r w:rsidRPr="00F17B3C">
              <w:rPr>
                <w:szCs w:val="24"/>
              </w:rPr>
              <w:t>point</w:t>
            </w:r>
            <w:r w:rsidRPr="00F17B3C">
              <w:rPr>
                <w:spacing w:val="-6"/>
                <w:szCs w:val="24"/>
              </w:rPr>
              <w:t xml:space="preserve"> </w:t>
            </w:r>
            <w:r w:rsidRPr="00F17B3C">
              <w:rPr>
                <w:szCs w:val="24"/>
              </w:rPr>
              <w:t>of</w:t>
            </w:r>
            <w:r w:rsidRPr="00F17B3C">
              <w:rPr>
                <w:spacing w:val="-6"/>
                <w:szCs w:val="24"/>
              </w:rPr>
              <w:t xml:space="preserve"> </w:t>
            </w:r>
            <w:r w:rsidRPr="00F17B3C">
              <w:rPr>
                <w:szCs w:val="24"/>
              </w:rPr>
              <w:t>contact</w:t>
            </w:r>
            <w:r w:rsidRPr="00F17B3C">
              <w:rPr>
                <w:spacing w:val="-6"/>
                <w:szCs w:val="24"/>
              </w:rPr>
              <w:t xml:space="preserve"> </w:t>
            </w:r>
            <w:r w:rsidRPr="00F17B3C">
              <w:rPr>
                <w:szCs w:val="24"/>
              </w:rPr>
              <w:t>point</w:t>
            </w:r>
            <w:r w:rsidRPr="00F17B3C">
              <w:rPr>
                <w:spacing w:val="-6"/>
                <w:szCs w:val="24"/>
              </w:rPr>
              <w:t xml:space="preserve"> </w:t>
            </w:r>
            <w:r w:rsidRPr="00F17B3C">
              <w:rPr>
                <w:szCs w:val="24"/>
              </w:rPr>
              <w:t>for data subjects and the Information Commissioner’s Office (ICO)</w:t>
            </w:r>
          </w:p>
        </w:tc>
        <w:tc>
          <w:tcPr>
            <w:tcW w:w="660" w:type="pct"/>
          </w:tcPr>
          <w:p w14:paraId="0A4C6598" w14:textId="3154BF7B" w:rsidR="002260BF" w:rsidRPr="00F17B3C" w:rsidRDefault="002260BF" w:rsidP="007F3CBF">
            <w:pPr>
              <w:pStyle w:val="TableText"/>
              <w:rPr>
                <w:spacing w:val="-5"/>
                <w:szCs w:val="24"/>
              </w:rPr>
            </w:pPr>
            <w:r w:rsidRPr="00F17B3C">
              <w:rPr>
                <w:szCs w:val="24"/>
              </w:rPr>
              <w:t>DPO or equivalent</w:t>
            </w:r>
          </w:p>
        </w:tc>
        <w:tc>
          <w:tcPr>
            <w:tcW w:w="863" w:type="pct"/>
          </w:tcPr>
          <w:p w14:paraId="2FE234D6" w14:textId="77777777" w:rsidR="002260BF" w:rsidRPr="00F17B3C" w:rsidRDefault="002260BF" w:rsidP="007F3CBF">
            <w:pPr>
              <w:pStyle w:val="TableParagraph"/>
              <w:spacing w:before="60" w:after="60" w:line="252" w:lineRule="auto"/>
              <w:ind w:left="113" w:right="1378"/>
              <w:rPr>
                <w:spacing w:val="-4"/>
                <w:sz w:val="24"/>
                <w:szCs w:val="24"/>
              </w:rPr>
            </w:pPr>
          </w:p>
        </w:tc>
        <w:tc>
          <w:tcPr>
            <w:tcW w:w="1344" w:type="pct"/>
          </w:tcPr>
          <w:p w14:paraId="1B42A9CD" w14:textId="77777777" w:rsidR="002260BF" w:rsidRPr="00F17B3C" w:rsidRDefault="002260BF" w:rsidP="007F3CBF">
            <w:pPr>
              <w:pStyle w:val="TableParagraph"/>
              <w:spacing w:before="60" w:after="60" w:line="252" w:lineRule="auto"/>
              <w:ind w:left="8"/>
              <w:rPr>
                <w:spacing w:val="-2"/>
                <w:sz w:val="24"/>
                <w:szCs w:val="24"/>
              </w:rPr>
            </w:pPr>
            <w:r w:rsidRPr="00F17B3C">
              <w:rPr>
                <w:sz w:val="24"/>
                <w:szCs w:val="24"/>
              </w:rPr>
              <w:t>ICO</w:t>
            </w:r>
            <w:r w:rsidRPr="00F17B3C">
              <w:rPr>
                <w:spacing w:val="-5"/>
                <w:sz w:val="24"/>
                <w:szCs w:val="24"/>
              </w:rPr>
              <w:t xml:space="preserve"> </w:t>
            </w:r>
            <w:r w:rsidRPr="00F17B3C">
              <w:rPr>
                <w:spacing w:val="-2"/>
                <w:sz w:val="24"/>
                <w:szCs w:val="24"/>
              </w:rPr>
              <w:t>guidance</w:t>
            </w:r>
          </w:p>
          <w:p w14:paraId="1411CD90" w14:textId="79FB1DBD" w:rsidR="002260BF" w:rsidRPr="00F17B3C" w:rsidRDefault="002260BF" w:rsidP="007F3CBF">
            <w:pPr>
              <w:pStyle w:val="TableText"/>
              <w:ind w:left="8"/>
              <w:rPr>
                <w:szCs w:val="24"/>
              </w:rPr>
            </w:pPr>
            <w:r w:rsidRPr="00F17B3C">
              <w:rPr>
                <w:szCs w:val="24"/>
              </w:rPr>
              <w:t xml:space="preserve">ONR data protection policy </w:t>
            </w:r>
            <w:sdt>
              <w:sdtPr>
                <w:rPr>
                  <w:szCs w:val="24"/>
                </w:rPr>
                <w:id w:val="-28033793"/>
                <w:citation/>
              </w:sdtPr>
              <w:sdtEndPr/>
              <w:sdtContent>
                <w:r w:rsidR="007F3CBF">
                  <w:rPr>
                    <w:szCs w:val="24"/>
                  </w:rPr>
                  <w:fldChar w:fldCharType="begin"/>
                </w:r>
                <w:r w:rsidR="007F3CBF">
                  <w:rPr>
                    <w:szCs w:val="24"/>
                  </w:rPr>
                  <w:instrText xml:space="preserve"> CITATION ONR291 \l 2057 </w:instrText>
                </w:r>
                <w:r w:rsidR="007F3CBF">
                  <w:rPr>
                    <w:szCs w:val="24"/>
                  </w:rPr>
                  <w:fldChar w:fldCharType="separate"/>
                </w:r>
                <w:r w:rsidR="007F3CBF" w:rsidRPr="007F3CBF">
                  <w:rPr>
                    <w:noProof/>
                    <w:szCs w:val="24"/>
                  </w:rPr>
                  <w:t>[14]</w:t>
                </w:r>
                <w:r w:rsidR="007F3CBF">
                  <w:rPr>
                    <w:szCs w:val="24"/>
                  </w:rPr>
                  <w:fldChar w:fldCharType="end"/>
                </w:r>
              </w:sdtContent>
            </w:sdt>
            <w:r w:rsidR="007F3CBF">
              <w:rPr>
                <w:szCs w:val="24"/>
              </w:rPr>
              <w:t xml:space="preserve"> </w:t>
            </w:r>
            <w:r w:rsidRPr="00F17B3C">
              <w:rPr>
                <w:szCs w:val="24"/>
              </w:rPr>
              <w:t>and procedures</w:t>
            </w:r>
          </w:p>
        </w:tc>
      </w:tr>
      <w:tr w:rsidR="003E6051" w:rsidRPr="00F17B3C" w14:paraId="24312BB2" w14:textId="77777777" w:rsidTr="00D75B77">
        <w:trPr>
          <w:trHeight w:val="813"/>
        </w:trPr>
        <w:tc>
          <w:tcPr>
            <w:tcW w:w="505" w:type="pct"/>
          </w:tcPr>
          <w:p w14:paraId="6301416E" w14:textId="197321DE" w:rsidR="003E6051" w:rsidRPr="00F17B3C" w:rsidRDefault="003E6051" w:rsidP="003E6051">
            <w:pPr>
              <w:pStyle w:val="TableText"/>
              <w:rPr>
                <w:spacing w:val="-5"/>
                <w:szCs w:val="24"/>
              </w:rPr>
            </w:pPr>
            <w:r>
              <w:rPr>
                <w:spacing w:val="-5"/>
                <w:szCs w:val="24"/>
              </w:rPr>
              <w:lastRenderedPageBreak/>
              <w:t>H6</w:t>
            </w:r>
          </w:p>
        </w:tc>
        <w:tc>
          <w:tcPr>
            <w:tcW w:w="1628" w:type="pct"/>
          </w:tcPr>
          <w:p w14:paraId="4237F2BA" w14:textId="27E7ACB4" w:rsidR="003E6051" w:rsidRPr="00F17B3C" w:rsidRDefault="001E1A52" w:rsidP="003E6051">
            <w:pPr>
              <w:pStyle w:val="TableText"/>
              <w:rPr>
                <w:szCs w:val="24"/>
              </w:rPr>
            </w:pPr>
            <w:r>
              <w:rPr>
                <w:szCs w:val="24"/>
              </w:rPr>
              <w:t xml:space="preserve">Ensure </w:t>
            </w:r>
            <w:r w:rsidR="005346ED" w:rsidRPr="005346ED">
              <w:rPr>
                <w:szCs w:val="24"/>
              </w:rPr>
              <w:t xml:space="preserve">effective procedures </w:t>
            </w:r>
            <w:r w:rsidR="006E3870">
              <w:rPr>
                <w:szCs w:val="24"/>
              </w:rPr>
              <w:t xml:space="preserve">are implemented </w:t>
            </w:r>
            <w:r w:rsidR="005346ED" w:rsidRPr="005346ED">
              <w:rPr>
                <w:szCs w:val="24"/>
              </w:rPr>
              <w:t xml:space="preserve">for handling </w:t>
            </w:r>
            <w:r w:rsidR="005346ED">
              <w:rPr>
                <w:szCs w:val="24"/>
              </w:rPr>
              <w:t>subject ri</w:t>
            </w:r>
            <w:r w:rsidR="00890FAE">
              <w:rPr>
                <w:szCs w:val="24"/>
              </w:rPr>
              <w:t>ghts requests</w:t>
            </w:r>
            <w:r w:rsidR="005346ED" w:rsidRPr="005346ED">
              <w:rPr>
                <w:szCs w:val="24"/>
              </w:rPr>
              <w:t xml:space="preserve"> that are widely known across ONR and </w:t>
            </w:r>
            <w:r w:rsidR="00725CCB">
              <w:rPr>
                <w:szCs w:val="24"/>
              </w:rPr>
              <w:t xml:space="preserve">are </w:t>
            </w:r>
            <w:r w:rsidR="00F34B5E">
              <w:rPr>
                <w:szCs w:val="24"/>
              </w:rPr>
              <w:t xml:space="preserve">available to </w:t>
            </w:r>
            <w:r w:rsidR="005346ED" w:rsidRPr="005346ED">
              <w:rPr>
                <w:szCs w:val="24"/>
              </w:rPr>
              <w:t>external</w:t>
            </w:r>
            <w:r w:rsidR="00F34B5E">
              <w:rPr>
                <w:szCs w:val="24"/>
              </w:rPr>
              <w:t xml:space="preserve"> stakeholders</w:t>
            </w:r>
          </w:p>
        </w:tc>
        <w:tc>
          <w:tcPr>
            <w:tcW w:w="660" w:type="pct"/>
          </w:tcPr>
          <w:p w14:paraId="77679445" w14:textId="663A51B8" w:rsidR="003E6051" w:rsidRPr="00F17B3C" w:rsidRDefault="003E6051" w:rsidP="003E6051">
            <w:pPr>
              <w:pStyle w:val="TableText"/>
              <w:rPr>
                <w:szCs w:val="24"/>
              </w:rPr>
            </w:pPr>
            <w:r w:rsidRPr="00F17B3C">
              <w:rPr>
                <w:szCs w:val="24"/>
              </w:rPr>
              <w:t>DPO or equivalent</w:t>
            </w:r>
          </w:p>
        </w:tc>
        <w:tc>
          <w:tcPr>
            <w:tcW w:w="863" w:type="pct"/>
          </w:tcPr>
          <w:p w14:paraId="5BB01EF0" w14:textId="3C891B2C" w:rsidR="003E6051" w:rsidRPr="00F17B3C" w:rsidRDefault="003E6051" w:rsidP="003E6051">
            <w:pPr>
              <w:pStyle w:val="TableParagraph"/>
              <w:spacing w:before="60" w:after="60" w:line="252" w:lineRule="auto"/>
              <w:ind w:left="113" w:right="1378"/>
              <w:rPr>
                <w:spacing w:val="-4"/>
                <w:sz w:val="24"/>
                <w:szCs w:val="24"/>
              </w:rPr>
            </w:pPr>
            <w:r w:rsidRPr="003E6051">
              <w:rPr>
                <w:spacing w:val="-4"/>
                <w:sz w:val="24"/>
                <w:szCs w:val="24"/>
              </w:rPr>
              <w:t>Governance and Compliance Manager</w:t>
            </w:r>
          </w:p>
        </w:tc>
        <w:tc>
          <w:tcPr>
            <w:tcW w:w="1344" w:type="pct"/>
          </w:tcPr>
          <w:p w14:paraId="38B72251" w14:textId="77777777" w:rsidR="003E6051" w:rsidRPr="00F17B3C" w:rsidRDefault="003E6051" w:rsidP="003E6051">
            <w:pPr>
              <w:pStyle w:val="TableParagraph"/>
              <w:spacing w:before="60" w:after="60" w:line="252" w:lineRule="auto"/>
              <w:ind w:left="8"/>
              <w:rPr>
                <w:sz w:val="24"/>
                <w:szCs w:val="24"/>
              </w:rPr>
            </w:pPr>
            <w:r w:rsidRPr="00F17B3C">
              <w:rPr>
                <w:spacing w:val="-4"/>
                <w:sz w:val="24"/>
                <w:szCs w:val="24"/>
              </w:rPr>
              <w:t>UK GDPR</w:t>
            </w:r>
          </w:p>
          <w:p w14:paraId="64AC3DCA" w14:textId="77777777" w:rsidR="003E6051" w:rsidRPr="00F17B3C" w:rsidRDefault="003E6051" w:rsidP="003E6051">
            <w:pPr>
              <w:pStyle w:val="TableParagraph"/>
              <w:spacing w:before="60" w:after="60" w:line="252" w:lineRule="auto"/>
              <w:ind w:left="8"/>
              <w:rPr>
                <w:spacing w:val="-2"/>
                <w:sz w:val="24"/>
                <w:szCs w:val="24"/>
              </w:rPr>
            </w:pPr>
            <w:r w:rsidRPr="00F17B3C">
              <w:rPr>
                <w:sz w:val="24"/>
                <w:szCs w:val="24"/>
              </w:rPr>
              <w:t>ICO</w:t>
            </w:r>
            <w:r w:rsidRPr="00F17B3C">
              <w:rPr>
                <w:spacing w:val="-5"/>
                <w:sz w:val="24"/>
                <w:szCs w:val="24"/>
              </w:rPr>
              <w:t xml:space="preserve"> </w:t>
            </w:r>
            <w:r w:rsidRPr="00F17B3C">
              <w:rPr>
                <w:spacing w:val="-2"/>
                <w:sz w:val="24"/>
                <w:szCs w:val="24"/>
              </w:rPr>
              <w:t>guidance</w:t>
            </w:r>
          </w:p>
          <w:p w14:paraId="0E9FD168" w14:textId="3ECB4959" w:rsidR="003E6051" w:rsidRPr="003E6051" w:rsidRDefault="003E6051" w:rsidP="003E6051">
            <w:pPr>
              <w:pStyle w:val="TableParagraph"/>
              <w:spacing w:before="60" w:after="60" w:line="252" w:lineRule="auto"/>
              <w:ind w:left="8"/>
              <w:rPr>
                <w:sz w:val="24"/>
                <w:szCs w:val="24"/>
              </w:rPr>
            </w:pPr>
            <w:r w:rsidRPr="00051988">
              <w:rPr>
                <w:sz w:val="24"/>
                <w:szCs w:val="24"/>
              </w:rPr>
              <w:t xml:space="preserve">ONR data protection policy </w:t>
            </w:r>
            <w:sdt>
              <w:sdtPr>
                <w:rPr>
                  <w:sz w:val="24"/>
                  <w:szCs w:val="24"/>
                </w:rPr>
                <w:id w:val="114021843"/>
                <w:citation/>
              </w:sdtPr>
              <w:sdtEndPr/>
              <w:sdtContent>
                <w:r w:rsidRPr="00051988">
                  <w:rPr>
                    <w:sz w:val="24"/>
                    <w:szCs w:val="24"/>
                  </w:rPr>
                  <w:fldChar w:fldCharType="begin"/>
                </w:r>
                <w:r w:rsidRPr="00051988">
                  <w:rPr>
                    <w:sz w:val="24"/>
                    <w:szCs w:val="24"/>
                  </w:rPr>
                  <w:instrText xml:space="preserve"> CITATION ONR291 \l 2057 </w:instrText>
                </w:r>
                <w:r w:rsidRPr="00051988">
                  <w:rPr>
                    <w:sz w:val="24"/>
                    <w:szCs w:val="24"/>
                  </w:rPr>
                  <w:fldChar w:fldCharType="separate"/>
                </w:r>
                <w:r w:rsidRPr="00051988">
                  <w:rPr>
                    <w:noProof/>
                    <w:sz w:val="24"/>
                    <w:szCs w:val="24"/>
                  </w:rPr>
                  <w:t>[14]</w:t>
                </w:r>
                <w:r w:rsidRPr="00051988">
                  <w:rPr>
                    <w:sz w:val="24"/>
                    <w:szCs w:val="24"/>
                  </w:rPr>
                  <w:fldChar w:fldCharType="end"/>
                </w:r>
              </w:sdtContent>
            </w:sdt>
            <w:r w:rsidRPr="00051988">
              <w:rPr>
                <w:sz w:val="24"/>
                <w:szCs w:val="24"/>
              </w:rPr>
              <w:t xml:space="preserve"> and procedures</w:t>
            </w:r>
          </w:p>
        </w:tc>
      </w:tr>
      <w:tr w:rsidR="00492E6A" w:rsidRPr="00F17B3C" w14:paraId="7B7EA8A4" w14:textId="77777777" w:rsidTr="00D75B77">
        <w:trPr>
          <w:trHeight w:val="813"/>
        </w:trPr>
        <w:tc>
          <w:tcPr>
            <w:tcW w:w="505" w:type="pct"/>
          </w:tcPr>
          <w:p w14:paraId="7EBFF92B" w14:textId="0477C647" w:rsidR="00492E6A" w:rsidRDefault="00492E6A" w:rsidP="003E6051">
            <w:pPr>
              <w:pStyle w:val="TableText"/>
              <w:rPr>
                <w:spacing w:val="-5"/>
                <w:szCs w:val="24"/>
              </w:rPr>
            </w:pPr>
            <w:r>
              <w:rPr>
                <w:spacing w:val="-5"/>
                <w:szCs w:val="24"/>
              </w:rPr>
              <w:t xml:space="preserve">H7 </w:t>
            </w:r>
          </w:p>
        </w:tc>
        <w:tc>
          <w:tcPr>
            <w:tcW w:w="1628" w:type="pct"/>
          </w:tcPr>
          <w:p w14:paraId="25C6E0D5" w14:textId="336B18EA" w:rsidR="00492E6A" w:rsidRPr="005346ED" w:rsidRDefault="001E1A52" w:rsidP="003E6051">
            <w:pPr>
              <w:pStyle w:val="TableText"/>
              <w:rPr>
                <w:szCs w:val="24"/>
              </w:rPr>
            </w:pPr>
            <w:r>
              <w:rPr>
                <w:szCs w:val="24"/>
              </w:rPr>
              <w:t>Ensure</w:t>
            </w:r>
            <w:r w:rsidR="00492E6A" w:rsidRPr="00492E6A">
              <w:rPr>
                <w:szCs w:val="24"/>
              </w:rPr>
              <w:t xml:space="preserve"> effective procedures </w:t>
            </w:r>
            <w:r w:rsidR="00F9499B">
              <w:rPr>
                <w:szCs w:val="24"/>
              </w:rPr>
              <w:t xml:space="preserve">are implemented </w:t>
            </w:r>
            <w:r w:rsidR="00492E6A" w:rsidRPr="00492E6A">
              <w:rPr>
                <w:szCs w:val="24"/>
              </w:rPr>
              <w:t xml:space="preserve">for handling </w:t>
            </w:r>
            <w:r w:rsidR="00492E6A">
              <w:rPr>
                <w:szCs w:val="24"/>
              </w:rPr>
              <w:t xml:space="preserve">whistleblowing </w:t>
            </w:r>
            <w:r w:rsidR="00273F80">
              <w:rPr>
                <w:szCs w:val="24"/>
              </w:rPr>
              <w:t xml:space="preserve">investigations </w:t>
            </w:r>
            <w:r w:rsidR="00492E6A" w:rsidRPr="00492E6A">
              <w:rPr>
                <w:szCs w:val="24"/>
              </w:rPr>
              <w:t xml:space="preserve">that are widely known across ONR and </w:t>
            </w:r>
            <w:r w:rsidR="00725CCB">
              <w:rPr>
                <w:szCs w:val="24"/>
              </w:rPr>
              <w:t xml:space="preserve">are </w:t>
            </w:r>
            <w:r w:rsidR="00E57E96" w:rsidRPr="00E57E96">
              <w:rPr>
                <w:szCs w:val="24"/>
              </w:rPr>
              <w:t xml:space="preserve">available to external stakeholders </w:t>
            </w:r>
          </w:p>
        </w:tc>
        <w:tc>
          <w:tcPr>
            <w:tcW w:w="660" w:type="pct"/>
          </w:tcPr>
          <w:p w14:paraId="59AC08BE" w14:textId="6FAC6497" w:rsidR="00492E6A" w:rsidRPr="00F17B3C" w:rsidRDefault="00EF68DF" w:rsidP="003E6051">
            <w:pPr>
              <w:pStyle w:val="TableText"/>
              <w:rPr>
                <w:szCs w:val="24"/>
              </w:rPr>
            </w:pPr>
            <w:r>
              <w:rPr>
                <w:szCs w:val="24"/>
              </w:rPr>
              <w:t>Head of Governance and Private Office</w:t>
            </w:r>
          </w:p>
        </w:tc>
        <w:tc>
          <w:tcPr>
            <w:tcW w:w="863" w:type="pct"/>
          </w:tcPr>
          <w:p w14:paraId="37D85829" w14:textId="26B47F41" w:rsidR="00492E6A" w:rsidRPr="003E6051" w:rsidRDefault="00CF2349" w:rsidP="003E6051">
            <w:pPr>
              <w:pStyle w:val="TableParagraph"/>
              <w:spacing w:before="60" w:after="60" w:line="252" w:lineRule="auto"/>
              <w:ind w:left="113" w:right="1378"/>
              <w:rPr>
                <w:spacing w:val="-4"/>
                <w:sz w:val="24"/>
                <w:szCs w:val="24"/>
              </w:rPr>
            </w:pPr>
            <w:r w:rsidRPr="00CF2349">
              <w:rPr>
                <w:spacing w:val="-4"/>
                <w:sz w:val="24"/>
                <w:szCs w:val="24"/>
              </w:rPr>
              <w:t xml:space="preserve">Executive Advisor – Governance and Private Office   </w:t>
            </w:r>
          </w:p>
        </w:tc>
        <w:tc>
          <w:tcPr>
            <w:tcW w:w="1344" w:type="pct"/>
          </w:tcPr>
          <w:p w14:paraId="01BAEF65" w14:textId="24B239CB" w:rsidR="00492E6A" w:rsidRPr="00F17B3C" w:rsidRDefault="004C01A9" w:rsidP="003E6051">
            <w:pPr>
              <w:pStyle w:val="TableParagraph"/>
              <w:spacing w:before="60" w:after="60" w:line="252" w:lineRule="auto"/>
              <w:ind w:left="8"/>
              <w:rPr>
                <w:spacing w:val="-4"/>
                <w:sz w:val="24"/>
                <w:szCs w:val="24"/>
              </w:rPr>
            </w:pPr>
            <w:r w:rsidRPr="004C01A9">
              <w:rPr>
                <w:spacing w:val="-4"/>
                <w:sz w:val="24"/>
                <w:szCs w:val="24"/>
              </w:rPr>
              <w:t>Public Interest Disclosure Act (PIDA) 1998</w:t>
            </w:r>
          </w:p>
        </w:tc>
      </w:tr>
    </w:tbl>
    <w:p w14:paraId="6592ACA9" w14:textId="77777777" w:rsidR="00CB79D3" w:rsidRDefault="00CB79D3" w:rsidP="009E0E52">
      <w:pPr>
        <w:rPr>
          <w:b/>
          <w:bCs/>
        </w:rPr>
      </w:pPr>
    </w:p>
    <w:p w14:paraId="40896DB7" w14:textId="77777777" w:rsidR="007F3CBF" w:rsidRDefault="007F3CBF" w:rsidP="00657DDF">
      <w:pPr>
        <w:pStyle w:val="Heading1"/>
        <w:rPr>
          <w:b/>
        </w:rPr>
        <w:sectPr w:rsidR="007F3CBF" w:rsidSect="00D75B77">
          <w:pgSz w:w="16838" w:h="11906" w:orient="landscape" w:code="9"/>
          <w:pgMar w:top="1440" w:right="1440" w:bottom="1440" w:left="1440" w:header="397" w:footer="397" w:gutter="0"/>
          <w:cols w:space="312"/>
          <w:docGrid w:linePitch="360"/>
        </w:sectPr>
      </w:pPr>
    </w:p>
    <w:p w14:paraId="61B2AECD" w14:textId="77777777" w:rsidR="00B70E9A" w:rsidRDefault="00B70E9A" w:rsidP="00657DDF">
      <w:pPr>
        <w:pStyle w:val="Heading1"/>
      </w:pPr>
      <w:bookmarkStart w:id="44" w:name="_Appendix_4:_Financial"/>
      <w:bookmarkStart w:id="45" w:name="_Toc198804139"/>
      <w:bookmarkEnd w:id="44"/>
      <w:r>
        <w:rPr>
          <w:b/>
        </w:rPr>
        <w:lastRenderedPageBreak/>
        <w:t>Appendix</w:t>
      </w:r>
      <w:r>
        <w:rPr>
          <w:b/>
          <w:spacing w:val="-11"/>
        </w:rPr>
        <w:t xml:space="preserve"> </w:t>
      </w:r>
      <w:r>
        <w:rPr>
          <w:b/>
        </w:rPr>
        <w:t>4</w:t>
      </w:r>
      <w:r>
        <w:t>:</w:t>
      </w:r>
      <w:r>
        <w:rPr>
          <w:spacing w:val="-9"/>
        </w:rPr>
        <w:t xml:space="preserve"> </w:t>
      </w:r>
      <w:r>
        <w:t>Financial</w:t>
      </w:r>
      <w:r>
        <w:rPr>
          <w:spacing w:val="-9"/>
        </w:rPr>
        <w:t xml:space="preserve"> </w:t>
      </w:r>
      <w:r>
        <w:t>authorities</w:t>
      </w:r>
      <w:r>
        <w:rPr>
          <w:spacing w:val="-11"/>
        </w:rPr>
        <w:t xml:space="preserve"> </w:t>
      </w:r>
      <w:r>
        <w:t>delegated by the CE/CNI</w:t>
      </w:r>
      <w:bookmarkEnd w:id="45"/>
    </w:p>
    <w:p w14:paraId="0E40CA2B" w14:textId="0E27A38D" w:rsidR="001C11B3" w:rsidRDefault="001C11B3" w:rsidP="001335A1">
      <w:pPr>
        <w:pStyle w:val="Caption"/>
      </w:pPr>
      <w:r>
        <w:t xml:space="preserve">Table </w:t>
      </w:r>
      <w:r w:rsidR="009B5E26">
        <w:fldChar w:fldCharType="begin"/>
      </w:r>
      <w:r w:rsidR="009B5E26">
        <w:instrText xml:space="preserve"> SEQ Table \* ARABIC </w:instrText>
      </w:r>
      <w:r w:rsidR="009B5E26">
        <w:fldChar w:fldCharType="separate"/>
      </w:r>
      <w:r w:rsidR="004C0F38">
        <w:rPr>
          <w:noProof/>
        </w:rPr>
        <w:t>14</w:t>
      </w:r>
      <w:r w:rsidR="009B5E26">
        <w:rPr>
          <w:noProof/>
        </w:rPr>
        <w:fldChar w:fldCharType="end"/>
      </w:r>
      <w:r>
        <w:t xml:space="preserve"> - </w:t>
      </w:r>
      <w:r w:rsidRPr="008F3915">
        <w:t>Financial authorities delegated by the CE/CNI</w:t>
      </w:r>
    </w:p>
    <w:tbl>
      <w:tblPr>
        <w:tblStyle w:val="ONRTable1"/>
        <w:tblW w:w="5000" w:type="pct"/>
        <w:tblInd w:w="5" w:type="dxa"/>
        <w:tblLook w:val="04A0" w:firstRow="1" w:lastRow="0" w:firstColumn="1" w:lastColumn="0" w:noHBand="0" w:noVBand="1"/>
      </w:tblPr>
      <w:tblGrid>
        <w:gridCol w:w="656"/>
        <w:gridCol w:w="1968"/>
        <w:gridCol w:w="2178"/>
        <w:gridCol w:w="2536"/>
        <w:gridCol w:w="1688"/>
      </w:tblGrid>
      <w:tr w:rsidR="006C09F9" w:rsidRPr="006C09F9" w14:paraId="520BC389" w14:textId="77777777" w:rsidTr="006C09F9">
        <w:trPr>
          <w:cnfStyle w:val="100000000000" w:firstRow="1" w:lastRow="0" w:firstColumn="0" w:lastColumn="0" w:oddVBand="0" w:evenVBand="0" w:oddHBand="0" w:evenHBand="0" w:firstRowFirstColumn="0" w:firstRowLastColumn="0" w:lastRowFirstColumn="0" w:lastRowLastColumn="0"/>
          <w:cantSplit/>
        </w:trPr>
        <w:tc>
          <w:tcPr>
            <w:tcW w:w="378" w:type="pct"/>
          </w:tcPr>
          <w:p w14:paraId="4166ABEA" w14:textId="0955E6B7" w:rsidR="00DA3944" w:rsidRPr="006C09F9" w:rsidRDefault="00DA3944" w:rsidP="006C09F9">
            <w:pPr>
              <w:pStyle w:val="TableText"/>
              <w:keepNext/>
              <w:rPr>
                <w:b w:val="0"/>
                <w:bCs/>
                <w:szCs w:val="24"/>
              </w:rPr>
            </w:pPr>
            <w:r w:rsidRPr="006C09F9">
              <w:rPr>
                <w:b w:val="0"/>
                <w:bCs/>
                <w:w w:val="99"/>
                <w:szCs w:val="24"/>
              </w:rPr>
              <w:t>J</w:t>
            </w:r>
          </w:p>
        </w:tc>
        <w:tc>
          <w:tcPr>
            <w:tcW w:w="1033" w:type="pct"/>
          </w:tcPr>
          <w:p w14:paraId="1ADDFB2A" w14:textId="4733DAF3" w:rsidR="00DA3944" w:rsidRPr="006C09F9" w:rsidRDefault="00DA3944" w:rsidP="006C09F9">
            <w:pPr>
              <w:pStyle w:val="TableText"/>
              <w:keepNext/>
              <w:rPr>
                <w:b w:val="0"/>
                <w:bCs/>
                <w:szCs w:val="24"/>
              </w:rPr>
            </w:pPr>
            <w:r w:rsidRPr="006C09F9">
              <w:rPr>
                <w:b w:val="0"/>
                <w:bCs/>
                <w:w w:val="105"/>
                <w:szCs w:val="24"/>
              </w:rPr>
              <w:t>Type</w:t>
            </w:r>
            <w:r w:rsidRPr="006C09F9">
              <w:rPr>
                <w:b w:val="0"/>
                <w:bCs/>
                <w:spacing w:val="-15"/>
                <w:w w:val="105"/>
                <w:szCs w:val="24"/>
              </w:rPr>
              <w:t xml:space="preserve"> </w:t>
            </w:r>
            <w:r w:rsidRPr="006C09F9">
              <w:rPr>
                <w:b w:val="0"/>
                <w:bCs/>
                <w:w w:val="105"/>
                <w:szCs w:val="24"/>
              </w:rPr>
              <w:t xml:space="preserve">and </w:t>
            </w:r>
            <w:r w:rsidRPr="006C09F9">
              <w:rPr>
                <w:b w:val="0"/>
                <w:bCs/>
                <w:spacing w:val="-2"/>
                <w:w w:val="105"/>
                <w:szCs w:val="24"/>
              </w:rPr>
              <w:t>Level</w:t>
            </w:r>
          </w:p>
        </w:tc>
        <w:tc>
          <w:tcPr>
            <w:tcW w:w="1221" w:type="pct"/>
          </w:tcPr>
          <w:p w14:paraId="50F934DA" w14:textId="240753EE" w:rsidR="00DA3944" w:rsidRPr="006C09F9" w:rsidRDefault="00DA3944" w:rsidP="006C09F9">
            <w:pPr>
              <w:pStyle w:val="TableText"/>
              <w:keepNext/>
              <w:rPr>
                <w:b w:val="0"/>
                <w:bCs/>
                <w:szCs w:val="24"/>
              </w:rPr>
            </w:pPr>
            <w:r w:rsidRPr="006C09F9">
              <w:rPr>
                <w:b w:val="0"/>
                <w:bCs/>
                <w:spacing w:val="-2"/>
                <w:w w:val="105"/>
                <w:szCs w:val="24"/>
              </w:rPr>
              <w:t>Limit</w:t>
            </w:r>
          </w:p>
        </w:tc>
        <w:tc>
          <w:tcPr>
            <w:tcW w:w="1419" w:type="pct"/>
          </w:tcPr>
          <w:p w14:paraId="036D6AB0" w14:textId="4D8883F5" w:rsidR="00DA3944" w:rsidRPr="006C09F9" w:rsidRDefault="00DA3944" w:rsidP="006C09F9">
            <w:pPr>
              <w:pStyle w:val="TableText"/>
              <w:keepNext/>
              <w:rPr>
                <w:b w:val="0"/>
                <w:bCs/>
                <w:spacing w:val="-2"/>
                <w:szCs w:val="24"/>
              </w:rPr>
            </w:pPr>
            <w:r w:rsidRPr="006C09F9">
              <w:rPr>
                <w:b w:val="0"/>
                <w:bCs/>
                <w:spacing w:val="-2"/>
                <w:w w:val="105"/>
                <w:szCs w:val="24"/>
              </w:rPr>
              <w:t xml:space="preserve">Delegated </w:t>
            </w:r>
            <w:r w:rsidRPr="006C09F9">
              <w:rPr>
                <w:b w:val="0"/>
                <w:bCs/>
                <w:spacing w:val="-6"/>
                <w:w w:val="105"/>
                <w:szCs w:val="24"/>
              </w:rPr>
              <w:t>to</w:t>
            </w:r>
          </w:p>
        </w:tc>
        <w:tc>
          <w:tcPr>
            <w:tcW w:w="949" w:type="pct"/>
          </w:tcPr>
          <w:p w14:paraId="17A28D19" w14:textId="3BDC2D81" w:rsidR="00DA3944" w:rsidRPr="006C09F9" w:rsidRDefault="00DA3944" w:rsidP="006C09F9">
            <w:pPr>
              <w:pStyle w:val="TableText"/>
              <w:keepNext/>
              <w:rPr>
                <w:b w:val="0"/>
                <w:bCs/>
                <w:szCs w:val="24"/>
              </w:rPr>
            </w:pPr>
            <w:r w:rsidRPr="006C09F9">
              <w:rPr>
                <w:b w:val="0"/>
                <w:bCs/>
                <w:w w:val="105"/>
                <w:szCs w:val="24"/>
              </w:rPr>
              <w:t xml:space="preserve">May be </w:t>
            </w:r>
            <w:r w:rsidRPr="006C09F9">
              <w:rPr>
                <w:b w:val="0"/>
                <w:bCs/>
                <w:spacing w:val="-4"/>
                <w:w w:val="105"/>
                <w:szCs w:val="24"/>
              </w:rPr>
              <w:t xml:space="preserve">sub </w:t>
            </w:r>
            <w:r w:rsidRPr="006C09F9">
              <w:rPr>
                <w:b w:val="0"/>
                <w:bCs/>
                <w:spacing w:val="-2"/>
                <w:w w:val="105"/>
                <w:szCs w:val="24"/>
              </w:rPr>
              <w:t xml:space="preserve">delegated </w:t>
            </w:r>
            <w:r w:rsidRPr="006C09F9">
              <w:rPr>
                <w:b w:val="0"/>
                <w:bCs/>
                <w:spacing w:val="-6"/>
                <w:w w:val="105"/>
                <w:szCs w:val="24"/>
              </w:rPr>
              <w:t>to</w:t>
            </w:r>
          </w:p>
        </w:tc>
      </w:tr>
      <w:tr w:rsidR="006C09F9" w:rsidRPr="007F3CBF" w14:paraId="5F1B46D8" w14:textId="77777777" w:rsidTr="006C09F9">
        <w:trPr>
          <w:cantSplit/>
          <w:trHeight w:val="568"/>
        </w:trPr>
        <w:tc>
          <w:tcPr>
            <w:tcW w:w="378" w:type="pct"/>
          </w:tcPr>
          <w:p w14:paraId="4D0CE9A9" w14:textId="1B50A080" w:rsidR="006C09F9" w:rsidRPr="007F3CBF" w:rsidRDefault="006C09F9" w:rsidP="006C09F9">
            <w:pPr>
              <w:pStyle w:val="TableText"/>
              <w:rPr>
                <w:spacing w:val="-5"/>
                <w:szCs w:val="24"/>
              </w:rPr>
            </w:pPr>
            <w:r w:rsidRPr="007F3CBF">
              <w:rPr>
                <w:spacing w:val="-5"/>
                <w:szCs w:val="24"/>
              </w:rPr>
              <w:t>J1</w:t>
            </w:r>
          </w:p>
        </w:tc>
        <w:tc>
          <w:tcPr>
            <w:tcW w:w="1033" w:type="pct"/>
          </w:tcPr>
          <w:p w14:paraId="036CCB6B" w14:textId="1BE2FADB" w:rsidR="006C09F9" w:rsidRPr="006C09F9" w:rsidRDefault="006C09F9" w:rsidP="006C09F9">
            <w:pPr>
              <w:pStyle w:val="TableParagraph"/>
              <w:spacing w:before="60" w:after="60" w:line="252" w:lineRule="auto"/>
              <w:ind w:left="0" w:right="560"/>
              <w:rPr>
                <w:sz w:val="24"/>
                <w:szCs w:val="24"/>
              </w:rPr>
            </w:pPr>
            <w:r w:rsidRPr="007F3CBF">
              <w:rPr>
                <w:sz w:val="24"/>
                <w:szCs w:val="24"/>
              </w:rPr>
              <w:t>Losses</w:t>
            </w:r>
            <w:r w:rsidRPr="007F3CBF">
              <w:rPr>
                <w:spacing w:val="-14"/>
                <w:sz w:val="24"/>
                <w:szCs w:val="24"/>
              </w:rPr>
              <w:t xml:space="preserve"> </w:t>
            </w:r>
            <w:r w:rsidRPr="007F3CBF">
              <w:rPr>
                <w:sz w:val="24"/>
                <w:szCs w:val="24"/>
              </w:rPr>
              <w:t>and write offs</w:t>
            </w:r>
          </w:p>
        </w:tc>
        <w:tc>
          <w:tcPr>
            <w:tcW w:w="1221" w:type="pct"/>
          </w:tcPr>
          <w:p w14:paraId="7FC4853C" w14:textId="2123E4E7" w:rsidR="006C09F9" w:rsidRPr="007F3CBF" w:rsidRDefault="006C09F9" w:rsidP="006C09F9">
            <w:pPr>
              <w:spacing w:before="60" w:after="60"/>
              <w:rPr>
                <w:szCs w:val="24"/>
              </w:rPr>
            </w:pPr>
            <w:r w:rsidRPr="007F3CBF">
              <w:rPr>
                <w:szCs w:val="24"/>
              </w:rPr>
              <w:t>£100k</w:t>
            </w:r>
            <w:r w:rsidRPr="007F3CBF">
              <w:rPr>
                <w:spacing w:val="-11"/>
                <w:szCs w:val="24"/>
              </w:rPr>
              <w:t xml:space="preserve"> </w:t>
            </w:r>
            <w:r w:rsidRPr="007F3CBF">
              <w:rPr>
                <w:szCs w:val="24"/>
              </w:rPr>
              <w:t>-</w:t>
            </w:r>
            <w:r w:rsidRPr="007F3CBF">
              <w:rPr>
                <w:spacing w:val="-4"/>
                <w:szCs w:val="24"/>
              </w:rPr>
              <w:t>500k</w:t>
            </w:r>
          </w:p>
        </w:tc>
        <w:tc>
          <w:tcPr>
            <w:tcW w:w="1419" w:type="pct"/>
          </w:tcPr>
          <w:p w14:paraId="313845EF" w14:textId="6A53E2A4" w:rsidR="006C09F9" w:rsidRPr="007F3CBF" w:rsidRDefault="000E3334" w:rsidP="006C09F9">
            <w:pPr>
              <w:pStyle w:val="TableParagraph"/>
              <w:spacing w:before="60" w:after="60" w:line="252" w:lineRule="auto"/>
              <w:ind w:left="0"/>
              <w:rPr>
                <w:sz w:val="24"/>
                <w:szCs w:val="24"/>
              </w:rPr>
            </w:pPr>
            <w:r>
              <w:rPr>
                <w:sz w:val="24"/>
                <w:szCs w:val="24"/>
              </w:rPr>
              <w:t>FD</w:t>
            </w:r>
          </w:p>
        </w:tc>
        <w:tc>
          <w:tcPr>
            <w:tcW w:w="949" w:type="pct"/>
          </w:tcPr>
          <w:p w14:paraId="56DFB478" w14:textId="235E33A6" w:rsidR="006C09F9" w:rsidRPr="007F3CBF" w:rsidRDefault="006C09F9" w:rsidP="006C09F9">
            <w:pPr>
              <w:pStyle w:val="TableText"/>
              <w:rPr>
                <w:szCs w:val="24"/>
              </w:rPr>
            </w:pPr>
            <w:r w:rsidRPr="007F3CBF">
              <w:rPr>
                <w:szCs w:val="24"/>
              </w:rPr>
              <w:t xml:space="preserve">No sub </w:t>
            </w:r>
            <w:r w:rsidRPr="007F3CBF">
              <w:rPr>
                <w:spacing w:val="-2"/>
                <w:szCs w:val="24"/>
              </w:rPr>
              <w:t>delegation</w:t>
            </w:r>
          </w:p>
        </w:tc>
      </w:tr>
      <w:tr w:rsidR="006C09F9" w:rsidRPr="007F3CBF" w14:paraId="5C35F4CB" w14:textId="77777777" w:rsidTr="006C09F9">
        <w:trPr>
          <w:cantSplit/>
          <w:trHeight w:val="568"/>
        </w:trPr>
        <w:tc>
          <w:tcPr>
            <w:tcW w:w="378" w:type="pct"/>
          </w:tcPr>
          <w:p w14:paraId="512E9945" w14:textId="6904BC59" w:rsidR="006C09F9" w:rsidRPr="007F3CBF" w:rsidRDefault="006C09F9" w:rsidP="006C09F9">
            <w:pPr>
              <w:pStyle w:val="TableText"/>
              <w:rPr>
                <w:spacing w:val="-5"/>
                <w:szCs w:val="24"/>
              </w:rPr>
            </w:pPr>
            <w:r>
              <w:rPr>
                <w:spacing w:val="-5"/>
                <w:szCs w:val="24"/>
              </w:rPr>
              <w:t>J2</w:t>
            </w:r>
          </w:p>
        </w:tc>
        <w:tc>
          <w:tcPr>
            <w:tcW w:w="1033" w:type="pct"/>
          </w:tcPr>
          <w:p w14:paraId="03BAD4AC" w14:textId="0BA04427" w:rsidR="006C09F9" w:rsidRPr="007F3CBF" w:rsidRDefault="006C09F9" w:rsidP="006C09F9">
            <w:pPr>
              <w:pStyle w:val="TableParagraph"/>
              <w:spacing w:before="60" w:after="60" w:line="252" w:lineRule="auto"/>
              <w:ind w:left="0" w:right="717"/>
              <w:rPr>
                <w:szCs w:val="24"/>
              </w:rPr>
            </w:pPr>
            <w:r w:rsidRPr="007F3CBF">
              <w:rPr>
                <w:spacing w:val="-2"/>
                <w:sz w:val="24"/>
                <w:szCs w:val="24"/>
              </w:rPr>
              <w:t>Fruitless payments</w:t>
            </w:r>
          </w:p>
        </w:tc>
        <w:tc>
          <w:tcPr>
            <w:tcW w:w="1221" w:type="pct"/>
          </w:tcPr>
          <w:p w14:paraId="317D6D7A" w14:textId="09654F5E" w:rsidR="006C09F9" w:rsidRPr="007F3CBF" w:rsidRDefault="006C09F9" w:rsidP="006C09F9">
            <w:pPr>
              <w:spacing w:before="60" w:after="60"/>
              <w:rPr>
                <w:szCs w:val="24"/>
              </w:rPr>
            </w:pPr>
            <w:r w:rsidRPr="007F3CBF">
              <w:rPr>
                <w:szCs w:val="24"/>
              </w:rPr>
              <w:t>£5k</w:t>
            </w:r>
            <w:r w:rsidRPr="007F3CBF">
              <w:rPr>
                <w:spacing w:val="-3"/>
                <w:szCs w:val="24"/>
              </w:rPr>
              <w:t xml:space="preserve"> </w:t>
            </w:r>
            <w:r w:rsidRPr="007F3CBF">
              <w:rPr>
                <w:szCs w:val="24"/>
              </w:rPr>
              <w:t>-</w:t>
            </w:r>
            <w:r w:rsidRPr="007F3CBF">
              <w:rPr>
                <w:spacing w:val="-3"/>
                <w:szCs w:val="24"/>
              </w:rPr>
              <w:t xml:space="preserve"> </w:t>
            </w:r>
            <w:r w:rsidRPr="007F3CBF">
              <w:rPr>
                <w:spacing w:val="-2"/>
                <w:szCs w:val="24"/>
              </w:rPr>
              <w:t>£100k</w:t>
            </w:r>
          </w:p>
        </w:tc>
        <w:tc>
          <w:tcPr>
            <w:tcW w:w="1419" w:type="pct"/>
          </w:tcPr>
          <w:p w14:paraId="33DDB47E" w14:textId="0EA2847F" w:rsidR="006C09F9" w:rsidRPr="007F3CBF" w:rsidRDefault="006C09F9" w:rsidP="006C09F9">
            <w:pPr>
              <w:pStyle w:val="TableParagraph"/>
              <w:spacing w:before="60" w:after="60" w:line="252" w:lineRule="auto"/>
              <w:ind w:left="0"/>
              <w:rPr>
                <w:sz w:val="24"/>
                <w:szCs w:val="24"/>
              </w:rPr>
            </w:pPr>
            <w:r w:rsidRPr="007F3CBF">
              <w:rPr>
                <w:spacing w:val="-5"/>
                <w:sz w:val="24"/>
                <w:szCs w:val="24"/>
              </w:rPr>
              <w:t>FD</w:t>
            </w:r>
          </w:p>
        </w:tc>
        <w:tc>
          <w:tcPr>
            <w:tcW w:w="949" w:type="pct"/>
          </w:tcPr>
          <w:p w14:paraId="5B621113" w14:textId="0BC1AA39" w:rsidR="006C09F9" w:rsidRPr="007F3CBF" w:rsidRDefault="006C09F9" w:rsidP="006C09F9">
            <w:pPr>
              <w:pStyle w:val="TableText"/>
              <w:rPr>
                <w:szCs w:val="24"/>
              </w:rPr>
            </w:pPr>
            <w:r w:rsidRPr="007F3CBF">
              <w:rPr>
                <w:szCs w:val="24"/>
              </w:rPr>
              <w:t xml:space="preserve">No sub </w:t>
            </w:r>
            <w:r w:rsidRPr="007F3CBF">
              <w:rPr>
                <w:spacing w:val="-2"/>
                <w:szCs w:val="24"/>
              </w:rPr>
              <w:t>delegation</w:t>
            </w:r>
          </w:p>
        </w:tc>
      </w:tr>
      <w:tr w:rsidR="006C09F9" w:rsidRPr="007F3CBF" w14:paraId="2819D47F" w14:textId="77777777" w:rsidTr="006C09F9">
        <w:trPr>
          <w:cantSplit/>
          <w:trHeight w:val="568"/>
        </w:trPr>
        <w:tc>
          <w:tcPr>
            <w:tcW w:w="378" w:type="pct"/>
          </w:tcPr>
          <w:p w14:paraId="71221973" w14:textId="06C1C355" w:rsidR="006C09F9" w:rsidRPr="007F3CBF" w:rsidRDefault="006C09F9" w:rsidP="006C09F9">
            <w:pPr>
              <w:pStyle w:val="TableText"/>
              <w:rPr>
                <w:spacing w:val="-5"/>
                <w:szCs w:val="24"/>
              </w:rPr>
            </w:pPr>
            <w:r>
              <w:rPr>
                <w:spacing w:val="-5"/>
                <w:szCs w:val="24"/>
              </w:rPr>
              <w:t>J3</w:t>
            </w:r>
          </w:p>
        </w:tc>
        <w:tc>
          <w:tcPr>
            <w:tcW w:w="1033" w:type="pct"/>
          </w:tcPr>
          <w:p w14:paraId="4437424B" w14:textId="709D324D" w:rsidR="006C09F9" w:rsidRPr="007F3CBF" w:rsidRDefault="006C09F9" w:rsidP="006C09F9">
            <w:pPr>
              <w:pStyle w:val="TableText"/>
              <w:rPr>
                <w:szCs w:val="24"/>
              </w:rPr>
            </w:pPr>
            <w:r w:rsidRPr="007F3CBF">
              <w:rPr>
                <w:szCs w:val="24"/>
              </w:rPr>
              <w:t>Write</w:t>
            </w:r>
            <w:r w:rsidRPr="007F3CBF">
              <w:rPr>
                <w:spacing w:val="-14"/>
                <w:szCs w:val="24"/>
              </w:rPr>
              <w:t xml:space="preserve"> </w:t>
            </w:r>
            <w:r w:rsidRPr="007F3CBF">
              <w:rPr>
                <w:szCs w:val="24"/>
              </w:rPr>
              <w:t>off</w:t>
            </w:r>
            <w:r w:rsidRPr="007F3CBF">
              <w:rPr>
                <w:spacing w:val="-14"/>
                <w:szCs w:val="24"/>
              </w:rPr>
              <w:t xml:space="preserve"> </w:t>
            </w:r>
            <w:r w:rsidRPr="007F3CBF">
              <w:rPr>
                <w:szCs w:val="24"/>
              </w:rPr>
              <w:t xml:space="preserve">bad </w:t>
            </w:r>
            <w:r w:rsidRPr="007F3CBF">
              <w:rPr>
                <w:spacing w:val="-2"/>
                <w:szCs w:val="24"/>
              </w:rPr>
              <w:t>debts</w:t>
            </w:r>
          </w:p>
        </w:tc>
        <w:tc>
          <w:tcPr>
            <w:tcW w:w="1221" w:type="pct"/>
          </w:tcPr>
          <w:p w14:paraId="16F71848" w14:textId="7E1577F7" w:rsidR="006C09F9" w:rsidRPr="007F3CBF" w:rsidRDefault="006C09F9" w:rsidP="006C09F9">
            <w:pPr>
              <w:spacing w:before="60" w:after="60"/>
              <w:rPr>
                <w:szCs w:val="24"/>
              </w:rPr>
            </w:pPr>
            <w:r w:rsidRPr="007F3CBF">
              <w:rPr>
                <w:szCs w:val="24"/>
              </w:rPr>
              <w:t>Up</w:t>
            </w:r>
            <w:r w:rsidRPr="007F3CBF">
              <w:rPr>
                <w:spacing w:val="-4"/>
                <w:szCs w:val="24"/>
              </w:rPr>
              <w:t xml:space="preserve"> </w:t>
            </w:r>
            <w:r w:rsidRPr="007F3CBF">
              <w:rPr>
                <w:szCs w:val="24"/>
              </w:rPr>
              <w:t>to</w:t>
            </w:r>
            <w:r w:rsidRPr="007F3CBF">
              <w:rPr>
                <w:spacing w:val="-2"/>
                <w:szCs w:val="24"/>
              </w:rPr>
              <w:t xml:space="preserve"> £5,000</w:t>
            </w:r>
          </w:p>
        </w:tc>
        <w:tc>
          <w:tcPr>
            <w:tcW w:w="1419" w:type="pct"/>
          </w:tcPr>
          <w:p w14:paraId="206B3E40" w14:textId="18A835F2" w:rsidR="006C09F9" w:rsidRPr="007F3CBF" w:rsidRDefault="006C09F9" w:rsidP="006C09F9">
            <w:pPr>
              <w:pStyle w:val="TableParagraph"/>
              <w:spacing w:before="60" w:after="60" w:line="252" w:lineRule="auto"/>
              <w:ind w:left="0"/>
              <w:rPr>
                <w:sz w:val="24"/>
                <w:szCs w:val="24"/>
              </w:rPr>
            </w:pPr>
            <w:r w:rsidRPr="007F3CBF">
              <w:rPr>
                <w:sz w:val="24"/>
                <w:szCs w:val="24"/>
              </w:rPr>
              <w:t xml:space="preserve">Head of Finance &amp; </w:t>
            </w:r>
            <w:r w:rsidRPr="007F3CBF">
              <w:rPr>
                <w:spacing w:val="-2"/>
                <w:sz w:val="24"/>
                <w:szCs w:val="24"/>
              </w:rPr>
              <w:t>Commercial</w:t>
            </w:r>
          </w:p>
        </w:tc>
        <w:tc>
          <w:tcPr>
            <w:tcW w:w="949" w:type="pct"/>
          </w:tcPr>
          <w:p w14:paraId="4D3FEAA7" w14:textId="082A3818" w:rsidR="006C09F9" w:rsidRPr="007F3CBF" w:rsidRDefault="006C09F9" w:rsidP="006C09F9">
            <w:pPr>
              <w:pStyle w:val="TableText"/>
              <w:rPr>
                <w:szCs w:val="24"/>
              </w:rPr>
            </w:pPr>
            <w:r w:rsidRPr="007F3CBF">
              <w:rPr>
                <w:szCs w:val="24"/>
              </w:rPr>
              <w:t xml:space="preserve">No sub </w:t>
            </w:r>
            <w:r w:rsidRPr="007F3CBF">
              <w:rPr>
                <w:spacing w:val="-2"/>
                <w:szCs w:val="24"/>
              </w:rPr>
              <w:t>delegation</w:t>
            </w:r>
          </w:p>
        </w:tc>
      </w:tr>
      <w:tr w:rsidR="006C09F9" w:rsidRPr="007F3CBF" w14:paraId="3C043B31" w14:textId="77777777" w:rsidTr="006C09F9">
        <w:trPr>
          <w:cantSplit/>
          <w:trHeight w:val="813"/>
        </w:trPr>
        <w:tc>
          <w:tcPr>
            <w:tcW w:w="378" w:type="pct"/>
          </w:tcPr>
          <w:p w14:paraId="3718A14D" w14:textId="3D850FA4" w:rsidR="006C09F9" w:rsidRPr="007F3CBF" w:rsidRDefault="006C09F9" w:rsidP="006C09F9">
            <w:pPr>
              <w:pStyle w:val="TableText"/>
              <w:rPr>
                <w:szCs w:val="24"/>
              </w:rPr>
            </w:pPr>
            <w:r w:rsidRPr="007F3CBF">
              <w:rPr>
                <w:spacing w:val="-5"/>
                <w:szCs w:val="24"/>
              </w:rPr>
              <w:t>J4</w:t>
            </w:r>
          </w:p>
        </w:tc>
        <w:tc>
          <w:tcPr>
            <w:tcW w:w="1033" w:type="pct"/>
          </w:tcPr>
          <w:p w14:paraId="1EDCA08B" w14:textId="4091B8FE" w:rsidR="006C09F9" w:rsidRPr="007F3CBF" w:rsidRDefault="006C09F9" w:rsidP="006C09F9">
            <w:pPr>
              <w:pStyle w:val="TableText"/>
              <w:rPr>
                <w:szCs w:val="24"/>
              </w:rPr>
            </w:pPr>
            <w:r w:rsidRPr="007F3CBF">
              <w:rPr>
                <w:szCs w:val="24"/>
              </w:rPr>
              <w:t>Disposal</w:t>
            </w:r>
            <w:r w:rsidRPr="007F3CBF">
              <w:rPr>
                <w:spacing w:val="-14"/>
                <w:szCs w:val="24"/>
              </w:rPr>
              <w:t xml:space="preserve"> </w:t>
            </w:r>
            <w:r w:rsidRPr="007F3CBF">
              <w:rPr>
                <w:szCs w:val="24"/>
              </w:rPr>
              <w:t xml:space="preserve">of </w:t>
            </w:r>
            <w:r w:rsidRPr="007F3CBF">
              <w:rPr>
                <w:spacing w:val="-2"/>
                <w:szCs w:val="24"/>
              </w:rPr>
              <w:t>assets</w:t>
            </w:r>
          </w:p>
        </w:tc>
        <w:tc>
          <w:tcPr>
            <w:tcW w:w="1221" w:type="pct"/>
          </w:tcPr>
          <w:p w14:paraId="1107B40A" w14:textId="2F227E37" w:rsidR="006C09F9" w:rsidRPr="007F3CBF" w:rsidRDefault="006C09F9" w:rsidP="006C09F9">
            <w:pPr>
              <w:pStyle w:val="TableParagraph"/>
              <w:spacing w:before="60" w:after="60" w:line="252" w:lineRule="auto"/>
              <w:ind w:left="0" w:right="190"/>
              <w:rPr>
                <w:sz w:val="24"/>
                <w:szCs w:val="24"/>
              </w:rPr>
            </w:pPr>
            <w:r w:rsidRPr="007F3CBF">
              <w:rPr>
                <w:sz w:val="24"/>
                <w:szCs w:val="24"/>
              </w:rPr>
              <w:t>Net</w:t>
            </w:r>
            <w:r w:rsidRPr="007F3CBF">
              <w:rPr>
                <w:spacing w:val="-14"/>
                <w:sz w:val="24"/>
                <w:szCs w:val="24"/>
              </w:rPr>
              <w:t xml:space="preserve"> </w:t>
            </w:r>
            <w:r w:rsidRPr="007F3CBF">
              <w:rPr>
                <w:sz w:val="24"/>
                <w:szCs w:val="24"/>
              </w:rPr>
              <w:t xml:space="preserve">Present Value up to 1% of ONR </w:t>
            </w:r>
            <w:r w:rsidRPr="007F3CBF">
              <w:rPr>
                <w:spacing w:val="-2"/>
                <w:sz w:val="24"/>
                <w:szCs w:val="24"/>
              </w:rPr>
              <w:t>annual budget</w:t>
            </w:r>
          </w:p>
        </w:tc>
        <w:tc>
          <w:tcPr>
            <w:tcW w:w="1419" w:type="pct"/>
          </w:tcPr>
          <w:p w14:paraId="65E9DCC6" w14:textId="387CE4B3" w:rsidR="006C09F9" w:rsidRPr="007F3CBF" w:rsidRDefault="006C09F9" w:rsidP="006C09F9">
            <w:pPr>
              <w:pStyle w:val="TableParagraph"/>
              <w:spacing w:before="60" w:after="60" w:line="252" w:lineRule="auto"/>
              <w:ind w:left="0"/>
              <w:rPr>
                <w:sz w:val="24"/>
                <w:szCs w:val="24"/>
              </w:rPr>
            </w:pPr>
            <w:r w:rsidRPr="007F3CBF">
              <w:rPr>
                <w:spacing w:val="-5"/>
                <w:sz w:val="24"/>
                <w:szCs w:val="24"/>
              </w:rPr>
              <w:t>FD</w:t>
            </w:r>
          </w:p>
        </w:tc>
        <w:tc>
          <w:tcPr>
            <w:tcW w:w="949" w:type="pct"/>
          </w:tcPr>
          <w:p w14:paraId="2D0F38D6" w14:textId="04994577" w:rsidR="006C09F9" w:rsidRPr="007F3CBF" w:rsidRDefault="006C09F9" w:rsidP="006C09F9">
            <w:pPr>
              <w:pStyle w:val="TableText"/>
              <w:rPr>
                <w:szCs w:val="24"/>
              </w:rPr>
            </w:pPr>
            <w:r w:rsidRPr="007F3CBF">
              <w:rPr>
                <w:szCs w:val="24"/>
              </w:rPr>
              <w:t xml:space="preserve">Head of </w:t>
            </w:r>
            <w:r w:rsidRPr="007F3CBF">
              <w:rPr>
                <w:spacing w:val="-2"/>
                <w:szCs w:val="24"/>
              </w:rPr>
              <w:t>Finance &amp; Commercial</w:t>
            </w:r>
          </w:p>
        </w:tc>
      </w:tr>
      <w:tr w:rsidR="006C09F9" w:rsidRPr="007F3CBF" w14:paraId="67C90C3D" w14:textId="77777777" w:rsidTr="006C09F9">
        <w:trPr>
          <w:cantSplit/>
          <w:trHeight w:val="813"/>
        </w:trPr>
        <w:tc>
          <w:tcPr>
            <w:tcW w:w="378" w:type="pct"/>
          </w:tcPr>
          <w:p w14:paraId="095F8B4A" w14:textId="3F73C289" w:rsidR="006C09F9" w:rsidRPr="007F3CBF" w:rsidRDefault="006C09F9" w:rsidP="006C09F9">
            <w:pPr>
              <w:pStyle w:val="TableText"/>
              <w:rPr>
                <w:spacing w:val="-5"/>
                <w:szCs w:val="24"/>
              </w:rPr>
            </w:pPr>
            <w:r w:rsidRPr="007F3CBF">
              <w:rPr>
                <w:spacing w:val="-5"/>
                <w:szCs w:val="24"/>
              </w:rPr>
              <w:t>J5</w:t>
            </w:r>
          </w:p>
        </w:tc>
        <w:tc>
          <w:tcPr>
            <w:tcW w:w="1033" w:type="pct"/>
          </w:tcPr>
          <w:p w14:paraId="316F4A1C" w14:textId="3F781A70" w:rsidR="006C09F9" w:rsidRPr="007F3CBF" w:rsidRDefault="006C09F9" w:rsidP="006C09F9">
            <w:pPr>
              <w:pStyle w:val="TableText"/>
              <w:rPr>
                <w:szCs w:val="24"/>
              </w:rPr>
            </w:pPr>
            <w:r w:rsidRPr="007F3CBF">
              <w:rPr>
                <w:spacing w:val="-5"/>
                <w:szCs w:val="24"/>
              </w:rPr>
              <w:t>Learning and Development</w:t>
            </w:r>
            <w:r w:rsidR="004C7C54">
              <w:rPr>
                <w:spacing w:val="-5"/>
                <w:szCs w:val="24"/>
              </w:rPr>
              <w:t xml:space="preserve"> (L&amp;D)</w:t>
            </w:r>
          </w:p>
        </w:tc>
        <w:tc>
          <w:tcPr>
            <w:tcW w:w="1221" w:type="pct"/>
          </w:tcPr>
          <w:p w14:paraId="157ADECE" w14:textId="5E8593B7" w:rsidR="006C09F9" w:rsidRPr="007F3CBF" w:rsidRDefault="006C09F9" w:rsidP="006C09F9">
            <w:pPr>
              <w:pStyle w:val="TableText"/>
              <w:rPr>
                <w:spacing w:val="-5"/>
                <w:szCs w:val="24"/>
              </w:rPr>
            </w:pPr>
            <w:r w:rsidRPr="007F3CBF">
              <w:rPr>
                <w:szCs w:val="24"/>
              </w:rPr>
              <w:t xml:space="preserve">UK training </w:t>
            </w:r>
            <w:r w:rsidRPr="007F3CBF">
              <w:rPr>
                <w:spacing w:val="-2"/>
                <w:szCs w:val="24"/>
              </w:rPr>
              <w:t xml:space="preserve">(including conferences </w:t>
            </w:r>
            <w:r w:rsidRPr="007F3CBF">
              <w:rPr>
                <w:szCs w:val="24"/>
              </w:rPr>
              <w:t xml:space="preserve">for training </w:t>
            </w:r>
            <w:r w:rsidRPr="007F3CBF">
              <w:rPr>
                <w:spacing w:val="-2"/>
                <w:szCs w:val="24"/>
              </w:rPr>
              <w:t>purposes)</w:t>
            </w:r>
            <w:r>
              <w:rPr>
                <w:rStyle w:val="FootnoteReference"/>
                <w:spacing w:val="-2"/>
                <w:szCs w:val="24"/>
              </w:rPr>
              <w:footnoteReference w:id="5"/>
            </w:r>
          </w:p>
        </w:tc>
        <w:tc>
          <w:tcPr>
            <w:tcW w:w="1419" w:type="pct"/>
          </w:tcPr>
          <w:p w14:paraId="25C23504" w14:textId="26C317E0" w:rsidR="006C09F9" w:rsidRPr="007F3CBF" w:rsidRDefault="0099019C" w:rsidP="006C09F9">
            <w:pPr>
              <w:pStyle w:val="TableParagraph"/>
              <w:spacing w:before="60" w:after="60" w:line="252" w:lineRule="auto"/>
              <w:ind w:left="0"/>
              <w:rPr>
                <w:spacing w:val="-4"/>
                <w:sz w:val="24"/>
                <w:szCs w:val="24"/>
              </w:rPr>
            </w:pPr>
            <w:r>
              <w:rPr>
                <w:spacing w:val="-4"/>
                <w:sz w:val="24"/>
                <w:szCs w:val="24"/>
              </w:rPr>
              <w:t>L</w:t>
            </w:r>
            <w:r w:rsidR="00571F8C">
              <w:rPr>
                <w:spacing w:val="-4"/>
                <w:sz w:val="24"/>
                <w:szCs w:val="24"/>
              </w:rPr>
              <w:t>ine Manager</w:t>
            </w:r>
            <w:r w:rsidR="006C09F9" w:rsidRPr="007F3CBF">
              <w:rPr>
                <w:spacing w:val="-4"/>
                <w:sz w:val="24"/>
                <w:szCs w:val="24"/>
              </w:rPr>
              <w:t xml:space="preserve"> – </w:t>
            </w:r>
            <w:r w:rsidR="00FB1316">
              <w:rPr>
                <w:spacing w:val="-4"/>
                <w:sz w:val="24"/>
                <w:szCs w:val="24"/>
              </w:rPr>
              <w:t xml:space="preserve">within </w:t>
            </w:r>
            <w:r w:rsidR="004C7C54">
              <w:rPr>
                <w:spacing w:val="-4"/>
                <w:sz w:val="24"/>
                <w:szCs w:val="24"/>
              </w:rPr>
              <w:t>the</w:t>
            </w:r>
            <w:r w:rsidR="00906ADF">
              <w:rPr>
                <w:spacing w:val="-4"/>
                <w:sz w:val="24"/>
                <w:szCs w:val="24"/>
              </w:rPr>
              <w:t xml:space="preserve">ir </w:t>
            </w:r>
            <w:r w:rsidR="00FB1316">
              <w:rPr>
                <w:spacing w:val="-4"/>
                <w:sz w:val="24"/>
                <w:szCs w:val="24"/>
              </w:rPr>
              <w:t xml:space="preserve">agreed </w:t>
            </w:r>
            <w:r w:rsidR="004C7C54">
              <w:rPr>
                <w:spacing w:val="-4"/>
                <w:sz w:val="24"/>
                <w:szCs w:val="24"/>
              </w:rPr>
              <w:t xml:space="preserve">annual L&amp;D budget </w:t>
            </w:r>
          </w:p>
        </w:tc>
        <w:tc>
          <w:tcPr>
            <w:tcW w:w="949" w:type="pct"/>
          </w:tcPr>
          <w:p w14:paraId="7E7BA07E" w14:textId="737935BD" w:rsidR="006C09F9" w:rsidRPr="007F3CBF" w:rsidRDefault="006C09F9" w:rsidP="006C09F9">
            <w:pPr>
              <w:pStyle w:val="TableText"/>
              <w:rPr>
                <w:szCs w:val="24"/>
              </w:rPr>
            </w:pPr>
            <w:r w:rsidRPr="007F3CBF">
              <w:rPr>
                <w:szCs w:val="24"/>
              </w:rPr>
              <w:t xml:space="preserve">No sub </w:t>
            </w:r>
            <w:r w:rsidRPr="007F3CBF">
              <w:rPr>
                <w:spacing w:val="-2"/>
                <w:szCs w:val="24"/>
              </w:rPr>
              <w:t>delegation</w:t>
            </w:r>
          </w:p>
        </w:tc>
      </w:tr>
      <w:tr w:rsidR="006C09F9" w:rsidRPr="007F3CBF" w14:paraId="1450FD3F" w14:textId="77777777" w:rsidTr="006C09F9">
        <w:trPr>
          <w:cantSplit/>
          <w:trHeight w:val="813"/>
        </w:trPr>
        <w:tc>
          <w:tcPr>
            <w:tcW w:w="378" w:type="pct"/>
          </w:tcPr>
          <w:p w14:paraId="2C02EEE5" w14:textId="0C0F9238" w:rsidR="006C09F9" w:rsidRPr="007F3CBF" w:rsidRDefault="006C09F9" w:rsidP="006C09F9">
            <w:pPr>
              <w:pStyle w:val="TableText"/>
              <w:rPr>
                <w:spacing w:val="-5"/>
                <w:szCs w:val="24"/>
              </w:rPr>
            </w:pPr>
            <w:r w:rsidRPr="007F3CBF">
              <w:rPr>
                <w:spacing w:val="-5"/>
                <w:szCs w:val="24"/>
              </w:rPr>
              <w:t>J6</w:t>
            </w:r>
          </w:p>
        </w:tc>
        <w:tc>
          <w:tcPr>
            <w:tcW w:w="1033" w:type="pct"/>
          </w:tcPr>
          <w:p w14:paraId="07938E27" w14:textId="4C6919E0" w:rsidR="006C09F9" w:rsidRPr="007F3CBF" w:rsidRDefault="006C09F9" w:rsidP="006C09F9">
            <w:pPr>
              <w:pStyle w:val="TableText"/>
              <w:rPr>
                <w:szCs w:val="24"/>
              </w:rPr>
            </w:pPr>
            <w:r w:rsidRPr="007F3CBF">
              <w:rPr>
                <w:spacing w:val="-2"/>
                <w:szCs w:val="24"/>
              </w:rPr>
              <w:t>Conferences</w:t>
            </w:r>
          </w:p>
        </w:tc>
        <w:tc>
          <w:tcPr>
            <w:tcW w:w="1221" w:type="pct"/>
          </w:tcPr>
          <w:p w14:paraId="771294AB" w14:textId="77777777" w:rsidR="006C09F9" w:rsidRPr="007F3CBF" w:rsidRDefault="006C09F9" w:rsidP="006C09F9">
            <w:pPr>
              <w:pStyle w:val="TableParagraph"/>
              <w:spacing w:before="60" w:after="60" w:line="252" w:lineRule="auto"/>
              <w:ind w:left="0" w:right="-94"/>
              <w:rPr>
                <w:sz w:val="24"/>
                <w:szCs w:val="24"/>
              </w:rPr>
            </w:pPr>
            <w:r w:rsidRPr="007F3CBF">
              <w:rPr>
                <w:spacing w:val="-5"/>
                <w:sz w:val="24"/>
                <w:szCs w:val="24"/>
              </w:rPr>
              <w:t>UK</w:t>
            </w:r>
          </w:p>
          <w:p w14:paraId="42C1222B" w14:textId="1EDE4C59" w:rsidR="006C09F9" w:rsidRPr="007F3CBF" w:rsidRDefault="006C09F9" w:rsidP="006C09F9">
            <w:pPr>
              <w:pStyle w:val="TableText"/>
              <w:rPr>
                <w:szCs w:val="24"/>
              </w:rPr>
            </w:pPr>
            <w:r w:rsidRPr="007F3CBF">
              <w:rPr>
                <w:spacing w:val="-2"/>
                <w:szCs w:val="24"/>
              </w:rPr>
              <w:t>conferences</w:t>
            </w:r>
          </w:p>
        </w:tc>
        <w:tc>
          <w:tcPr>
            <w:tcW w:w="1419" w:type="pct"/>
          </w:tcPr>
          <w:p w14:paraId="0648A7B6" w14:textId="15038FE8" w:rsidR="006C09F9" w:rsidRPr="007F3CBF" w:rsidRDefault="0099019C" w:rsidP="006C09F9">
            <w:pPr>
              <w:pStyle w:val="TableParagraph"/>
              <w:spacing w:before="60" w:after="60" w:line="252" w:lineRule="auto"/>
              <w:ind w:left="0" w:right="122"/>
              <w:rPr>
                <w:spacing w:val="-4"/>
                <w:sz w:val="24"/>
                <w:szCs w:val="24"/>
              </w:rPr>
            </w:pPr>
            <w:r>
              <w:rPr>
                <w:spacing w:val="-4"/>
                <w:sz w:val="24"/>
                <w:szCs w:val="24"/>
              </w:rPr>
              <w:t>L</w:t>
            </w:r>
            <w:r w:rsidR="00571F8C">
              <w:rPr>
                <w:spacing w:val="-4"/>
                <w:sz w:val="24"/>
                <w:szCs w:val="24"/>
              </w:rPr>
              <w:t>ine Manager</w:t>
            </w:r>
            <w:r w:rsidR="006C09F9" w:rsidRPr="007F3CBF">
              <w:rPr>
                <w:spacing w:val="-4"/>
                <w:sz w:val="24"/>
                <w:szCs w:val="24"/>
              </w:rPr>
              <w:t xml:space="preserve"> – </w:t>
            </w:r>
            <w:r w:rsidR="00906ADF" w:rsidRPr="00906ADF">
              <w:rPr>
                <w:spacing w:val="-4"/>
                <w:sz w:val="24"/>
                <w:szCs w:val="24"/>
              </w:rPr>
              <w:t>within their agreed annual budget</w:t>
            </w:r>
          </w:p>
        </w:tc>
        <w:tc>
          <w:tcPr>
            <w:tcW w:w="949" w:type="pct"/>
          </w:tcPr>
          <w:p w14:paraId="2C56ADA9" w14:textId="636E1BE6" w:rsidR="006C09F9" w:rsidRPr="007F3CBF" w:rsidRDefault="006C09F9" w:rsidP="006C09F9">
            <w:pPr>
              <w:pStyle w:val="TableParagraph"/>
              <w:spacing w:before="60" w:after="60" w:line="252" w:lineRule="auto"/>
              <w:ind w:left="0"/>
              <w:rPr>
                <w:sz w:val="24"/>
                <w:szCs w:val="24"/>
              </w:rPr>
            </w:pPr>
            <w:r w:rsidRPr="007F3CBF">
              <w:rPr>
                <w:sz w:val="24"/>
                <w:szCs w:val="24"/>
              </w:rPr>
              <w:t xml:space="preserve">No sub </w:t>
            </w:r>
            <w:r w:rsidRPr="007F3CBF">
              <w:rPr>
                <w:spacing w:val="-2"/>
                <w:sz w:val="24"/>
                <w:szCs w:val="24"/>
              </w:rPr>
              <w:t>delegation</w:t>
            </w:r>
          </w:p>
        </w:tc>
      </w:tr>
      <w:tr w:rsidR="006C09F9" w:rsidRPr="007F3CBF" w14:paraId="214810E4" w14:textId="77777777" w:rsidTr="006C09F9">
        <w:trPr>
          <w:cantSplit/>
          <w:trHeight w:val="813"/>
        </w:trPr>
        <w:tc>
          <w:tcPr>
            <w:tcW w:w="378" w:type="pct"/>
          </w:tcPr>
          <w:p w14:paraId="0688DF5B" w14:textId="16EC35A9" w:rsidR="006C09F9" w:rsidRPr="007F3CBF" w:rsidRDefault="006C09F9" w:rsidP="006C09F9">
            <w:pPr>
              <w:pStyle w:val="TableText"/>
              <w:rPr>
                <w:spacing w:val="-5"/>
                <w:szCs w:val="24"/>
              </w:rPr>
            </w:pPr>
            <w:r w:rsidRPr="007F3CBF">
              <w:rPr>
                <w:bCs/>
                <w:spacing w:val="-5"/>
                <w:szCs w:val="24"/>
              </w:rPr>
              <w:t>J7</w:t>
            </w:r>
          </w:p>
        </w:tc>
        <w:tc>
          <w:tcPr>
            <w:tcW w:w="1033" w:type="pct"/>
          </w:tcPr>
          <w:p w14:paraId="4BED5D0E" w14:textId="7ED35D4C" w:rsidR="006C09F9" w:rsidRPr="007F3CBF" w:rsidRDefault="006C09F9" w:rsidP="006C09F9">
            <w:pPr>
              <w:pStyle w:val="TableText"/>
              <w:rPr>
                <w:spacing w:val="-2"/>
                <w:szCs w:val="24"/>
              </w:rPr>
            </w:pPr>
            <w:r w:rsidRPr="007F3CBF">
              <w:rPr>
                <w:bCs/>
                <w:spacing w:val="-2"/>
                <w:szCs w:val="24"/>
              </w:rPr>
              <w:t>Relocation</w:t>
            </w:r>
          </w:p>
        </w:tc>
        <w:tc>
          <w:tcPr>
            <w:tcW w:w="1221" w:type="pct"/>
          </w:tcPr>
          <w:p w14:paraId="0DAF22B3" w14:textId="1E0535FB" w:rsidR="006C09F9" w:rsidRPr="007F3CBF" w:rsidRDefault="006C09F9" w:rsidP="006C09F9">
            <w:pPr>
              <w:pStyle w:val="TableParagraph"/>
              <w:spacing w:before="60" w:after="60" w:line="252" w:lineRule="auto"/>
              <w:ind w:left="0"/>
              <w:rPr>
                <w:b/>
                <w:bCs/>
                <w:sz w:val="24"/>
                <w:szCs w:val="24"/>
              </w:rPr>
            </w:pPr>
            <w:r w:rsidRPr="007F3CBF">
              <w:rPr>
                <w:bCs/>
                <w:sz w:val="24"/>
                <w:szCs w:val="24"/>
              </w:rPr>
              <w:t>No</w:t>
            </w:r>
            <w:r w:rsidRPr="007F3CBF">
              <w:rPr>
                <w:bCs/>
                <w:spacing w:val="-6"/>
                <w:sz w:val="24"/>
                <w:szCs w:val="24"/>
              </w:rPr>
              <w:t xml:space="preserve"> </w:t>
            </w:r>
            <w:r w:rsidRPr="007F3CBF">
              <w:rPr>
                <w:bCs/>
                <w:sz w:val="24"/>
                <w:szCs w:val="24"/>
              </w:rPr>
              <w:t>lower</w:t>
            </w:r>
            <w:r w:rsidRPr="007F3CBF">
              <w:rPr>
                <w:bCs/>
                <w:spacing w:val="-2"/>
                <w:sz w:val="24"/>
                <w:szCs w:val="24"/>
              </w:rPr>
              <w:t xml:space="preserve"> limit</w:t>
            </w:r>
            <w:r>
              <w:rPr>
                <w:bCs/>
                <w:spacing w:val="-2"/>
                <w:sz w:val="24"/>
                <w:szCs w:val="24"/>
              </w:rPr>
              <w:t xml:space="preserve"> </w:t>
            </w:r>
          </w:p>
          <w:p w14:paraId="6C17C85C" w14:textId="2318A819" w:rsidR="006C09F9" w:rsidRPr="007F3CBF" w:rsidRDefault="006C09F9" w:rsidP="005D1D0C">
            <w:pPr>
              <w:pStyle w:val="TableParagraph"/>
              <w:spacing w:before="60" w:after="60" w:line="252" w:lineRule="auto"/>
              <w:ind w:left="0"/>
              <w:rPr>
                <w:spacing w:val="-5"/>
                <w:sz w:val="24"/>
                <w:szCs w:val="24"/>
              </w:rPr>
            </w:pPr>
            <w:r w:rsidRPr="007F3CBF">
              <w:rPr>
                <w:bCs/>
                <w:sz w:val="24"/>
                <w:szCs w:val="24"/>
              </w:rPr>
              <w:t>–</w:t>
            </w:r>
            <w:r w:rsidRPr="007F3CBF">
              <w:rPr>
                <w:bCs/>
                <w:spacing w:val="-5"/>
                <w:sz w:val="24"/>
                <w:szCs w:val="24"/>
              </w:rPr>
              <w:t xml:space="preserve"> </w:t>
            </w:r>
            <w:r w:rsidRPr="007F3CBF">
              <w:rPr>
                <w:bCs/>
                <w:sz w:val="24"/>
                <w:szCs w:val="24"/>
              </w:rPr>
              <w:t>upper</w:t>
            </w:r>
            <w:r w:rsidRPr="007F3CBF">
              <w:rPr>
                <w:bCs/>
                <w:spacing w:val="-4"/>
                <w:sz w:val="24"/>
                <w:szCs w:val="24"/>
              </w:rPr>
              <w:t xml:space="preserve"> </w:t>
            </w:r>
            <w:r w:rsidRPr="007F3CBF">
              <w:rPr>
                <w:bCs/>
                <w:spacing w:val="-2"/>
                <w:sz w:val="24"/>
                <w:szCs w:val="24"/>
              </w:rPr>
              <w:t>limit</w:t>
            </w:r>
            <w:r w:rsidR="005D1D0C">
              <w:rPr>
                <w:bCs/>
                <w:spacing w:val="-2"/>
                <w:sz w:val="24"/>
                <w:szCs w:val="24"/>
              </w:rPr>
              <w:t xml:space="preserve"> </w:t>
            </w:r>
            <w:r w:rsidRPr="007F3CBF">
              <w:rPr>
                <w:bCs/>
                <w:spacing w:val="-2"/>
                <w:sz w:val="24"/>
                <w:szCs w:val="24"/>
              </w:rPr>
              <w:t>£8,000</w:t>
            </w:r>
          </w:p>
        </w:tc>
        <w:tc>
          <w:tcPr>
            <w:tcW w:w="1419" w:type="pct"/>
          </w:tcPr>
          <w:p w14:paraId="676E6F4D" w14:textId="7B7FE59C" w:rsidR="006C09F9" w:rsidRPr="005D1D0C" w:rsidRDefault="006C09F9" w:rsidP="005D1D0C">
            <w:pPr>
              <w:pStyle w:val="TableParagraph"/>
              <w:spacing w:before="60" w:after="60" w:line="252" w:lineRule="auto"/>
              <w:ind w:left="0"/>
              <w:rPr>
                <w:b/>
                <w:bCs/>
                <w:spacing w:val="-4"/>
                <w:sz w:val="24"/>
                <w:szCs w:val="24"/>
              </w:rPr>
            </w:pPr>
            <w:r w:rsidRPr="007F3CBF">
              <w:rPr>
                <w:bCs/>
                <w:spacing w:val="-5"/>
                <w:sz w:val="24"/>
                <w:szCs w:val="24"/>
              </w:rPr>
              <w:t>HR</w:t>
            </w:r>
            <w:r w:rsidRPr="007F3CBF">
              <w:rPr>
                <w:b/>
                <w:bCs/>
                <w:spacing w:val="-5"/>
                <w:sz w:val="24"/>
                <w:szCs w:val="24"/>
              </w:rPr>
              <w:t xml:space="preserve"> </w:t>
            </w:r>
            <w:r w:rsidRPr="007F3CBF">
              <w:rPr>
                <w:bCs/>
                <w:spacing w:val="-2"/>
                <w:sz w:val="24"/>
                <w:szCs w:val="24"/>
              </w:rPr>
              <w:t>Director</w:t>
            </w:r>
          </w:p>
        </w:tc>
        <w:tc>
          <w:tcPr>
            <w:tcW w:w="949" w:type="pct"/>
          </w:tcPr>
          <w:p w14:paraId="12B0BCCF" w14:textId="4A8E01B2" w:rsidR="006C09F9" w:rsidRPr="007F3CBF" w:rsidRDefault="006C09F9" w:rsidP="006C09F9">
            <w:pPr>
              <w:pStyle w:val="TableParagraph"/>
              <w:spacing w:before="60" w:after="60" w:line="252" w:lineRule="auto"/>
              <w:ind w:left="0"/>
              <w:rPr>
                <w:sz w:val="24"/>
                <w:szCs w:val="24"/>
              </w:rPr>
            </w:pPr>
            <w:r w:rsidRPr="007F3CBF">
              <w:rPr>
                <w:bCs/>
                <w:sz w:val="24"/>
                <w:szCs w:val="24"/>
              </w:rPr>
              <w:t xml:space="preserve">No sub </w:t>
            </w:r>
            <w:r w:rsidRPr="007F3CBF">
              <w:rPr>
                <w:bCs/>
                <w:spacing w:val="-2"/>
                <w:sz w:val="24"/>
                <w:szCs w:val="24"/>
              </w:rPr>
              <w:t>delegation</w:t>
            </w:r>
          </w:p>
        </w:tc>
      </w:tr>
      <w:tr w:rsidR="006C09F9" w:rsidRPr="007F3CBF" w14:paraId="764F0E11" w14:textId="77777777" w:rsidTr="006C09F9">
        <w:trPr>
          <w:cantSplit/>
          <w:trHeight w:val="813"/>
        </w:trPr>
        <w:tc>
          <w:tcPr>
            <w:tcW w:w="378" w:type="pct"/>
          </w:tcPr>
          <w:p w14:paraId="17BF6652" w14:textId="2F800786" w:rsidR="006C09F9" w:rsidRPr="007F3CBF" w:rsidRDefault="006C09F9" w:rsidP="006C09F9">
            <w:pPr>
              <w:pStyle w:val="TableText"/>
              <w:rPr>
                <w:spacing w:val="-5"/>
                <w:szCs w:val="24"/>
              </w:rPr>
            </w:pPr>
            <w:r w:rsidRPr="007F3CBF">
              <w:rPr>
                <w:bCs/>
                <w:spacing w:val="-5"/>
                <w:szCs w:val="24"/>
              </w:rPr>
              <w:t>J8</w:t>
            </w:r>
          </w:p>
        </w:tc>
        <w:tc>
          <w:tcPr>
            <w:tcW w:w="1033" w:type="pct"/>
          </w:tcPr>
          <w:p w14:paraId="24C50D11" w14:textId="5DAD7DB7" w:rsidR="006C09F9" w:rsidRPr="007F3CBF" w:rsidRDefault="006C09F9" w:rsidP="006C09F9">
            <w:pPr>
              <w:pStyle w:val="TableText"/>
              <w:rPr>
                <w:spacing w:val="-2"/>
                <w:szCs w:val="24"/>
              </w:rPr>
            </w:pPr>
            <w:r w:rsidRPr="007F3CBF">
              <w:rPr>
                <w:bCs/>
                <w:szCs w:val="24"/>
              </w:rPr>
              <w:t xml:space="preserve">Provision of </w:t>
            </w:r>
            <w:r w:rsidRPr="007F3CBF">
              <w:rPr>
                <w:bCs/>
                <w:spacing w:val="-2"/>
                <w:szCs w:val="24"/>
              </w:rPr>
              <w:t>hospitality</w:t>
            </w:r>
          </w:p>
        </w:tc>
        <w:tc>
          <w:tcPr>
            <w:tcW w:w="1221" w:type="pct"/>
          </w:tcPr>
          <w:p w14:paraId="3692FE46" w14:textId="3B55FDD2" w:rsidR="006C09F9" w:rsidRPr="007F3CBF" w:rsidRDefault="006C09F9" w:rsidP="006C09F9">
            <w:pPr>
              <w:pStyle w:val="TableParagraph"/>
              <w:spacing w:before="60" w:after="60" w:line="252" w:lineRule="auto"/>
              <w:ind w:left="0" w:right="-94"/>
              <w:rPr>
                <w:spacing w:val="-5"/>
                <w:sz w:val="24"/>
                <w:szCs w:val="24"/>
              </w:rPr>
            </w:pPr>
            <w:r w:rsidRPr="007F3CBF">
              <w:rPr>
                <w:bCs/>
                <w:sz w:val="24"/>
                <w:szCs w:val="24"/>
              </w:rPr>
              <w:t xml:space="preserve">Subject to </w:t>
            </w:r>
            <w:r w:rsidRPr="007F3CBF">
              <w:rPr>
                <w:bCs/>
                <w:spacing w:val="-4"/>
                <w:sz w:val="24"/>
                <w:szCs w:val="24"/>
              </w:rPr>
              <w:t>Gifts and Hospitality Policy</w:t>
            </w:r>
            <w:r w:rsidR="005D1D0C">
              <w:rPr>
                <w:bCs/>
                <w:spacing w:val="-4"/>
                <w:sz w:val="24"/>
                <w:szCs w:val="24"/>
              </w:rPr>
              <w:t xml:space="preserve"> </w:t>
            </w:r>
            <w:sdt>
              <w:sdtPr>
                <w:rPr>
                  <w:bCs/>
                  <w:spacing w:val="-4"/>
                  <w:sz w:val="24"/>
                  <w:szCs w:val="24"/>
                </w:rPr>
                <w:id w:val="-272165533"/>
                <w:citation/>
              </w:sdtPr>
              <w:sdtEndPr/>
              <w:sdtContent>
                <w:r w:rsidR="005D1D0C">
                  <w:rPr>
                    <w:bCs/>
                    <w:spacing w:val="-4"/>
                    <w:sz w:val="24"/>
                    <w:szCs w:val="24"/>
                  </w:rPr>
                  <w:fldChar w:fldCharType="begin"/>
                </w:r>
                <w:r w:rsidR="005D1D0C">
                  <w:rPr>
                    <w:bCs/>
                    <w:spacing w:val="-4"/>
                    <w:sz w:val="24"/>
                    <w:szCs w:val="24"/>
                  </w:rPr>
                  <w:instrText xml:space="preserve"> CITATION ONR253 \l 2057 </w:instrText>
                </w:r>
                <w:r w:rsidR="005D1D0C">
                  <w:rPr>
                    <w:bCs/>
                    <w:spacing w:val="-4"/>
                    <w:sz w:val="24"/>
                    <w:szCs w:val="24"/>
                  </w:rPr>
                  <w:fldChar w:fldCharType="separate"/>
                </w:r>
                <w:r w:rsidR="005D1D0C" w:rsidRPr="005D1D0C">
                  <w:rPr>
                    <w:noProof/>
                    <w:spacing w:val="-4"/>
                    <w:sz w:val="24"/>
                    <w:szCs w:val="24"/>
                  </w:rPr>
                  <w:t>[15]</w:t>
                </w:r>
                <w:r w:rsidR="005D1D0C">
                  <w:rPr>
                    <w:bCs/>
                    <w:spacing w:val="-4"/>
                    <w:sz w:val="24"/>
                    <w:szCs w:val="24"/>
                  </w:rPr>
                  <w:fldChar w:fldCharType="end"/>
                </w:r>
              </w:sdtContent>
            </w:sdt>
          </w:p>
        </w:tc>
        <w:tc>
          <w:tcPr>
            <w:tcW w:w="1419" w:type="pct"/>
          </w:tcPr>
          <w:p w14:paraId="403186A4" w14:textId="5862512D" w:rsidR="006C09F9" w:rsidRPr="007F3CBF" w:rsidRDefault="006C09F9" w:rsidP="006C09F9">
            <w:pPr>
              <w:pStyle w:val="TableParagraph"/>
              <w:spacing w:before="60" w:after="60" w:line="252" w:lineRule="auto"/>
              <w:ind w:left="0" w:right="122"/>
              <w:rPr>
                <w:spacing w:val="-4"/>
                <w:sz w:val="24"/>
                <w:szCs w:val="24"/>
              </w:rPr>
            </w:pPr>
            <w:r w:rsidRPr="007F3CBF">
              <w:rPr>
                <w:bCs/>
                <w:sz w:val="24"/>
                <w:szCs w:val="24"/>
              </w:rPr>
              <w:t xml:space="preserve">Head of Finance &amp; </w:t>
            </w:r>
            <w:r w:rsidRPr="007F3CBF">
              <w:rPr>
                <w:bCs/>
                <w:spacing w:val="-2"/>
                <w:sz w:val="24"/>
                <w:szCs w:val="24"/>
              </w:rPr>
              <w:t>Commercial</w:t>
            </w:r>
          </w:p>
        </w:tc>
        <w:tc>
          <w:tcPr>
            <w:tcW w:w="949" w:type="pct"/>
          </w:tcPr>
          <w:p w14:paraId="470718CB" w14:textId="4ED10E8D" w:rsidR="006C09F9" w:rsidRPr="007F3CBF" w:rsidRDefault="006C09F9" w:rsidP="006C09F9">
            <w:pPr>
              <w:pStyle w:val="TableParagraph"/>
              <w:spacing w:before="60" w:after="60" w:line="252" w:lineRule="auto"/>
              <w:ind w:left="0"/>
              <w:rPr>
                <w:sz w:val="24"/>
                <w:szCs w:val="24"/>
              </w:rPr>
            </w:pPr>
            <w:r w:rsidRPr="007F3CBF">
              <w:rPr>
                <w:bCs/>
                <w:sz w:val="24"/>
                <w:szCs w:val="24"/>
              </w:rPr>
              <w:t xml:space="preserve">No sub </w:t>
            </w:r>
            <w:r w:rsidRPr="007F3CBF">
              <w:rPr>
                <w:bCs/>
                <w:spacing w:val="-2"/>
                <w:sz w:val="24"/>
                <w:szCs w:val="24"/>
              </w:rPr>
              <w:t>delegation</w:t>
            </w:r>
          </w:p>
        </w:tc>
      </w:tr>
    </w:tbl>
    <w:p w14:paraId="223770E3" w14:textId="77777777" w:rsidR="00221077" w:rsidRDefault="00221077" w:rsidP="001335A1">
      <w:pPr>
        <w:pStyle w:val="Caption"/>
      </w:pPr>
    </w:p>
    <w:p w14:paraId="5ED3B069" w14:textId="275584BC" w:rsidR="00FE4A94" w:rsidRDefault="00FE4A94" w:rsidP="001335A1">
      <w:pPr>
        <w:pStyle w:val="Caption"/>
      </w:pPr>
      <w:r>
        <w:lastRenderedPageBreak/>
        <w:t xml:space="preserve">Table </w:t>
      </w:r>
      <w:r w:rsidR="009B5E26">
        <w:fldChar w:fldCharType="begin"/>
      </w:r>
      <w:r w:rsidR="009B5E26">
        <w:instrText xml:space="preserve"> SEQ Table \* ARABIC </w:instrText>
      </w:r>
      <w:r w:rsidR="009B5E26">
        <w:fldChar w:fldCharType="separate"/>
      </w:r>
      <w:r w:rsidR="004C0F38">
        <w:rPr>
          <w:noProof/>
        </w:rPr>
        <w:t>15</w:t>
      </w:r>
      <w:r w:rsidR="009B5E26">
        <w:rPr>
          <w:noProof/>
        </w:rPr>
        <w:fldChar w:fldCharType="end"/>
      </w:r>
      <w:r>
        <w:t xml:space="preserve"> - </w:t>
      </w:r>
      <w:r w:rsidRPr="000613C1">
        <w:t xml:space="preserve">HR </w:t>
      </w:r>
      <w:r w:rsidR="00BD723D">
        <w:t>c</w:t>
      </w:r>
      <w:r w:rsidRPr="000613C1">
        <w:t xml:space="preserve">hanges / </w:t>
      </w:r>
      <w:r w:rsidR="00BD723D">
        <w:t>r</w:t>
      </w:r>
      <w:r w:rsidRPr="000613C1">
        <w:t>ecruitment</w:t>
      </w:r>
    </w:p>
    <w:tbl>
      <w:tblPr>
        <w:tblStyle w:val="ONRTable1"/>
        <w:tblW w:w="5000" w:type="pct"/>
        <w:tblInd w:w="0" w:type="dxa"/>
        <w:tblLook w:val="04A0" w:firstRow="1" w:lastRow="0" w:firstColumn="1" w:lastColumn="0" w:noHBand="0" w:noVBand="1"/>
      </w:tblPr>
      <w:tblGrid>
        <w:gridCol w:w="727"/>
        <w:gridCol w:w="2385"/>
        <w:gridCol w:w="2132"/>
        <w:gridCol w:w="2175"/>
        <w:gridCol w:w="1607"/>
      </w:tblGrid>
      <w:tr w:rsidR="005D1D0C" w:rsidRPr="005D1D0C" w14:paraId="7F1C4A9D" w14:textId="77777777" w:rsidTr="00A61E7D">
        <w:trPr>
          <w:cnfStyle w:val="100000000000" w:firstRow="1" w:lastRow="0" w:firstColumn="0" w:lastColumn="0" w:oddVBand="0" w:evenVBand="0" w:oddHBand="0" w:evenHBand="0" w:firstRowFirstColumn="0" w:firstRowLastColumn="0" w:lastRowFirstColumn="0" w:lastRowLastColumn="0"/>
        </w:trPr>
        <w:tc>
          <w:tcPr>
            <w:tcW w:w="403" w:type="pct"/>
          </w:tcPr>
          <w:p w14:paraId="711C41F7" w14:textId="6284E735" w:rsidR="004C2E2E" w:rsidRPr="005D1D0C" w:rsidRDefault="004C2E2E" w:rsidP="005D1D0C">
            <w:pPr>
              <w:pStyle w:val="TableText"/>
              <w:keepNext/>
              <w:rPr>
                <w:b w:val="0"/>
                <w:bCs/>
                <w:szCs w:val="24"/>
              </w:rPr>
            </w:pPr>
            <w:r w:rsidRPr="005D1D0C">
              <w:rPr>
                <w:b w:val="0"/>
                <w:bCs/>
                <w:w w:val="99"/>
                <w:szCs w:val="24"/>
              </w:rPr>
              <w:t>J</w:t>
            </w:r>
          </w:p>
        </w:tc>
        <w:tc>
          <w:tcPr>
            <w:tcW w:w="1321" w:type="pct"/>
          </w:tcPr>
          <w:p w14:paraId="641BA3DA" w14:textId="5D25600A" w:rsidR="004C2E2E" w:rsidRPr="005D1D0C" w:rsidRDefault="004C2E2E" w:rsidP="005D1D0C">
            <w:pPr>
              <w:pStyle w:val="TableText"/>
              <w:keepNext/>
              <w:rPr>
                <w:b w:val="0"/>
                <w:bCs/>
                <w:szCs w:val="24"/>
              </w:rPr>
            </w:pPr>
            <w:r w:rsidRPr="005D1D0C">
              <w:rPr>
                <w:b w:val="0"/>
                <w:bCs/>
                <w:szCs w:val="24"/>
              </w:rPr>
              <w:t>Issue</w:t>
            </w:r>
            <w:r w:rsidRPr="005D1D0C">
              <w:rPr>
                <w:b w:val="0"/>
                <w:bCs/>
                <w:spacing w:val="17"/>
                <w:szCs w:val="24"/>
              </w:rPr>
              <w:t xml:space="preserve"> </w:t>
            </w:r>
            <w:r w:rsidRPr="005D1D0C">
              <w:rPr>
                <w:b w:val="0"/>
                <w:bCs/>
                <w:szCs w:val="24"/>
              </w:rPr>
              <w:t>for</w:t>
            </w:r>
            <w:r w:rsidRPr="005D1D0C">
              <w:rPr>
                <w:b w:val="0"/>
                <w:bCs/>
                <w:spacing w:val="18"/>
                <w:szCs w:val="24"/>
              </w:rPr>
              <w:t xml:space="preserve"> </w:t>
            </w:r>
            <w:r w:rsidRPr="005D1D0C">
              <w:rPr>
                <w:b w:val="0"/>
                <w:bCs/>
                <w:spacing w:val="-2"/>
                <w:szCs w:val="24"/>
              </w:rPr>
              <w:t>decision</w:t>
            </w:r>
          </w:p>
        </w:tc>
        <w:tc>
          <w:tcPr>
            <w:tcW w:w="1181" w:type="pct"/>
          </w:tcPr>
          <w:p w14:paraId="1369DD9B" w14:textId="6D7B4954" w:rsidR="004C2E2E" w:rsidRPr="005D1D0C" w:rsidRDefault="004C2E2E" w:rsidP="005D1D0C">
            <w:pPr>
              <w:pStyle w:val="TableText"/>
              <w:keepNext/>
              <w:rPr>
                <w:b w:val="0"/>
                <w:bCs/>
                <w:szCs w:val="24"/>
              </w:rPr>
            </w:pPr>
            <w:r w:rsidRPr="005D1D0C">
              <w:rPr>
                <w:b w:val="0"/>
                <w:bCs/>
                <w:szCs w:val="24"/>
              </w:rPr>
              <w:t>Delegated</w:t>
            </w:r>
            <w:r w:rsidRPr="005D1D0C">
              <w:rPr>
                <w:b w:val="0"/>
                <w:bCs/>
                <w:spacing w:val="-13"/>
                <w:szCs w:val="24"/>
              </w:rPr>
              <w:t xml:space="preserve"> </w:t>
            </w:r>
            <w:r w:rsidRPr="005D1D0C">
              <w:rPr>
                <w:b w:val="0"/>
                <w:bCs/>
                <w:spacing w:val="-5"/>
                <w:szCs w:val="24"/>
              </w:rPr>
              <w:t>to</w:t>
            </w:r>
          </w:p>
        </w:tc>
        <w:tc>
          <w:tcPr>
            <w:tcW w:w="1205" w:type="pct"/>
          </w:tcPr>
          <w:p w14:paraId="5F673D00" w14:textId="315DB41C" w:rsidR="004C2E2E" w:rsidRPr="005D1D0C" w:rsidRDefault="004C2E2E" w:rsidP="005D1D0C">
            <w:pPr>
              <w:pStyle w:val="TableText"/>
              <w:keepNext/>
              <w:rPr>
                <w:b w:val="0"/>
                <w:bCs/>
                <w:spacing w:val="-2"/>
                <w:szCs w:val="24"/>
              </w:rPr>
            </w:pPr>
            <w:r w:rsidRPr="005D1D0C">
              <w:rPr>
                <w:b w:val="0"/>
                <w:bCs/>
                <w:szCs w:val="24"/>
              </w:rPr>
              <w:t>May be sub delegated</w:t>
            </w:r>
            <w:r w:rsidRPr="005D1D0C">
              <w:rPr>
                <w:b w:val="0"/>
                <w:bCs/>
                <w:spacing w:val="-13"/>
                <w:szCs w:val="24"/>
              </w:rPr>
              <w:t xml:space="preserve"> </w:t>
            </w:r>
            <w:r w:rsidRPr="005D1D0C">
              <w:rPr>
                <w:b w:val="0"/>
                <w:bCs/>
                <w:szCs w:val="24"/>
              </w:rPr>
              <w:t>to?</w:t>
            </w:r>
          </w:p>
        </w:tc>
        <w:tc>
          <w:tcPr>
            <w:tcW w:w="890" w:type="pct"/>
          </w:tcPr>
          <w:p w14:paraId="169C23F6" w14:textId="2FB54C75" w:rsidR="004C2E2E" w:rsidRPr="005D1D0C" w:rsidRDefault="004C2E2E" w:rsidP="005D1D0C">
            <w:pPr>
              <w:pStyle w:val="TableText"/>
              <w:keepNext/>
              <w:rPr>
                <w:b w:val="0"/>
                <w:bCs/>
                <w:szCs w:val="24"/>
              </w:rPr>
            </w:pPr>
            <w:r w:rsidRPr="005D1D0C">
              <w:rPr>
                <w:b w:val="0"/>
                <w:bCs/>
                <w:szCs w:val="24"/>
              </w:rPr>
              <w:t>Contract</w:t>
            </w:r>
            <w:r w:rsidRPr="005D1D0C">
              <w:rPr>
                <w:b w:val="0"/>
                <w:bCs/>
                <w:spacing w:val="26"/>
                <w:szCs w:val="24"/>
              </w:rPr>
              <w:t xml:space="preserve"> </w:t>
            </w:r>
            <w:r w:rsidRPr="005D1D0C">
              <w:rPr>
                <w:b w:val="0"/>
                <w:bCs/>
                <w:szCs w:val="24"/>
              </w:rPr>
              <w:t>sign</w:t>
            </w:r>
            <w:r w:rsidR="005D1D0C">
              <w:rPr>
                <w:b w:val="0"/>
                <w:bCs/>
                <w:szCs w:val="24"/>
              </w:rPr>
              <w:t>-</w:t>
            </w:r>
            <w:r w:rsidRPr="005D1D0C">
              <w:rPr>
                <w:b w:val="0"/>
                <w:bCs/>
                <w:spacing w:val="-5"/>
                <w:szCs w:val="24"/>
              </w:rPr>
              <w:t>off</w:t>
            </w:r>
          </w:p>
        </w:tc>
      </w:tr>
      <w:tr w:rsidR="00A61E7D" w:rsidRPr="005D1D0C" w14:paraId="26726CDA" w14:textId="77777777" w:rsidTr="00A61E7D">
        <w:tc>
          <w:tcPr>
            <w:tcW w:w="403" w:type="pct"/>
          </w:tcPr>
          <w:p w14:paraId="7B67565A" w14:textId="163069F7" w:rsidR="00A61E7D" w:rsidRPr="005D1D0C" w:rsidRDefault="00A61E7D" w:rsidP="00A61E7D">
            <w:pPr>
              <w:pStyle w:val="TableText"/>
              <w:rPr>
                <w:szCs w:val="24"/>
              </w:rPr>
            </w:pPr>
            <w:r w:rsidRPr="005D1D0C">
              <w:rPr>
                <w:spacing w:val="-5"/>
                <w:szCs w:val="24"/>
              </w:rPr>
              <w:t>J9</w:t>
            </w:r>
          </w:p>
        </w:tc>
        <w:tc>
          <w:tcPr>
            <w:tcW w:w="1321" w:type="pct"/>
          </w:tcPr>
          <w:p w14:paraId="51DB4874" w14:textId="5FCF982A" w:rsidR="00A61E7D" w:rsidRPr="005D1D0C" w:rsidRDefault="00A61E7D" w:rsidP="00A61E7D">
            <w:pPr>
              <w:pStyle w:val="TableText"/>
              <w:rPr>
                <w:szCs w:val="24"/>
              </w:rPr>
            </w:pPr>
            <w:r w:rsidRPr="005D1D0C">
              <w:rPr>
                <w:szCs w:val="24"/>
              </w:rPr>
              <w:t>New</w:t>
            </w:r>
            <w:r w:rsidRPr="005D1D0C">
              <w:rPr>
                <w:spacing w:val="-8"/>
                <w:szCs w:val="24"/>
              </w:rPr>
              <w:t xml:space="preserve"> </w:t>
            </w:r>
            <w:r w:rsidRPr="005D1D0C">
              <w:rPr>
                <w:spacing w:val="-2"/>
                <w:szCs w:val="24"/>
              </w:rPr>
              <w:t xml:space="preserve">posts </w:t>
            </w:r>
            <w:r w:rsidRPr="00221077">
              <w:rPr>
                <w:spacing w:val="-2"/>
                <w:szCs w:val="24"/>
              </w:rPr>
              <w:t>(within the agreed budget)</w:t>
            </w:r>
          </w:p>
        </w:tc>
        <w:tc>
          <w:tcPr>
            <w:tcW w:w="1181" w:type="pct"/>
          </w:tcPr>
          <w:p w14:paraId="64777D9A" w14:textId="3A961EF5" w:rsidR="00A61E7D" w:rsidRPr="005D1D0C" w:rsidRDefault="00A61E7D" w:rsidP="00A61E7D">
            <w:pPr>
              <w:pStyle w:val="TableText"/>
              <w:rPr>
                <w:szCs w:val="24"/>
              </w:rPr>
            </w:pPr>
            <w:r>
              <w:rPr>
                <w:szCs w:val="24"/>
              </w:rPr>
              <w:t>No current delegation</w:t>
            </w:r>
          </w:p>
        </w:tc>
        <w:tc>
          <w:tcPr>
            <w:tcW w:w="1205" w:type="pct"/>
          </w:tcPr>
          <w:p w14:paraId="571A79A0" w14:textId="02F76B31" w:rsidR="00A61E7D" w:rsidRPr="005D1D0C" w:rsidRDefault="00A61E7D" w:rsidP="00A61E7D">
            <w:pPr>
              <w:pStyle w:val="TableText"/>
              <w:rPr>
                <w:szCs w:val="24"/>
              </w:rPr>
            </w:pPr>
            <w:r w:rsidRPr="005D1D0C">
              <w:rPr>
                <w:spacing w:val="-5"/>
                <w:szCs w:val="24"/>
              </w:rPr>
              <w:t>HRD</w:t>
            </w:r>
            <w:r w:rsidRPr="005D1D0C">
              <w:rPr>
                <w:szCs w:val="24"/>
              </w:rPr>
              <w:t xml:space="preserve"> </w:t>
            </w:r>
          </w:p>
        </w:tc>
        <w:tc>
          <w:tcPr>
            <w:tcW w:w="890" w:type="pct"/>
          </w:tcPr>
          <w:p w14:paraId="2DB8D28E" w14:textId="4775C7BB" w:rsidR="00A61E7D" w:rsidRPr="005D1D0C" w:rsidRDefault="00A61E7D" w:rsidP="00A61E7D">
            <w:pPr>
              <w:pStyle w:val="TableText"/>
              <w:rPr>
                <w:szCs w:val="24"/>
              </w:rPr>
            </w:pPr>
            <w:r w:rsidRPr="005D1D0C">
              <w:rPr>
                <w:spacing w:val="-2"/>
                <w:szCs w:val="24"/>
              </w:rPr>
              <w:t>CE/CNI</w:t>
            </w:r>
            <w:r w:rsidR="00221077">
              <w:rPr>
                <w:spacing w:val="-2"/>
                <w:szCs w:val="24"/>
              </w:rPr>
              <w:t>/</w:t>
            </w:r>
            <w:r w:rsidR="00B56EE4">
              <w:rPr>
                <w:spacing w:val="-2"/>
                <w:szCs w:val="24"/>
              </w:rPr>
              <w:t>HRD</w:t>
            </w:r>
          </w:p>
        </w:tc>
      </w:tr>
      <w:tr w:rsidR="00A61E7D" w:rsidRPr="005D1D0C" w14:paraId="3090A551" w14:textId="77777777" w:rsidTr="00A61E7D">
        <w:tc>
          <w:tcPr>
            <w:tcW w:w="403" w:type="pct"/>
          </w:tcPr>
          <w:p w14:paraId="28761F6A" w14:textId="50BD3F89" w:rsidR="00A61E7D" w:rsidRPr="00221077" w:rsidRDefault="00A61E7D" w:rsidP="00A61E7D">
            <w:pPr>
              <w:pStyle w:val="TableText"/>
              <w:rPr>
                <w:spacing w:val="-5"/>
                <w:szCs w:val="24"/>
              </w:rPr>
            </w:pPr>
            <w:r w:rsidRPr="00221077">
              <w:rPr>
                <w:spacing w:val="-5"/>
                <w:szCs w:val="24"/>
              </w:rPr>
              <w:t>J10</w:t>
            </w:r>
          </w:p>
        </w:tc>
        <w:tc>
          <w:tcPr>
            <w:tcW w:w="1321" w:type="pct"/>
          </w:tcPr>
          <w:p w14:paraId="569FF9A7" w14:textId="63AA7262" w:rsidR="00A61E7D" w:rsidRPr="00221077" w:rsidRDefault="00A61E7D" w:rsidP="00A61E7D">
            <w:pPr>
              <w:pStyle w:val="TableText"/>
              <w:rPr>
                <w:szCs w:val="24"/>
              </w:rPr>
            </w:pPr>
            <w:r w:rsidRPr="00221077">
              <w:rPr>
                <w:szCs w:val="24"/>
              </w:rPr>
              <w:t>New posts (incurring additional budget)</w:t>
            </w:r>
          </w:p>
        </w:tc>
        <w:tc>
          <w:tcPr>
            <w:tcW w:w="1181" w:type="pct"/>
          </w:tcPr>
          <w:p w14:paraId="523954D5" w14:textId="2DDFF22C" w:rsidR="00A61E7D" w:rsidRPr="00716056" w:rsidRDefault="00A61E7D" w:rsidP="00A61E7D">
            <w:pPr>
              <w:pStyle w:val="TableText"/>
              <w:rPr>
                <w:spacing w:val="-5"/>
                <w:szCs w:val="24"/>
                <w:highlight w:val="yellow"/>
              </w:rPr>
            </w:pPr>
            <w:r>
              <w:rPr>
                <w:szCs w:val="24"/>
              </w:rPr>
              <w:t>No current delegation</w:t>
            </w:r>
          </w:p>
        </w:tc>
        <w:tc>
          <w:tcPr>
            <w:tcW w:w="1205" w:type="pct"/>
          </w:tcPr>
          <w:p w14:paraId="7C784F0F" w14:textId="29C3ABC6" w:rsidR="00A61E7D" w:rsidRPr="00221077" w:rsidRDefault="00A61E7D" w:rsidP="00A61E7D">
            <w:pPr>
              <w:pStyle w:val="TableText"/>
              <w:rPr>
                <w:szCs w:val="24"/>
              </w:rPr>
            </w:pPr>
            <w:r w:rsidRPr="00221077">
              <w:rPr>
                <w:spacing w:val="-5"/>
                <w:szCs w:val="24"/>
              </w:rPr>
              <w:t>HRD</w:t>
            </w:r>
          </w:p>
        </w:tc>
        <w:tc>
          <w:tcPr>
            <w:tcW w:w="890" w:type="pct"/>
          </w:tcPr>
          <w:p w14:paraId="2E7DF0EE" w14:textId="03013EF0" w:rsidR="00A61E7D" w:rsidRPr="00221077" w:rsidRDefault="00A61E7D" w:rsidP="00A61E7D">
            <w:pPr>
              <w:pStyle w:val="TableText"/>
              <w:rPr>
                <w:spacing w:val="-2"/>
                <w:szCs w:val="24"/>
              </w:rPr>
            </w:pPr>
            <w:r w:rsidRPr="00221077">
              <w:rPr>
                <w:spacing w:val="-2"/>
                <w:szCs w:val="24"/>
              </w:rPr>
              <w:t>CE/CNI/HRD</w:t>
            </w:r>
          </w:p>
        </w:tc>
      </w:tr>
      <w:tr w:rsidR="00A61E7D" w:rsidRPr="005D1D0C" w14:paraId="40E748DD" w14:textId="77777777" w:rsidTr="00A61E7D">
        <w:tc>
          <w:tcPr>
            <w:tcW w:w="403" w:type="pct"/>
          </w:tcPr>
          <w:p w14:paraId="721BB037" w14:textId="64525784" w:rsidR="00A61E7D" w:rsidRPr="00716056" w:rsidRDefault="00A61E7D" w:rsidP="00A61E7D">
            <w:pPr>
              <w:pStyle w:val="TableText"/>
              <w:rPr>
                <w:spacing w:val="-5"/>
                <w:szCs w:val="24"/>
                <w:highlight w:val="yellow"/>
              </w:rPr>
            </w:pPr>
            <w:r w:rsidRPr="005D1D0C">
              <w:rPr>
                <w:spacing w:val="-5"/>
                <w:szCs w:val="24"/>
              </w:rPr>
              <w:t>J1</w:t>
            </w:r>
            <w:r w:rsidR="00221077">
              <w:rPr>
                <w:spacing w:val="-5"/>
                <w:szCs w:val="24"/>
              </w:rPr>
              <w:t>1</w:t>
            </w:r>
          </w:p>
        </w:tc>
        <w:tc>
          <w:tcPr>
            <w:tcW w:w="1321" w:type="pct"/>
          </w:tcPr>
          <w:p w14:paraId="2B4412FC" w14:textId="4FAC0FEE" w:rsidR="00A61E7D" w:rsidRPr="00716056" w:rsidRDefault="00A61E7D" w:rsidP="00A61E7D">
            <w:pPr>
              <w:pStyle w:val="TableText"/>
              <w:rPr>
                <w:szCs w:val="24"/>
                <w:highlight w:val="yellow"/>
              </w:rPr>
            </w:pPr>
            <w:r w:rsidRPr="005D1D0C">
              <w:rPr>
                <w:szCs w:val="24"/>
              </w:rPr>
              <w:t>Replacements of existing</w:t>
            </w:r>
            <w:r w:rsidRPr="005D1D0C">
              <w:rPr>
                <w:spacing w:val="-16"/>
                <w:szCs w:val="24"/>
              </w:rPr>
              <w:t xml:space="preserve"> </w:t>
            </w:r>
            <w:r w:rsidRPr="005D1D0C">
              <w:rPr>
                <w:szCs w:val="24"/>
              </w:rPr>
              <w:t>posts</w:t>
            </w:r>
          </w:p>
        </w:tc>
        <w:tc>
          <w:tcPr>
            <w:tcW w:w="1181" w:type="pct"/>
          </w:tcPr>
          <w:p w14:paraId="6D9921B0" w14:textId="69CAF44F" w:rsidR="00A61E7D" w:rsidRPr="00716056" w:rsidRDefault="00A61E7D" w:rsidP="00A61E7D">
            <w:pPr>
              <w:pStyle w:val="TableText"/>
              <w:rPr>
                <w:spacing w:val="-5"/>
                <w:szCs w:val="24"/>
                <w:highlight w:val="yellow"/>
              </w:rPr>
            </w:pPr>
            <w:r>
              <w:rPr>
                <w:szCs w:val="24"/>
              </w:rPr>
              <w:t>No current delegation</w:t>
            </w:r>
          </w:p>
        </w:tc>
        <w:tc>
          <w:tcPr>
            <w:tcW w:w="1205" w:type="pct"/>
          </w:tcPr>
          <w:p w14:paraId="26AE5C78" w14:textId="0A493191" w:rsidR="00A61E7D" w:rsidRPr="00716056" w:rsidRDefault="00A61E7D" w:rsidP="00A61E7D">
            <w:pPr>
              <w:pStyle w:val="TableText"/>
              <w:rPr>
                <w:szCs w:val="24"/>
                <w:highlight w:val="yellow"/>
              </w:rPr>
            </w:pPr>
            <w:r>
              <w:rPr>
                <w:spacing w:val="-5"/>
                <w:szCs w:val="24"/>
              </w:rPr>
              <w:t>HRD</w:t>
            </w:r>
          </w:p>
        </w:tc>
        <w:tc>
          <w:tcPr>
            <w:tcW w:w="890" w:type="pct"/>
          </w:tcPr>
          <w:p w14:paraId="0A1E2111" w14:textId="76A60E13" w:rsidR="00A61E7D" w:rsidRPr="00716056" w:rsidRDefault="00A61E7D" w:rsidP="00A61E7D">
            <w:pPr>
              <w:pStyle w:val="TableText"/>
              <w:rPr>
                <w:spacing w:val="-2"/>
                <w:szCs w:val="24"/>
                <w:highlight w:val="yellow"/>
              </w:rPr>
            </w:pPr>
            <w:r w:rsidRPr="005D1D0C">
              <w:rPr>
                <w:spacing w:val="-5"/>
                <w:szCs w:val="24"/>
              </w:rPr>
              <w:t>N/A</w:t>
            </w:r>
          </w:p>
        </w:tc>
      </w:tr>
      <w:tr w:rsidR="00A61E7D" w:rsidRPr="005D1D0C" w14:paraId="20B9C2B8" w14:textId="77777777" w:rsidTr="00A61E7D">
        <w:tc>
          <w:tcPr>
            <w:tcW w:w="403" w:type="pct"/>
          </w:tcPr>
          <w:p w14:paraId="0EC6A3D1" w14:textId="484B2CB5" w:rsidR="00A61E7D" w:rsidRPr="005D1D0C" w:rsidRDefault="00A61E7D" w:rsidP="00A61E7D">
            <w:pPr>
              <w:pStyle w:val="TableText"/>
              <w:rPr>
                <w:szCs w:val="24"/>
              </w:rPr>
            </w:pPr>
            <w:r w:rsidRPr="005D1D0C">
              <w:rPr>
                <w:spacing w:val="-5"/>
                <w:szCs w:val="24"/>
              </w:rPr>
              <w:t>J1</w:t>
            </w:r>
            <w:r w:rsidR="00221077">
              <w:rPr>
                <w:spacing w:val="-5"/>
                <w:szCs w:val="24"/>
              </w:rPr>
              <w:t>2</w:t>
            </w:r>
          </w:p>
        </w:tc>
        <w:tc>
          <w:tcPr>
            <w:tcW w:w="1321" w:type="pct"/>
          </w:tcPr>
          <w:p w14:paraId="75873A60" w14:textId="2A1497BE" w:rsidR="00A61E7D" w:rsidRPr="005D1D0C" w:rsidRDefault="00A61E7D" w:rsidP="00A61E7D">
            <w:pPr>
              <w:pStyle w:val="TableText"/>
              <w:rPr>
                <w:szCs w:val="24"/>
              </w:rPr>
            </w:pPr>
            <w:r w:rsidRPr="005D1D0C">
              <w:rPr>
                <w:spacing w:val="-6"/>
                <w:szCs w:val="24"/>
              </w:rPr>
              <w:t>Secondments</w:t>
            </w:r>
            <w:r w:rsidRPr="005D1D0C">
              <w:rPr>
                <w:spacing w:val="-16"/>
                <w:szCs w:val="24"/>
              </w:rPr>
              <w:t xml:space="preserve"> </w:t>
            </w:r>
            <w:r w:rsidRPr="005D1D0C">
              <w:rPr>
                <w:spacing w:val="-6"/>
                <w:szCs w:val="24"/>
              </w:rPr>
              <w:t>(in</w:t>
            </w:r>
            <w:r w:rsidRPr="005D1D0C">
              <w:rPr>
                <w:spacing w:val="-8"/>
                <w:szCs w:val="24"/>
              </w:rPr>
              <w:t xml:space="preserve"> </w:t>
            </w:r>
            <w:r w:rsidRPr="005D1D0C">
              <w:rPr>
                <w:spacing w:val="-6"/>
                <w:szCs w:val="24"/>
              </w:rPr>
              <w:t xml:space="preserve">and </w:t>
            </w:r>
            <w:r w:rsidRPr="005D1D0C">
              <w:rPr>
                <w:spacing w:val="-4"/>
                <w:szCs w:val="24"/>
              </w:rPr>
              <w:t>out)</w:t>
            </w:r>
          </w:p>
        </w:tc>
        <w:tc>
          <w:tcPr>
            <w:tcW w:w="1181" w:type="pct"/>
          </w:tcPr>
          <w:p w14:paraId="5FD77094" w14:textId="7FDD41A8" w:rsidR="00A61E7D" w:rsidRPr="005D1D0C" w:rsidRDefault="00A61E7D" w:rsidP="00A61E7D">
            <w:pPr>
              <w:spacing w:before="60" w:after="60"/>
              <w:rPr>
                <w:szCs w:val="24"/>
              </w:rPr>
            </w:pPr>
            <w:r w:rsidRPr="005D1D0C">
              <w:rPr>
                <w:spacing w:val="-5"/>
                <w:szCs w:val="24"/>
              </w:rPr>
              <w:t>HRD</w:t>
            </w:r>
            <w:r w:rsidRPr="005D1D0C">
              <w:rPr>
                <w:szCs w:val="24"/>
              </w:rPr>
              <w:t xml:space="preserve"> </w:t>
            </w:r>
            <w:r w:rsidRPr="005D1D0C">
              <w:rPr>
                <w:spacing w:val="-5"/>
                <w:szCs w:val="24"/>
              </w:rPr>
              <w:t>or relevant Director</w:t>
            </w:r>
          </w:p>
        </w:tc>
        <w:tc>
          <w:tcPr>
            <w:tcW w:w="1205" w:type="pct"/>
          </w:tcPr>
          <w:p w14:paraId="6706D9C5" w14:textId="5C82D222" w:rsidR="00A61E7D" w:rsidRPr="005D1D0C" w:rsidRDefault="00A61E7D" w:rsidP="00A61E7D">
            <w:pPr>
              <w:pStyle w:val="TableText"/>
              <w:rPr>
                <w:szCs w:val="24"/>
              </w:rPr>
            </w:pPr>
            <w:r w:rsidRPr="005D1D0C">
              <w:rPr>
                <w:szCs w:val="24"/>
              </w:rPr>
              <w:t>Head of</w:t>
            </w:r>
            <w:r w:rsidRPr="005D1D0C">
              <w:rPr>
                <w:spacing w:val="-6"/>
                <w:szCs w:val="24"/>
              </w:rPr>
              <w:t xml:space="preserve"> </w:t>
            </w:r>
            <w:r w:rsidRPr="005D1D0C">
              <w:rPr>
                <w:szCs w:val="24"/>
              </w:rPr>
              <w:t>People</w:t>
            </w:r>
            <w:r w:rsidRPr="005D1D0C">
              <w:rPr>
                <w:spacing w:val="-4"/>
                <w:szCs w:val="24"/>
              </w:rPr>
              <w:t xml:space="preserve"> </w:t>
            </w:r>
            <w:r w:rsidRPr="005D1D0C">
              <w:rPr>
                <w:spacing w:val="-2"/>
                <w:szCs w:val="24"/>
              </w:rPr>
              <w:t>Services</w:t>
            </w:r>
          </w:p>
        </w:tc>
        <w:tc>
          <w:tcPr>
            <w:tcW w:w="890" w:type="pct"/>
          </w:tcPr>
          <w:p w14:paraId="0CDD4C03" w14:textId="01A78592" w:rsidR="00A61E7D" w:rsidRPr="005D1D0C" w:rsidRDefault="00A61E7D" w:rsidP="00A61E7D">
            <w:pPr>
              <w:pStyle w:val="TableText"/>
              <w:rPr>
                <w:szCs w:val="24"/>
              </w:rPr>
            </w:pPr>
            <w:r w:rsidRPr="005D1D0C">
              <w:rPr>
                <w:spacing w:val="-5"/>
                <w:szCs w:val="24"/>
              </w:rPr>
              <w:t>N/A</w:t>
            </w:r>
          </w:p>
        </w:tc>
      </w:tr>
      <w:tr w:rsidR="00A61E7D" w:rsidRPr="005D1D0C" w14:paraId="2C5BD125" w14:textId="77777777" w:rsidTr="00A61E7D">
        <w:trPr>
          <w:trHeight w:val="813"/>
        </w:trPr>
        <w:tc>
          <w:tcPr>
            <w:tcW w:w="403" w:type="pct"/>
          </w:tcPr>
          <w:p w14:paraId="73D73C25" w14:textId="06FEFAFE" w:rsidR="00A61E7D" w:rsidRPr="005D1D0C" w:rsidRDefault="00A61E7D" w:rsidP="00A61E7D">
            <w:pPr>
              <w:pStyle w:val="TableText"/>
              <w:rPr>
                <w:szCs w:val="24"/>
              </w:rPr>
            </w:pPr>
            <w:r w:rsidRPr="005D1D0C">
              <w:rPr>
                <w:spacing w:val="-5"/>
                <w:szCs w:val="24"/>
              </w:rPr>
              <w:t>J1</w:t>
            </w:r>
            <w:r>
              <w:rPr>
                <w:spacing w:val="-5"/>
                <w:szCs w:val="24"/>
              </w:rPr>
              <w:t>3</w:t>
            </w:r>
          </w:p>
        </w:tc>
        <w:tc>
          <w:tcPr>
            <w:tcW w:w="1321" w:type="pct"/>
          </w:tcPr>
          <w:p w14:paraId="232B4537" w14:textId="553AE45B" w:rsidR="00A61E7D" w:rsidRPr="005D1D0C" w:rsidRDefault="00A61E7D" w:rsidP="00A61E7D">
            <w:pPr>
              <w:pStyle w:val="TableText"/>
              <w:rPr>
                <w:szCs w:val="24"/>
              </w:rPr>
            </w:pPr>
            <w:r w:rsidRPr="005D1D0C">
              <w:rPr>
                <w:szCs w:val="24"/>
              </w:rPr>
              <w:t>Temporary</w:t>
            </w:r>
            <w:r w:rsidRPr="005D1D0C">
              <w:rPr>
                <w:spacing w:val="-14"/>
                <w:szCs w:val="24"/>
              </w:rPr>
              <w:t xml:space="preserve"> </w:t>
            </w:r>
            <w:r w:rsidRPr="005D1D0C">
              <w:rPr>
                <w:szCs w:val="24"/>
              </w:rPr>
              <w:t xml:space="preserve">duties </w:t>
            </w:r>
            <w:r w:rsidRPr="005D1D0C">
              <w:rPr>
                <w:spacing w:val="-2"/>
                <w:szCs w:val="24"/>
              </w:rPr>
              <w:t>allowance</w:t>
            </w:r>
          </w:p>
        </w:tc>
        <w:tc>
          <w:tcPr>
            <w:tcW w:w="1181" w:type="pct"/>
          </w:tcPr>
          <w:p w14:paraId="18054D32" w14:textId="22C5563F" w:rsidR="00A61E7D" w:rsidRPr="005D1D0C" w:rsidRDefault="00A61E7D" w:rsidP="00A61E7D">
            <w:pPr>
              <w:pStyle w:val="TableText"/>
              <w:rPr>
                <w:szCs w:val="24"/>
              </w:rPr>
            </w:pPr>
            <w:r w:rsidRPr="005D1D0C">
              <w:rPr>
                <w:spacing w:val="-5"/>
                <w:szCs w:val="24"/>
              </w:rPr>
              <w:t xml:space="preserve">HRD </w:t>
            </w:r>
          </w:p>
        </w:tc>
        <w:tc>
          <w:tcPr>
            <w:tcW w:w="1205" w:type="pct"/>
          </w:tcPr>
          <w:p w14:paraId="1E6F31D6" w14:textId="4E263B48" w:rsidR="00A61E7D" w:rsidRPr="005D1D0C" w:rsidRDefault="00A61E7D" w:rsidP="00A61E7D">
            <w:pPr>
              <w:pStyle w:val="TableParagraph"/>
              <w:spacing w:before="60" w:after="60" w:line="252" w:lineRule="auto"/>
              <w:ind w:left="0"/>
              <w:rPr>
                <w:sz w:val="24"/>
                <w:szCs w:val="24"/>
              </w:rPr>
            </w:pPr>
            <w:r w:rsidRPr="005D1D0C">
              <w:rPr>
                <w:sz w:val="24"/>
                <w:szCs w:val="24"/>
              </w:rPr>
              <w:t xml:space="preserve">Head of People Services </w:t>
            </w:r>
          </w:p>
        </w:tc>
        <w:tc>
          <w:tcPr>
            <w:tcW w:w="890" w:type="pct"/>
          </w:tcPr>
          <w:p w14:paraId="2AD79AD6" w14:textId="10046D02" w:rsidR="00A61E7D" w:rsidRPr="005D1D0C" w:rsidRDefault="00A61E7D" w:rsidP="00A61E7D">
            <w:pPr>
              <w:pStyle w:val="TableText"/>
              <w:rPr>
                <w:szCs w:val="24"/>
              </w:rPr>
            </w:pPr>
            <w:r w:rsidRPr="005D1D0C">
              <w:rPr>
                <w:spacing w:val="-5"/>
                <w:szCs w:val="24"/>
              </w:rPr>
              <w:t>N/A</w:t>
            </w:r>
          </w:p>
        </w:tc>
      </w:tr>
      <w:tr w:rsidR="00A61E7D" w:rsidRPr="005D1D0C" w14:paraId="2FCC021A" w14:textId="77777777" w:rsidTr="00A61E7D">
        <w:trPr>
          <w:trHeight w:val="813"/>
        </w:trPr>
        <w:tc>
          <w:tcPr>
            <w:tcW w:w="403" w:type="pct"/>
          </w:tcPr>
          <w:p w14:paraId="59734445" w14:textId="7EEF9093" w:rsidR="00A61E7D" w:rsidRPr="005D1D0C" w:rsidRDefault="00A61E7D" w:rsidP="00A61E7D">
            <w:pPr>
              <w:pStyle w:val="TableText"/>
              <w:rPr>
                <w:spacing w:val="-5"/>
                <w:szCs w:val="24"/>
              </w:rPr>
            </w:pPr>
            <w:r w:rsidRPr="005D1D0C">
              <w:rPr>
                <w:spacing w:val="-5"/>
                <w:szCs w:val="24"/>
              </w:rPr>
              <w:t>J1</w:t>
            </w:r>
            <w:r>
              <w:rPr>
                <w:spacing w:val="-5"/>
                <w:szCs w:val="24"/>
              </w:rPr>
              <w:t>4</w:t>
            </w:r>
          </w:p>
        </w:tc>
        <w:tc>
          <w:tcPr>
            <w:tcW w:w="1321" w:type="pct"/>
          </w:tcPr>
          <w:p w14:paraId="360EDE03" w14:textId="760C863D" w:rsidR="00A61E7D" w:rsidRPr="005D1D0C" w:rsidRDefault="00A61E7D" w:rsidP="00A61E7D">
            <w:pPr>
              <w:pStyle w:val="TableText"/>
              <w:rPr>
                <w:szCs w:val="24"/>
              </w:rPr>
            </w:pPr>
            <w:r w:rsidRPr="005D1D0C">
              <w:rPr>
                <w:szCs w:val="24"/>
              </w:rPr>
              <w:t>Re-grading</w:t>
            </w:r>
            <w:r w:rsidRPr="005D1D0C">
              <w:rPr>
                <w:spacing w:val="-8"/>
                <w:szCs w:val="24"/>
              </w:rPr>
              <w:t xml:space="preserve"> </w:t>
            </w:r>
            <w:r w:rsidRPr="005D1D0C">
              <w:rPr>
                <w:szCs w:val="24"/>
              </w:rPr>
              <w:t>of</w:t>
            </w:r>
            <w:r w:rsidRPr="005D1D0C">
              <w:rPr>
                <w:spacing w:val="-9"/>
                <w:szCs w:val="24"/>
              </w:rPr>
              <w:t xml:space="preserve"> </w:t>
            </w:r>
            <w:r w:rsidRPr="005D1D0C">
              <w:rPr>
                <w:spacing w:val="-4"/>
                <w:szCs w:val="24"/>
              </w:rPr>
              <w:t>posts</w:t>
            </w:r>
          </w:p>
        </w:tc>
        <w:tc>
          <w:tcPr>
            <w:tcW w:w="1181" w:type="pct"/>
          </w:tcPr>
          <w:p w14:paraId="7367F5D9" w14:textId="078A6A3C" w:rsidR="00A61E7D" w:rsidRPr="005D1D0C" w:rsidRDefault="00A61E7D" w:rsidP="00A61E7D">
            <w:pPr>
              <w:pStyle w:val="TableText"/>
              <w:rPr>
                <w:spacing w:val="-5"/>
                <w:szCs w:val="24"/>
              </w:rPr>
            </w:pPr>
            <w:r w:rsidRPr="005D1D0C">
              <w:rPr>
                <w:spacing w:val="-5"/>
                <w:szCs w:val="24"/>
              </w:rPr>
              <w:t>HRD</w:t>
            </w:r>
            <w:r w:rsidRPr="005D1D0C">
              <w:rPr>
                <w:szCs w:val="24"/>
              </w:rPr>
              <w:t xml:space="preserve"> </w:t>
            </w:r>
          </w:p>
        </w:tc>
        <w:tc>
          <w:tcPr>
            <w:tcW w:w="1205" w:type="pct"/>
          </w:tcPr>
          <w:p w14:paraId="764F8116" w14:textId="3EAD9676" w:rsidR="00A61E7D" w:rsidRPr="005D1D0C" w:rsidRDefault="00A61E7D" w:rsidP="00A61E7D">
            <w:pPr>
              <w:pStyle w:val="TableParagraph"/>
              <w:spacing w:before="60" w:after="60" w:line="252" w:lineRule="auto"/>
              <w:ind w:left="0" w:right="122"/>
              <w:rPr>
                <w:spacing w:val="-4"/>
                <w:sz w:val="24"/>
                <w:szCs w:val="24"/>
              </w:rPr>
            </w:pPr>
            <w:r w:rsidRPr="005D1D0C">
              <w:rPr>
                <w:sz w:val="24"/>
                <w:szCs w:val="24"/>
              </w:rPr>
              <w:t xml:space="preserve">Head of People Services </w:t>
            </w:r>
          </w:p>
        </w:tc>
        <w:tc>
          <w:tcPr>
            <w:tcW w:w="890" w:type="pct"/>
          </w:tcPr>
          <w:p w14:paraId="6318218D" w14:textId="451383F4" w:rsidR="00A61E7D" w:rsidRPr="005D1D0C" w:rsidRDefault="00A61E7D" w:rsidP="00A61E7D">
            <w:pPr>
              <w:pStyle w:val="TableText"/>
              <w:rPr>
                <w:szCs w:val="24"/>
              </w:rPr>
            </w:pPr>
            <w:r w:rsidRPr="005D1D0C">
              <w:rPr>
                <w:spacing w:val="-5"/>
                <w:szCs w:val="24"/>
              </w:rPr>
              <w:t>N/A</w:t>
            </w:r>
          </w:p>
        </w:tc>
      </w:tr>
      <w:tr w:rsidR="00A61E7D" w:rsidRPr="005D1D0C" w14:paraId="196CFA7E" w14:textId="77777777" w:rsidTr="00A61E7D">
        <w:trPr>
          <w:trHeight w:val="813"/>
        </w:trPr>
        <w:tc>
          <w:tcPr>
            <w:tcW w:w="403" w:type="pct"/>
          </w:tcPr>
          <w:p w14:paraId="40797E28" w14:textId="478A6158" w:rsidR="00A61E7D" w:rsidRPr="005D1D0C" w:rsidRDefault="00A61E7D" w:rsidP="00A61E7D">
            <w:pPr>
              <w:pStyle w:val="TableText"/>
              <w:rPr>
                <w:spacing w:val="-5"/>
                <w:szCs w:val="24"/>
              </w:rPr>
            </w:pPr>
            <w:r w:rsidRPr="005D1D0C">
              <w:rPr>
                <w:spacing w:val="-5"/>
                <w:szCs w:val="24"/>
              </w:rPr>
              <w:t>J1</w:t>
            </w:r>
            <w:r>
              <w:rPr>
                <w:spacing w:val="-5"/>
                <w:szCs w:val="24"/>
              </w:rPr>
              <w:t>5</w:t>
            </w:r>
          </w:p>
        </w:tc>
        <w:tc>
          <w:tcPr>
            <w:tcW w:w="1321" w:type="pct"/>
          </w:tcPr>
          <w:p w14:paraId="0FE98ECA" w14:textId="5A99F24D" w:rsidR="00A61E7D" w:rsidRPr="005D1D0C" w:rsidRDefault="00A61E7D" w:rsidP="00A61E7D">
            <w:pPr>
              <w:pStyle w:val="TableText"/>
              <w:rPr>
                <w:szCs w:val="24"/>
              </w:rPr>
            </w:pPr>
            <w:r w:rsidRPr="005D1D0C">
              <w:rPr>
                <w:szCs w:val="24"/>
              </w:rPr>
              <w:t>New</w:t>
            </w:r>
            <w:r w:rsidRPr="005D1D0C">
              <w:rPr>
                <w:spacing w:val="-5"/>
                <w:szCs w:val="24"/>
              </w:rPr>
              <w:t xml:space="preserve"> </w:t>
            </w:r>
            <w:r>
              <w:rPr>
                <w:spacing w:val="-5"/>
                <w:szCs w:val="24"/>
              </w:rPr>
              <w:t>l</w:t>
            </w:r>
            <w:r>
              <w:rPr>
                <w:szCs w:val="24"/>
              </w:rPr>
              <w:t xml:space="preserve">earning and development (L&amp;D) </w:t>
            </w:r>
            <w:r w:rsidRPr="005D1D0C">
              <w:rPr>
                <w:spacing w:val="-2"/>
                <w:szCs w:val="24"/>
              </w:rPr>
              <w:t>programmes</w:t>
            </w:r>
          </w:p>
        </w:tc>
        <w:tc>
          <w:tcPr>
            <w:tcW w:w="1181" w:type="pct"/>
          </w:tcPr>
          <w:p w14:paraId="38D8FF35" w14:textId="1BB80806" w:rsidR="00A61E7D" w:rsidRPr="005D1D0C" w:rsidRDefault="00A61E7D" w:rsidP="00A61E7D">
            <w:pPr>
              <w:pStyle w:val="TableText"/>
              <w:rPr>
                <w:szCs w:val="24"/>
              </w:rPr>
            </w:pPr>
            <w:r w:rsidRPr="005D1D0C">
              <w:rPr>
                <w:spacing w:val="-5"/>
                <w:szCs w:val="24"/>
              </w:rPr>
              <w:t>HRD</w:t>
            </w:r>
          </w:p>
        </w:tc>
        <w:tc>
          <w:tcPr>
            <w:tcW w:w="1205" w:type="pct"/>
          </w:tcPr>
          <w:p w14:paraId="77C36147" w14:textId="11F884BE" w:rsidR="00A61E7D" w:rsidRPr="005D1D0C" w:rsidRDefault="00A61E7D" w:rsidP="00A61E7D">
            <w:pPr>
              <w:pStyle w:val="TableParagraph"/>
              <w:spacing w:before="60" w:after="60" w:line="252" w:lineRule="auto"/>
              <w:ind w:left="0" w:right="547"/>
              <w:rPr>
                <w:spacing w:val="-4"/>
                <w:sz w:val="24"/>
                <w:szCs w:val="24"/>
              </w:rPr>
            </w:pPr>
            <w:r w:rsidRPr="005D1D0C">
              <w:rPr>
                <w:sz w:val="24"/>
                <w:szCs w:val="24"/>
              </w:rPr>
              <w:t>Head</w:t>
            </w:r>
            <w:r w:rsidRPr="005D1D0C">
              <w:rPr>
                <w:spacing w:val="-3"/>
                <w:sz w:val="24"/>
                <w:szCs w:val="24"/>
              </w:rPr>
              <w:t xml:space="preserve"> </w:t>
            </w:r>
            <w:r w:rsidRPr="005D1D0C">
              <w:rPr>
                <w:sz w:val="24"/>
                <w:szCs w:val="24"/>
              </w:rPr>
              <w:t>of</w:t>
            </w:r>
            <w:r w:rsidRPr="005D1D0C">
              <w:rPr>
                <w:spacing w:val="-5"/>
                <w:sz w:val="24"/>
                <w:szCs w:val="24"/>
              </w:rPr>
              <w:t xml:space="preserve"> Academy</w:t>
            </w:r>
          </w:p>
        </w:tc>
        <w:tc>
          <w:tcPr>
            <w:tcW w:w="890" w:type="pct"/>
          </w:tcPr>
          <w:p w14:paraId="1D77D682" w14:textId="291F09EE" w:rsidR="00A61E7D" w:rsidRPr="005D1D0C" w:rsidRDefault="00A61E7D" w:rsidP="00A61E7D">
            <w:pPr>
              <w:pStyle w:val="TableParagraph"/>
              <w:spacing w:before="60" w:after="60" w:line="252" w:lineRule="auto"/>
              <w:ind w:left="0"/>
              <w:rPr>
                <w:sz w:val="24"/>
                <w:szCs w:val="24"/>
              </w:rPr>
            </w:pPr>
            <w:r w:rsidRPr="005D1D0C">
              <w:rPr>
                <w:spacing w:val="-5"/>
                <w:sz w:val="24"/>
                <w:szCs w:val="24"/>
              </w:rPr>
              <w:t>N/A</w:t>
            </w:r>
          </w:p>
        </w:tc>
      </w:tr>
    </w:tbl>
    <w:p w14:paraId="51781C96" w14:textId="77777777" w:rsidR="005D1D0C" w:rsidRDefault="005D1D0C" w:rsidP="00657DDF">
      <w:pPr>
        <w:pStyle w:val="Heading1"/>
        <w:rPr>
          <w:b/>
        </w:rPr>
        <w:sectPr w:rsidR="005D1D0C" w:rsidSect="003C316E">
          <w:pgSz w:w="11906" w:h="16838" w:code="9"/>
          <w:pgMar w:top="1440" w:right="1440" w:bottom="1440" w:left="1440" w:header="397" w:footer="397" w:gutter="0"/>
          <w:cols w:space="312"/>
          <w:docGrid w:linePitch="360"/>
        </w:sectPr>
      </w:pPr>
    </w:p>
    <w:p w14:paraId="78F999DA" w14:textId="7B0A7094" w:rsidR="00221010" w:rsidRDefault="00221010" w:rsidP="00657DDF">
      <w:pPr>
        <w:pStyle w:val="Heading1"/>
      </w:pPr>
      <w:bookmarkStart w:id="46" w:name="_Appendix_5:_Regulatory"/>
      <w:bookmarkStart w:id="47" w:name="_Toc198804140"/>
      <w:bookmarkEnd w:id="46"/>
      <w:r>
        <w:rPr>
          <w:b/>
        </w:rPr>
        <w:lastRenderedPageBreak/>
        <w:t>Appendix</w:t>
      </w:r>
      <w:r>
        <w:rPr>
          <w:b/>
          <w:spacing w:val="-13"/>
        </w:rPr>
        <w:t xml:space="preserve"> </w:t>
      </w:r>
      <w:r>
        <w:rPr>
          <w:b/>
        </w:rPr>
        <w:t>5</w:t>
      </w:r>
      <w:r>
        <w:t>:</w:t>
      </w:r>
      <w:r>
        <w:rPr>
          <w:spacing w:val="-11"/>
        </w:rPr>
        <w:t xml:space="preserve"> </w:t>
      </w:r>
      <w:r>
        <w:t>Regulatory</w:t>
      </w:r>
      <w:r>
        <w:rPr>
          <w:spacing w:val="-12"/>
        </w:rPr>
        <w:t xml:space="preserve"> </w:t>
      </w:r>
      <w:r w:rsidR="005C5F3E">
        <w:t>r</w:t>
      </w:r>
      <w:r>
        <w:t xml:space="preserve">esponsibilities authorised by the </w:t>
      </w:r>
      <w:r w:rsidR="00973371">
        <w:t>CE/CNI</w:t>
      </w:r>
      <w:bookmarkEnd w:id="47"/>
    </w:p>
    <w:p w14:paraId="24BB7B15" w14:textId="0BA07D88" w:rsidR="00002643" w:rsidRDefault="00002643" w:rsidP="001335A1">
      <w:pPr>
        <w:pStyle w:val="Caption"/>
      </w:pPr>
      <w:r>
        <w:t xml:space="preserve">Table </w:t>
      </w:r>
      <w:r w:rsidR="009B5E26">
        <w:fldChar w:fldCharType="begin"/>
      </w:r>
      <w:r w:rsidR="009B5E26">
        <w:instrText xml:space="preserve"> SEQ Table \* ARABIC </w:instrText>
      </w:r>
      <w:r w:rsidR="009B5E26">
        <w:fldChar w:fldCharType="separate"/>
      </w:r>
      <w:r w:rsidR="004C0F38">
        <w:rPr>
          <w:noProof/>
        </w:rPr>
        <w:t>16</w:t>
      </w:r>
      <w:r w:rsidR="009B5E26">
        <w:rPr>
          <w:noProof/>
        </w:rPr>
        <w:fldChar w:fldCharType="end"/>
      </w:r>
      <w:r>
        <w:t xml:space="preserve"> - </w:t>
      </w:r>
      <w:r w:rsidRPr="00FB6300">
        <w:t>Delegations for the exercise of regulatory functions</w:t>
      </w:r>
    </w:p>
    <w:tbl>
      <w:tblPr>
        <w:tblStyle w:val="ONRTable1"/>
        <w:tblW w:w="5000" w:type="pct"/>
        <w:tblInd w:w="0" w:type="dxa"/>
        <w:tblLook w:val="01E0" w:firstRow="1" w:lastRow="1" w:firstColumn="1" w:lastColumn="1" w:noHBand="0" w:noVBand="0"/>
      </w:tblPr>
      <w:tblGrid>
        <w:gridCol w:w="2836"/>
        <w:gridCol w:w="8503"/>
        <w:gridCol w:w="2619"/>
      </w:tblGrid>
      <w:tr w:rsidR="00F56CB6" w:rsidRPr="002D00DE" w14:paraId="143ECD90" w14:textId="77777777" w:rsidTr="00F462B3">
        <w:trPr>
          <w:cnfStyle w:val="100000000000" w:firstRow="1" w:lastRow="0" w:firstColumn="0" w:lastColumn="0" w:oddVBand="0" w:evenVBand="0" w:oddHBand="0" w:evenHBand="0" w:firstRowFirstColumn="0" w:firstRowLastColumn="0" w:lastRowFirstColumn="0" w:lastRowLastColumn="0"/>
          <w:cantSplit/>
          <w:trHeight w:val="529"/>
          <w:tblHeader/>
        </w:trPr>
        <w:tc>
          <w:tcPr>
            <w:tcW w:w="1016" w:type="pct"/>
          </w:tcPr>
          <w:p w14:paraId="369E96F2" w14:textId="77777777" w:rsidR="00CA2E78" w:rsidRPr="002D00DE" w:rsidRDefault="00CA2E78" w:rsidP="008F43F6">
            <w:pPr>
              <w:pStyle w:val="TableParagraph"/>
              <w:spacing w:before="60" w:after="60" w:line="252" w:lineRule="auto"/>
              <w:ind w:left="0"/>
              <w:rPr>
                <w:b w:val="0"/>
                <w:bCs/>
                <w:sz w:val="24"/>
                <w:szCs w:val="24"/>
              </w:rPr>
            </w:pPr>
            <w:r w:rsidRPr="002D00DE">
              <w:rPr>
                <w:b w:val="0"/>
                <w:bCs/>
                <w:spacing w:val="-2"/>
                <w:w w:val="105"/>
                <w:sz w:val="24"/>
                <w:szCs w:val="24"/>
              </w:rPr>
              <w:t>Legislation</w:t>
            </w:r>
          </w:p>
        </w:tc>
        <w:tc>
          <w:tcPr>
            <w:tcW w:w="3046" w:type="pct"/>
          </w:tcPr>
          <w:p w14:paraId="7D11A08C" w14:textId="77777777" w:rsidR="00CA2E78" w:rsidRPr="002D00DE" w:rsidRDefault="00CA2E78" w:rsidP="001A7F8F">
            <w:pPr>
              <w:pStyle w:val="TableParagraph"/>
              <w:spacing w:before="60" w:after="60" w:line="252" w:lineRule="auto"/>
              <w:ind w:left="0"/>
              <w:rPr>
                <w:b w:val="0"/>
                <w:bCs/>
                <w:sz w:val="24"/>
                <w:szCs w:val="24"/>
              </w:rPr>
            </w:pPr>
            <w:r w:rsidRPr="002D00DE">
              <w:rPr>
                <w:b w:val="0"/>
                <w:bCs/>
                <w:spacing w:val="-2"/>
                <w:w w:val="105"/>
                <w:sz w:val="24"/>
                <w:szCs w:val="24"/>
              </w:rPr>
              <w:t>Functions</w:t>
            </w:r>
          </w:p>
        </w:tc>
        <w:tc>
          <w:tcPr>
            <w:tcW w:w="938" w:type="pct"/>
          </w:tcPr>
          <w:p w14:paraId="28490483" w14:textId="77777777" w:rsidR="00CA2E78" w:rsidRPr="002D00DE" w:rsidRDefault="00CA2E78" w:rsidP="001A7F8F">
            <w:pPr>
              <w:pStyle w:val="TableParagraph"/>
              <w:spacing w:before="60" w:after="60" w:line="252" w:lineRule="auto"/>
              <w:ind w:left="0"/>
              <w:rPr>
                <w:b w:val="0"/>
                <w:bCs/>
                <w:sz w:val="24"/>
                <w:szCs w:val="24"/>
              </w:rPr>
            </w:pPr>
            <w:r w:rsidRPr="002D00DE">
              <w:rPr>
                <w:b w:val="0"/>
                <w:bCs/>
                <w:spacing w:val="-2"/>
                <w:w w:val="105"/>
                <w:sz w:val="24"/>
                <w:szCs w:val="24"/>
              </w:rPr>
              <w:t>Comments</w:t>
            </w:r>
          </w:p>
        </w:tc>
      </w:tr>
      <w:tr w:rsidR="00F462B3" w:rsidRPr="002D00DE" w14:paraId="29AA4422" w14:textId="77777777" w:rsidTr="00F462B3">
        <w:trPr>
          <w:cantSplit/>
          <w:trHeight w:val="957"/>
        </w:trPr>
        <w:tc>
          <w:tcPr>
            <w:tcW w:w="1016" w:type="pct"/>
            <w:vMerge w:val="restart"/>
          </w:tcPr>
          <w:p w14:paraId="4860DB16" w14:textId="77777777" w:rsidR="00CA2E78" w:rsidRPr="002D00DE" w:rsidRDefault="00CA2E78" w:rsidP="008F43F6">
            <w:pPr>
              <w:pStyle w:val="TableParagraph"/>
              <w:spacing w:before="60" w:after="60" w:line="252" w:lineRule="auto"/>
              <w:ind w:left="0"/>
              <w:rPr>
                <w:sz w:val="24"/>
                <w:szCs w:val="24"/>
              </w:rPr>
            </w:pPr>
            <w:r w:rsidRPr="002D00DE">
              <w:rPr>
                <w:sz w:val="24"/>
                <w:szCs w:val="24"/>
              </w:rPr>
              <w:t>Nuclear</w:t>
            </w:r>
            <w:r w:rsidRPr="002D00DE">
              <w:rPr>
                <w:spacing w:val="-10"/>
                <w:sz w:val="24"/>
                <w:szCs w:val="24"/>
              </w:rPr>
              <w:t xml:space="preserve"> </w:t>
            </w:r>
            <w:r w:rsidRPr="002D00DE">
              <w:rPr>
                <w:sz w:val="24"/>
                <w:szCs w:val="24"/>
              </w:rPr>
              <w:t>installations</w:t>
            </w:r>
            <w:r w:rsidRPr="002D00DE">
              <w:rPr>
                <w:spacing w:val="-9"/>
                <w:sz w:val="24"/>
                <w:szCs w:val="24"/>
              </w:rPr>
              <w:t xml:space="preserve"> </w:t>
            </w:r>
            <w:r w:rsidRPr="002D00DE">
              <w:rPr>
                <w:sz w:val="24"/>
                <w:szCs w:val="24"/>
              </w:rPr>
              <w:t>Act and conditions attached to</w:t>
            </w:r>
            <w:r w:rsidRPr="002D00DE">
              <w:rPr>
                <w:spacing w:val="-8"/>
                <w:sz w:val="24"/>
                <w:szCs w:val="24"/>
              </w:rPr>
              <w:t xml:space="preserve"> </w:t>
            </w:r>
            <w:r w:rsidRPr="002D00DE">
              <w:rPr>
                <w:sz w:val="24"/>
                <w:szCs w:val="24"/>
              </w:rPr>
              <w:t>Nuclear</w:t>
            </w:r>
            <w:r w:rsidRPr="002D00DE">
              <w:rPr>
                <w:spacing w:val="-4"/>
                <w:sz w:val="24"/>
                <w:szCs w:val="24"/>
              </w:rPr>
              <w:t xml:space="preserve"> </w:t>
            </w:r>
            <w:r w:rsidRPr="002D00DE">
              <w:rPr>
                <w:sz w:val="24"/>
                <w:szCs w:val="24"/>
              </w:rPr>
              <w:t>Site</w:t>
            </w:r>
            <w:r w:rsidRPr="002D00DE">
              <w:rPr>
                <w:spacing w:val="-5"/>
                <w:sz w:val="24"/>
                <w:szCs w:val="24"/>
              </w:rPr>
              <w:t xml:space="preserve"> </w:t>
            </w:r>
            <w:r w:rsidRPr="002D00DE">
              <w:rPr>
                <w:spacing w:val="-2"/>
                <w:sz w:val="24"/>
                <w:szCs w:val="24"/>
              </w:rPr>
              <w:t>Licenses</w:t>
            </w:r>
          </w:p>
        </w:tc>
        <w:tc>
          <w:tcPr>
            <w:tcW w:w="3046" w:type="pct"/>
          </w:tcPr>
          <w:p w14:paraId="46C1C9A9" w14:textId="77777777" w:rsidR="00CA2E78" w:rsidRPr="002D00DE" w:rsidRDefault="00CA2E78" w:rsidP="001A7F8F">
            <w:pPr>
              <w:pStyle w:val="TableParagraph"/>
              <w:spacing w:before="60" w:after="60" w:line="252" w:lineRule="auto"/>
              <w:ind w:left="0"/>
              <w:rPr>
                <w:b/>
                <w:sz w:val="24"/>
                <w:szCs w:val="24"/>
              </w:rPr>
            </w:pPr>
            <w:r w:rsidRPr="002D00DE">
              <w:rPr>
                <w:b/>
                <w:sz w:val="24"/>
                <w:szCs w:val="24"/>
              </w:rPr>
              <w:t>Reserved</w:t>
            </w:r>
            <w:r w:rsidRPr="002D00DE">
              <w:rPr>
                <w:b/>
                <w:spacing w:val="-7"/>
                <w:sz w:val="24"/>
                <w:szCs w:val="24"/>
              </w:rPr>
              <w:t xml:space="preserve"> </w:t>
            </w:r>
            <w:r w:rsidRPr="002D00DE">
              <w:rPr>
                <w:b/>
                <w:sz w:val="24"/>
                <w:szCs w:val="24"/>
              </w:rPr>
              <w:t>to</w:t>
            </w:r>
            <w:r w:rsidRPr="002D00DE">
              <w:rPr>
                <w:b/>
                <w:spacing w:val="-7"/>
                <w:sz w:val="24"/>
                <w:szCs w:val="24"/>
              </w:rPr>
              <w:t xml:space="preserve"> </w:t>
            </w:r>
            <w:r w:rsidRPr="002D00DE">
              <w:rPr>
                <w:b/>
                <w:spacing w:val="-5"/>
                <w:sz w:val="24"/>
                <w:szCs w:val="24"/>
              </w:rPr>
              <w:t>CNI</w:t>
            </w:r>
          </w:p>
          <w:p w14:paraId="13623D1A" w14:textId="77777777" w:rsidR="00CA2E78" w:rsidRPr="002D00DE" w:rsidRDefault="00CA2E78" w:rsidP="00C01BB8">
            <w:pPr>
              <w:pStyle w:val="TableParagraph"/>
              <w:numPr>
                <w:ilvl w:val="0"/>
                <w:numId w:val="15"/>
              </w:numPr>
              <w:tabs>
                <w:tab w:val="left" w:pos="367"/>
              </w:tabs>
              <w:spacing w:before="60" w:after="60" w:line="252" w:lineRule="auto"/>
              <w:ind w:left="312" w:right="429"/>
              <w:rPr>
                <w:sz w:val="24"/>
                <w:szCs w:val="24"/>
              </w:rPr>
            </w:pPr>
            <w:r w:rsidRPr="002D00DE">
              <w:rPr>
                <w:sz w:val="24"/>
                <w:szCs w:val="24"/>
              </w:rPr>
              <w:t>Granting</w:t>
            </w:r>
            <w:r w:rsidRPr="002D00DE">
              <w:rPr>
                <w:spacing w:val="-8"/>
                <w:sz w:val="24"/>
                <w:szCs w:val="24"/>
              </w:rPr>
              <w:t xml:space="preserve"> </w:t>
            </w:r>
            <w:r w:rsidRPr="002D00DE">
              <w:rPr>
                <w:sz w:val="24"/>
                <w:szCs w:val="24"/>
              </w:rPr>
              <w:t>or</w:t>
            </w:r>
            <w:r w:rsidRPr="002D00DE">
              <w:rPr>
                <w:spacing w:val="-6"/>
                <w:sz w:val="24"/>
                <w:szCs w:val="24"/>
              </w:rPr>
              <w:t xml:space="preserve"> </w:t>
            </w:r>
            <w:r w:rsidRPr="002D00DE">
              <w:rPr>
                <w:sz w:val="24"/>
                <w:szCs w:val="24"/>
              </w:rPr>
              <w:t>withdrawing</w:t>
            </w:r>
            <w:r w:rsidRPr="002D00DE">
              <w:rPr>
                <w:spacing w:val="-5"/>
                <w:sz w:val="24"/>
                <w:szCs w:val="24"/>
              </w:rPr>
              <w:t xml:space="preserve"> </w:t>
            </w:r>
            <w:r w:rsidRPr="002D00DE">
              <w:rPr>
                <w:sz w:val="24"/>
                <w:szCs w:val="24"/>
              </w:rPr>
              <w:t>a</w:t>
            </w:r>
            <w:r w:rsidRPr="002D00DE">
              <w:rPr>
                <w:spacing w:val="-8"/>
                <w:sz w:val="24"/>
                <w:szCs w:val="24"/>
              </w:rPr>
              <w:t xml:space="preserve"> </w:t>
            </w:r>
            <w:r w:rsidRPr="002D00DE">
              <w:rPr>
                <w:spacing w:val="-2"/>
                <w:sz w:val="24"/>
                <w:szCs w:val="24"/>
              </w:rPr>
              <w:t>license</w:t>
            </w:r>
          </w:p>
        </w:tc>
        <w:tc>
          <w:tcPr>
            <w:tcW w:w="938" w:type="pct"/>
          </w:tcPr>
          <w:p w14:paraId="3ACEC6B8" w14:textId="0F26F783" w:rsidR="00CA2E78" w:rsidRPr="002D00DE" w:rsidRDefault="00CA2E78" w:rsidP="008F43F6">
            <w:pPr>
              <w:pStyle w:val="TableParagraph"/>
              <w:spacing w:before="60" w:after="60" w:line="252" w:lineRule="auto"/>
              <w:ind w:left="0"/>
              <w:rPr>
                <w:sz w:val="24"/>
                <w:szCs w:val="24"/>
              </w:rPr>
            </w:pPr>
            <w:r w:rsidRPr="002D00DE">
              <w:rPr>
                <w:sz w:val="24"/>
                <w:szCs w:val="24"/>
              </w:rPr>
              <w:t xml:space="preserve">Can be delegated to </w:t>
            </w:r>
            <w:r w:rsidR="005B439B">
              <w:rPr>
                <w:sz w:val="24"/>
                <w:szCs w:val="24"/>
              </w:rPr>
              <w:t>SDR</w:t>
            </w:r>
            <w:r w:rsidR="00BD59D4">
              <w:rPr>
                <w:sz w:val="24"/>
                <w:szCs w:val="24"/>
              </w:rPr>
              <w:t xml:space="preserve"> or</w:t>
            </w:r>
            <w:r w:rsidR="008F43F6">
              <w:rPr>
                <w:sz w:val="24"/>
                <w:szCs w:val="24"/>
              </w:rPr>
              <w:t xml:space="preserve"> </w:t>
            </w:r>
            <w:r w:rsidRPr="002D00DE">
              <w:rPr>
                <w:sz w:val="24"/>
                <w:szCs w:val="24"/>
              </w:rPr>
              <w:t>DoR</w:t>
            </w:r>
            <w:r w:rsidRPr="002D00DE">
              <w:rPr>
                <w:spacing w:val="-10"/>
                <w:sz w:val="24"/>
                <w:szCs w:val="24"/>
              </w:rPr>
              <w:t xml:space="preserve"> </w:t>
            </w:r>
            <w:r w:rsidRPr="002D00DE">
              <w:rPr>
                <w:sz w:val="24"/>
                <w:szCs w:val="24"/>
              </w:rPr>
              <w:t>on</w:t>
            </w:r>
            <w:r w:rsidRPr="002D00DE">
              <w:rPr>
                <w:spacing w:val="-10"/>
                <w:sz w:val="24"/>
                <w:szCs w:val="24"/>
              </w:rPr>
              <w:t xml:space="preserve"> </w:t>
            </w:r>
            <w:r w:rsidRPr="002D00DE">
              <w:rPr>
                <w:sz w:val="24"/>
                <w:szCs w:val="24"/>
              </w:rPr>
              <w:t>a</w:t>
            </w:r>
            <w:r w:rsidRPr="002D00DE">
              <w:rPr>
                <w:spacing w:val="-12"/>
                <w:sz w:val="24"/>
                <w:szCs w:val="24"/>
              </w:rPr>
              <w:t xml:space="preserve"> </w:t>
            </w:r>
            <w:r w:rsidRPr="002D00DE">
              <w:rPr>
                <w:sz w:val="24"/>
                <w:szCs w:val="24"/>
              </w:rPr>
              <w:t>case</w:t>
            </w:r>
            <w:r w:rsidR="005F120E" w:rsidRPr="002D00DE">
              <w:rPr>
                <w:spacing w:val="-12"/>
                <w:sz w:val="24"/>
                <w:szCs w:val="24"/>
              </w:rPr>
              <w:t>-</w:t>
            </w:r>
            <w:r w:rsidRPr="002D00DE">
              <w:rPr>
                <w:sz w:val="24"/>
                <w:szCs w:val="24"/>
              </w:rPr>
              <w:t>by</w:t>
            </w:r>
            <w:r w:rsidR="005F120E" w:rsidRPr="002D00DE">
              <w:rPr>
                <w:sz w:val="24"/>
                <w:szCs w:val="24"/>
              </w:rPr>
              <w:t>-</w:t>
            </w:r>
            <w:r w:rsidRPr="002D00DE">
              <w:rPr>
                <w:sz w:val="24"/>
                <w:szCs w:val="24"/>
              </w:rPr>
              <w:t>case basis</w:t>
            </w:r>
          </w:p>
        </w:tc>
      </w:tr>
      <w:tr w:rsidR="00F462B3" w:rsidRPr="002D00DE" w14:paraId="73FA2CDA" w14:textId="77777777" w:rsidTr="00F462B3">
        <w:trPr>
          <w:cantSplit/>
          <w:trHeight w:val="1315"/>
        </w:trPr>
        <w:tc>
          <w:tcPr>
            <w:tcW w:w="1016" w:type="pct"/>
            <w:vMerge/>
          </w:tcPr>
          <w:p w14:paraId="0404842D" w14:textId="77777777" w:rsidR="00CA2E78" w:rsidRPr="002D00DE" w:rsidRDefault="00CA2E78" w:rsidP="008F43F6">
            <w:pPr>
              <w:spacing w:before="60" w:after="60"/>
              <w:ind w:left="112"/>
              <w:rPr>
                <w:szCs w:val="24"/>
              </w:rPr>
            </w:pPr>
          </w:p>
        </w:tc>
        <w:tc>
          <w:tcPr>
            <w:tcW w:w="3046" w:type="pct"/>
          </w:tcPr>
          <w:p w14:paraId="3C4F7230" w14:textId="652853B8" w:rsidR="00CA2E78" w:rsidRPr="002D00DE" w:rsidRDefault="00CA2E78" w:rsidP="001A7F8F">
            <w:pPr>
              <w:pStyle w:val="TableParagraph"/>
              <w:spacing w:before="60" w:after="60" w:line="252" w:lineRule="auto"/>
              <w:ind w:left="0"/>
              <w:rPr>
                <w:b/>
                <w:sz w:val="24"/>
                <w:szCs w:val="24"/>
              </w:rPr>
            </w:pPr>
            <w:r w:rsidRPr="002D00DE">
              <w:rPr>
                <w:b/>
                <w:w w:val="105"/>
                <w:sz w:val="24"/>
                <w:szCs w:val="24"/>
              </w:rPr>
              <w:t>Delegated</w:t>
            </w:r>
            <w:r w:rsidRPr="002D00DE">
              <w:rPr>
                <w:b/>
                <w:spacing w:val="-10"/>
                <w:w w:val="105"/>
                <w:sz w:val="24"/>
                <w:szCs w:val="24"/>
              </w:rPr>
              <w:t xml:space="preserve"> </w:t>
            </w:r>
            <w:r w:rsidRPr="002D00DE">
              <w:rPr>
                <w:b/>
                <w:w w:val="105"/>
                <w:sz w:val="24"/>
                <w:szCs w:val="24"/>
              </w:rPr>
              <w:t>to</w:t>
            </w:r>
            <w:r w:rsidRPr="002D00DE">
              <w:rPr>
                <w:b/>
                <w:spacing w:val="-8"/>
                <w:w w:val="105"/>
                <w:sz w:val="24"/>
                <w:szCs w:val="24"/>
              </w:rPr>
              <w:t xml:space="preserve"> </w:t>
            </w:r>
            <w:r w:rsidR="005B439B">
              <w:rPr>
                <w:b/>
                <w:spacing w:val="-2"/>
                <w:w w:val="105"/>
                <w:sz w:val="24"/>
                <w:szCs w:val="24"/>
              </w:rPr>
              <w:t>SDR</w:t>
            </w:r>
          </w:p>
          <w:p w14:paraId="4EDC6BFC" w14:textId="77777777" w:rsidR="00CA2E78" w:rsidRPr="002D00DE" w:rsidRDefault="00CA2E78" w:rsidP="00C01BB8">
            <w:pPr>
              <w:pStyle w:val="TableParagraph"/>
              <w:numPr>
                <w:ilvl w:val="0"/>
                <w:numId w:val="15"/>
              </w:numPr>
              <w:tabs>
                <w:tab w:val="left" w:pos="367"/>
              </w:tabs>
              <w:spacing w:before="60" w:after="60" w:line="252" w:lineRule="auto"/>
              <w:ind w:left="312" w:right="429"/>
              <w:rPr>
                <w:sz w:val="24"/>
                <w:szCs w:val="24"/>
              </w:rPr>
            </w:pPr>
            <w:r w:rsidRPr="002D00DE">
              <w:rPr>
                <w:sz w:val="24"/>
                <w:szCs w:val="24"/>
              </w:rPr>
              <w:t>Vary</w:t>
            </w:r>
            <w:r w:rsidRPr="007D3FDA">
              <w:rPr>
                <w:sz w:val="24"/>
                <w:szCs w:val="24"/>
              </w:rPr>
              <w:t xml:space="preserve"> licenses</w:t>
            </w:r>
          </w:p>
          <w:p w14:paraId="79278680" w14:textId="77777777" w:rsidR="00CA2E78" w:rsidRPr="002D00DE" w:rsidRDefault="00CA2E78" w:rsidP="00C01BB8">
            <w:pPr>
              <w:pStyle w:val="TableParagraph"/>
              <w:numPr>
                <w:ilvl w:val="0"/>
                <w:numId w:val="15"/>
              </w:numPr>
              <w:tabs>
                <w:tab w:val="left" w:pos="367"/>
              </w:tabs>
              <w:spacing w:before="60" w:after="60" w:line="252" w:lineRule="auto"/>
              <w:ind w:left="312" w:right="429"/>
              <w:rPr>
                <w:sz w:val="24"/>
                <w:szCs w:val="24"/>
              </w:rPr>
            </w:pPr>
            <w:r w:rsidRPr="002D00DE">
              <w:rPr>
                <w:sz w:val="24"/>
                <w:szCs w:val="24"/>
              </w:rPr>
              <w:t>Grant</w:t>
            </w:r>
            <w:r w:rsidRPr="007D3FDA">
              <w:rPr>
                <w:sz w:val="24"/>
                <w:szCs w:val="24"/>
              </w:rPr>
              <w:t xml:space="preserve"> </w:t>
            </w:r>
            <w:r w:rsidRPr="002D00DE">
              <w:rPr>
                <w:sz w:val="24"/>
                <w:szCs w:val="24"/>
              </w:rPr>
              <w:t>Consents</w:t>
            </w:r>
            <w:r w:rsidRPr="007D3FDA">
              <w:rPr>
                <w:sz w:val="24"/>
                <w:szCs w:val="24"/>
              </w:rPr>
              <w:t xml:space="preserve"> </w:t>
            </w:r>
            <w:r w:rsidRPr="002D00DE">
              <w:rPr>
                <w:sz w:val="24"/>
                <w:szCs w:val="24"/>
              </w:rPr>
              <w:t>and</w:t>
            </w:r>
            <w:r w:rsidRPr="007D3FDA">
              <w:rPr>
                <w:sz w:val="24"/>
                <w:szCs w:val="24"/>
              </w:rPr>
              <w:t xml:space="preserve"> </w:t>
            </w:r>
            <w:r w:rsidRPr="002D00DE">
              <w:rPr>
                <w:sz w:val="24"/>
                <w:szCs w:val="24"/>
              </w:rPr>
              <w:t>Approvals</w:t>
            </w:r>
            <w:r w:rsidRPr="007D3FDA">
              <w:rPr>
                <w:sz w:val="24"/>
                <w:szCs w:val="24"/>
              </w:rPr>
              <w:t xml:space="preserve"> </w:t>
            </w:r>
            <w:r w:rsidRPr="002D00DE">
              <w:rPr>
                <w:sz w:val="24"/>
                <w:szCs w:val="24"/>
              </w:rPr>
              <w:t xml:space="preserve">and </w:t>
            </w:r>
            <w:r w:rsidRPr="007D3FDA">
              <w:rPr>
                <w:sz w:val="24"/>
                <w:szCs w:val="24"/>
              </w:rPr>
              <w:t>Directions</w:t>
            </w:r>
          </w:p>
          <w:p w14:paraId="7C5FC22D" w14:textId="77777777" w:rsidR="00CA2E78" w:rsidRPr="002D00DE" w:rsidRDefault="00CA2E78" w:rsidP="00C01BB8">
            <w:pPr>
              <w:pStyle w:val="TableParagraph"/>
              <w:numPr>
                <w:ilvl w:val="0"/>
                <w:numId w:val="15"/>
              </w:numPr>
              <w:tabs>
                <w:tab w:val="left" w:pos="367"/>
              </w:tabs>
              <w:spacing w:before="60" w:after="60" w:line="252" w:lineRule="auto"/>
              <w:ind w:left="312" w:right="429"/>
              <w:rPr>
                <w:sz w:val="24"/>
                <w:szCs w:val="24"/>
              </w:rPr>
            </w:pPr>
            <w:r w:rsidRPr="002D00DE">
              <w:rPr>
                <w:sz w:val="24"/>
                <w:szCs w:val="24"/>
              </w:rPr>
              <w:t>Modify, revise or</w:t>
            </w:r>
            <w:r w:rsidRPr="007D3FDA">
              <w:rPr>
                <w:sz w:val="24"/>
                <w:szCs w:val="24"/>
              </w:rPr>
              <w:t xml:space="preserve"> </w:t>
            </w:r>
            <w:r w:rsidRPr="002D00DE">
              <w:rPr>
                <w:sz w:val="24"/>
                <w:szCs w:val="24"/>
              </w:rPr>
              <w:t>withdraw</w:t>
            </w:r>
            <w:r w:rsidRPr="007D3FDA">
              <w:rPr>
                <w:sz w:val="24"/>
                <w:szCs w:val="24"/>
              </w:rPr>
              <w:t xml:space="preserve"> </w:t>
            </w:r>
            <w:r w:rsidRPr="002D00DE">
              <w:rPr>
                <w:sz w:val="24"/>
                <w:szCs w:val="24"/>
              </w:rPr>
              <w:t>Consents,</w:t>
            </w:r>
            <w:r w:rsidRPr="007D3FDA">
              <w:rPr>
                <w:sz w:val="24"/>
                <w:szCs w:val="24"/>
              </w:rPr>
              <w:t xml:space="preserve"> </w:t>
            </w:r>
            <w:r w:rsidRPr="002D00DE">
              <w:rPr>
                <w:sz w:val="24"/>
                <w:szCs w:val="24"/>
              </w:rPr>
              <w:t>Approvals</w:t>
            </w:r>
            <w:r w:rsidRPr="007D3FDA">
              <w:rPr>
                <w:sz w:val="24"/>
                <w:szCs w:val="24"/>
              </w:rPr>
              <w:t xml:space="preserve"> </w:t>
            </w:r>
            <w:r w:rsidRPr="002D00DE">
              <w:rPr>
                <w:sz w:val="24"/>
                <w:szCs w:val="24"/>
              </w:rPr>
              <w:t xml:space="preserve">and </w:t>
            </w:r>
            <w:r w:rsidRPr="007D3FDA">
              <w:rPr>
                <w:sz w:val="24"/>
                <w:szCs w:val="24"/>
              </w:rPr>
              <w:t>Directions</w:t>
            </w:r>
          </w:p>
        </w:tc>
        <w:tc>
          <w:tcPr>
            <w:tcW w:w="938" w:type="pct"/>
          </w:tcPr>
          <w:p w14:paraId="00A924EC" w14:textId="194AB6F0" w:rsidR="00CA2E78" w:rsidRPr="002D00DE" w:rsidRDefault="002017EF" w:rsidP="004C0F38">
            <w:pPr>
              <w:pStyle w:val="TableParagraph"/>
              <w:spacing w:before="60" w:after="60" w:line="252" w:lineRule="auto"/>
              <w:ind w:left="0"/>
              <w:rPr>
                <w:rFonts w:ascii="Times New Roman"/>
                <w:sz w:val="24"/>
                <w:szCs w:val="24"/>
              </w:rPr>
            </w:pPr>
            <w:r w:rsidRPr="00827A2C">
              <w:rPr>
                <w:rFonts w:asciiTheme="minorHAnsi" w:hAnsiTheme="minorHAnsi" w:cstheme="minorHAnsi"/>
                <w:sz w:val="24"/>
                <w:szCs w:val="24"/>
              </w:rPr>
              <w:t>Can be sub-del</w:t>
            </w:r>
            <w:r>
              <w:rPr>
                <w:rFonts w:asciiTheme="minorHAnsi" w:hAnsiTheme="minorHAnsi" w:cstheme="minorHAnsi"/>
                <w:sz w:val="24"/>
                <w:szCs w:val="24"/>
              </w:rPr>
              <w:t>e</w:t>
            </w:r>
            <w:r w:rsidRPr="00827A2C">
              <w:rPr>
                <w:rFonts w:asciiTheme="minorHAnsi" w:hAnsiTheme="minorHAnsi" w:cstheme="minorHAnsi"/>
                <w:sz w:val="24"/>
                <w:szCs w:val="24"/>
              </w:rPr>
              <w:t>gated to DoR</w:t>
            </w:r>
          </w:p>
        </w:tc>
      </w:tr>
      <w:tr w:rsidR="00F462B3" w:rsidRPr="002D00DE" w14:paraId="2190A91A" w14:textId="77777777" w:rsidTr="00F462B3">
        <w:trPr>
          <w:cantSplit/>
          <w:trHeight w:val="1110"/>
        </w:trPr>
        <w:tc>
          <w:tcPr>
            <w:tcW w:w="1016" w:type="pct"/>
            <w:vMerge/>
          </w:tcPr>
          <w:p w14:paraId="5F978D19" w14:textId="77777777" w:rsidR="00CA2E78" w:rsidRPr="002D00DE" w:rsidRDefault="00CA2E78" w:rsidP="008F43F6">
            <w:pPr>
              <w:spacing w:before="60" w:after="60"/>
              <w:ind w:left="112"/>
              <w:rPr>
                <w:szCs w:val="24"/>
              </w:rPr>
            </w:pPr>
          </w:p>
        </w:tc>
        <w:tc>
          <w:tcPr>
            <w:tcW w:w="3046" w:type="pct"/>
          </w:tcPr>
          <w:p w14:paraId="540CDEA8" w14:textId="77777777" w:rsidR="00CA2E78" w:rsidRPr="002D00DE" w:rsidRDefault="00CA2E78" w:rsidP="001A7F8F">
            <w:pPr>
              <w:pStyle w:val="TableParagraph"/>
              <w:spacing w:before="60" w:after="60" w:line="252" w:lineRule="auto"/>
              <w:ind w:left="0"/>
              <w:rPr>
                <w:b/>
                <w:sz w:val="24"/>
                <w:szCs w:val="24"/>
              </w:rPr>
            </w:pPr>
            <w:r w:rsidRPr="002D00DE">
              <w:rPr>
                <w:b/>
                <w:sz w:val="24"/>
                <w:szCs w:val="24"/>
              </w:rPr>
              <w:t>Delegated</w:t>
            </w:r>
            <w:r w:rsidRPr="002D00DE">
              <w:rPr>
                <w:b/>
                <w:spacing w:val="-12"/>
                <w:sz w:val="24"/>
                <w:szCs w:val="24"/>
              </w:rPr>
              <w:t xml:space="preserve"> </w:t>
            </w:r>
            <w:r w:rsidRPr="002D00DE">
              <w:rPr>
                <w:b/>
                <w:sz w:val="24"/>
                <w:szCs w:val="24"/>
              </w:rPr>
              <w:t>to</w:t>
            </w:r>
            <w:r w:rsidRPr="002D00DE">
              <w:rPr>
                <w:b/>
                <w:spacing w:val="-10"/>
                <w:sz w:val="24"/>
                <w:szCs w:val="24"/>
              </w:rPr>
              <w:t xml:space="preserve"> </w:t>
            </w:r>
            <w:r w:rsidRPr="002D00DE">
              <w:rPr>
                <w:b/>
                <w:sz w:val="24"/>
                <w:szCs w:val="24"/>
              </w:rPr>
              <w:t>Superintending</w:t>
            </w:r>
            <w:r w:rsidRPr="002D00DE">
              <w:rPr>
                <w:b/>
                <w:spacing w:val="-12"/>
                <w:sz w:val="24"/>
                <w:szCs w:val="24"/>
              </w:rPr>
              <w:t xml:space="preserve"> </w:t>
            </w:r>
            <w:r w:rsidRPr="002D00DE">
              <w:rPr>
                <w:b/>
                <w:spacing w:val="-2"/>
                <w:sz w:val="24"/>
                <w:szCs w:val="24"/>
              </w:rPr>
              <w:t>Inspector</w:t>
            </w:r>
          </w:p>
          <w:p w14:paraId="0CC6C66D" w14:textId="518003B6" w:rsidR="00CA2E78" w:rsidRPr="002D00DE" w:rsidRDefault="00A6174B" w:rsidP="00C01BB8">
            <w:pPr>
              <w:pStyle w:val="TableParagraph"/>
              <w:numPr>
                <w:ilvl w:val="0"/>
                <w:numId w:val="15"/>
              </w:numPr>
              <w:tabs>
                <w:tab w:val="left" w:pos="367"/>
              </w:tabs>
              <w:spacing w:before="60" w:after="60" w:line="252" w:lineRule="auto"/>
              <w:ind w:left="312" w:right="429"/>
              <w:rPr>
                <w:sz w:val="24"/>
                <w:szCs w:val="24"/>
              </w:rPr>
            </w:pPr>
            <w:r>
              <w:rPr>
                <w:sz w:val="24"/>
                <w:szCs w:val="24"/>
              </w:rPr>
              <w:t>Issue of Specifications, Agreements, and Notifications within their area of competence and for e</w:t>
            </w:r>
            <w:r w:rsidR="00CA2E78" w:rsidRPr="002D00DE">
              <w:rPr>
                <w:sz w:val="24"/>
                <w:szCs w:val="24"/>
              </w:rPr>
              <w:t xml:space="preserve">xercising the derived powers provided by </w:t>
            </w:r>
            <w:r w:rsidR="003712B3" w:rsidRPr="002D00DE">
              <w:rPr>
                <w:sz w:val="24"/>
                <w:szCs w:val="24"/>
              </w:rPr>
              <w:t>licensees’</w:t>
            </w:r>
            <w:r w:rsidR="00CA2E78" w:rsidRPr="002D00DE">
              <w:rPr>
                <w:sz w:val="24"/>
                <w:szCs w:val="24"/>
              </w:rPr>
              <w:t xml:space="preserve"> arrangements</w:t>
            </w:r>
          </w:p>
          <w:p w14:paraId="40B6EC95" w14:textId="77777777" w:rsidR="00CA2E78" w:rsidRPr="002D00DE" w:rsidRDefault="00CA2E78" w:rsidP="00C01BB8">
            <w:pPr>
              <w:pStyle w:val="TableParagraph"/>
              <w:numPr>
                <w:ilvl w:val="0"/>
                <w:numId w:val="15"/>
              </w:numPr>
              <w:tabs>
                <w:tab w:val="left" w:pos="367"/>
              </w:tabs>
              <w:spacing w:before="60" w:after="60" w:line="252" w:lineRule="auto"/>
              <w:ind w:left="312" w:right="429"/>
              <w:rPr>
                <w:sz w:val="24"/>
                <w:szCs w:val="24"/>
              </w:rPr>
            </w:pPr>
            <w:r w:rsidRPr="002D00DE">
              <w:rPr>
                <w:sz w:val="24"/>
                <w:szCs w:val="24"/>
              </w:rPr>
              <w:t>Directions</w:t>
            </w:r>
            <w:r w:rsidRPr="007D3FDA">
              <w:rPr>
                <w:sz w:val="24"/>
                <w:szCs w:val="24"/>
              </w:rPr>
              <w:t xml:space="preserve"> </w:t>
            </w:r>
            <w:r w:rsidRPr="002D00DE">
              <w:rPr>
                <w:sz w:val="24"/>
                <w:szCs w:val="24"/>
              </w:rPr>
              <w:t>or</w:t>
            </w:r>
            <w:r w:rsidRPr="007D3FDA">
              <w:rPr>
                <w:sz w:val="24"/>
                <w:szCs w:val="24"/>
              </w:rPr>
              <w:t xml:space="preserve"> </w:t>
            </w:r>
            <w:r w:rsidRPr="002D00DE">
              <w:rPr>
                <w:sz w:val="24"/>
                <w:szCs w:val="24"/>
              </w:rPr>
              <w:t>Consents</w:t>
            </w:r>
            <w:r w:rsidRPr="007D3FDA">
              <w:rPr>
                <w:sz w:val="24"/>
                <w:szCs w:val="24"/>
              </w:rPr>
              <w:t xml:space="preserve"> </w:t>
            </w:r>
            <w:r w:rsidRPr="002D00DE">
              <w:rPr>
                <w:sz w:val="24"/>
                <w:szCs w:val="24"/>
              </w:rPr>
              <w:t>during</w:t>
            </w:r>
            <w:r w:rsidRPr="007D3FDA">
              <w:rPr>
                <w:sz w:val="24"/>
                <w:szCs w:val="24"/>
              </w:rPr>
              <w:t xml:space="preserve"> </w:t>
            </w:r>
            <w:r w:rsidRPr="002D00DE">
              <w:rPr>
                <w:sz w:val="24"/>
                <w:szCs w:val="24"/>
              </w:rPr>
              <w:t>a</w:t>
            </w:r>
            <w:r w:rsidRPr="007D3FDA">
              <w:rPr>
                <w:sz w:val="24"/>
                <w:szCs w:val="24"/>
              </w:rPr>
              <w:t xml:space="preserve"> </w:t>
            </w:r>
            <w:r w:rsidRPr="002D00DE">
              <w:rPr>
                <w:sz w:val="24"/>
                <w:szCs w:val="24"/>
              </w:rPr>
              <w:t xml:space="preserve">nuclear </w:t>
            </w:r>
            <w:r w:rsidRPr="007D3FDA">
              <w:rPr>
                <w:sz w:val="24"/>
                <w:szCs w:val="24"/>
              </w:rPr>
              <w:t>emergency</w:t>
            </w:r>
          </w:p>
        </w:tc>
        <w:tc>
          <w:tcPr>
            <w:tcW w:w="938" w:type="pct"/>
          </w:tcPr>
          <w:p w14:paraId="449EF7AE" w14:textId="77777777" w:rsidR="00CA2E78" w:rsidRPr="002D00DE" w:rsidRDefault="00CA2E78" w:rsidP="002D00DE">
            <w:pPr>
              <w:pStyle w:val="TableParagraph"/>
              <w:spacing w:before="60" w:after="60" w:line="252" w:lineRule="auto"/>
              <w:ind w:left="113"/>
              <w:rPr>
                <w:rFonts w:ascii="Times New Roman"/>
                <w:sz w:val="24"/>
                <w:szCs w:val="24"/>
              </w:rPr>
            </w:pPr>
          </w:p>
        </w:tc>
      </w:tr>
      <w:tr w:rsidR="00F462B3" w:rsidRPr="002D00DE" w14:paraId="57F6837A" w14:textId="77777777" w:rsidTr="00F462B3">
        <w:trPr>
          <w:cantSplit/>
          <w:trHeight w:val="715"/>
        </w:trPr>
        <w:tc>
          <w:tcPr>
            <w:tcW w:w="1016" w:type="pct"/>
          </w:tcPr>
          <w:p w14:paraId="45B40A95" w14:textId="77777777" w:rsidR="00CA2E78" w:rsidRPr="002D00DE" w:rsidRDefault="00CA2E78" w:rsidP="008F43F6">
            <w:pPr>
              <w:pStyle w:val="TableParagraph"/>
              <w:spacing w:before="60" w:after="60" w:line="252" w:lineRule="auto"/>
              <w:ind w:left="0"/>
              <w:rPr>
                <w:sz w:val="24"/>
                <w:szCs w:val="24"/>
              </w:rPr>
            </w:pPr>
            <w:r w:rsidRPr="002D00DE">
              <w:rPr>
                <w:sz w:val="24"/>
                <w:szCs w:val="24"/>
              </w:rPr>
              <w:t>Ionising</w:t>
            </w:r>
            <w:r w:rsidRPr="002D00DE">
              <w:rPr>
                <w:spacing w:val="-14"/>
                <w:sz w:val="24"/>
                <w:szCs w:val="24"/>
              </w:rPr>
              <w:t xml:space="preserve"> </w:t>
            </w:r>
            <w:r w:rsidRPr="002D00DE">
              <w:rPr>
                <w:sz w:val="24"/>
                <w:szCs w:val="24"/>
              </w:rPr>
              <w:t>Radiation Regulations</w:t>
            </w:r>
            <w:r w:rsidRPr="002D00DE">
              <w:rPr>
                <w:spacing w:val="-13"/>
                <w:sz w:val="24"/>
                <w:szCs w:val="24"/>
              </w:rPr>
              <w:t xml:space="preserve"> </w:t>
            </w:r>
            <w:r w:rsidRPr="002D00DE">
              <w:rPr>
                <w:spacing w:val="-4"/>
                <w:sz w:val="24"/>
                <w:szCs w:val="24"/>
              </w:rPr>
              <w:t>2017</w:t>
            </w:r>
          </w:p>
        </w:tc>
        <w:tc>
          <w:tcPr>
            <w:tcW w:w="3046" w:type="pct"/>
          </w:tcPr>
          <w:p w14:paraId="2706E28D" w14:textId="77777777" w:rsidR="00CA2E78" w:rsidRPr="002D00DE" w:rsidRDefault="00CA2E78" w:rsidP="001A7F8F">
            <w:pPr>
              <w:pStyle w:val="TableParagraph"/>
              <w:spacing w:before="60" w:after="60" w:line="252" w:lineRule="auto"/>
              <w:ind w:left="0"/>
              <w:rPr>
                <w:b/>
                <w:sz w:val="24"/>
                <w:szCs w:val="24"/>
              </w:rPr>
            </w:pPr>
            <w:r w:rsidRPr="002D00DE">
              <w:rPr>
                <w:b/>
                <w:sz w:val="24"/>
                <w:szCs w:val="24"/>
              </w:rPr>
              <w:t>All</w:t>
            </w:r>
            <w:r w:rsidRPr="002D00DE">
              <w:rPr>
                <w:b/>
                <w:spacing w:val="-11"/>
                <w:sz w:val="24"/>
                <w:szCs w:val="24"/>
              </w:rPr>
              <w:t xml:space="preserve"> </w:t>
            </w:r>
            <w:r w:rsidRPr="002D00DE">
              <w:rPr>
                <w:b/>
                <w:sz w:val="24"/>
                <w:szCs w:val="24"/>
              </w:rPr>
              <w:t>functions</w:t>
            </w:r>
            <w:r w:rsidRPr="002D00DE">
              <w:rPr>
                <w:b/>
                <w:spacing w:val="-11"/>
                <w:sz w:val="24"/>
                <w:szCs w:val="24"/>
              </w:rPr>
              <w:t xml:space="preserve"> </w:t>
            </w:r>
            <w:r w:rsidRPr="002D00DE">
              <w:rPr>
                <w:b/>
                <w:sz w:val="24"/>
                <w:szCs w:val="24"/>
              </w:rPr>
              <w:t>delegated</w:t>
            </w:r>
            <w:r w:rsidRPr="002D00DE">
              <w:rPr>
                <w:b/>
                <w:spacing w:val="-10"/>
                <w:sz w:val="24"/>
                <w:szCs w:val="24"/>
              </w:rPr>
              <w:t xml:space="preserve"> </w:t>
            </w:r>
            <w:r w:rsidRPr="002D00DE">
              <w:rPr>
                <w:b/>
                <w:sz w:val="24"/>
                <w:szCs w:val="24"/>
              </w:rPr>
              <w:t>to</w:t>
            </w:r>
            <w:r w:rsidRPr="002D00DE">
              <w:rPr>
                <w:b/>
                <w:spacing w:val="-8"/>
                <w:sz w:val="24"/>
                <w:szCs w:val="24"/>
              </w:rPr>
              <w:t xml:space="preserve"> </w:t>
            </w:r>
            <w:r w:rsidRPr="002D00DE">
              <w:rPr>
                <w:b/>
                <w:sz w:val="24"/>
                <w:szCs w:val="24"/>
              </w:rPr>
              <w:t xml:space="preserve">Superintending </w:t>
            </w:r>
            <w:r w:rsidRPr="002D00DE">
              <w:rPr>
                <w:b/>
                <w:spacing w:val="-2"/>
                <w:sz w:val="24"/>
                <w:szCs w:val="24"/>
              </w:rPr>
              <w:t>Inspector</w:t>
            </w:r>
          </w:p>
        </w:tc>
        <w:tc>
          <w:tcPr>
            <w:tcW w:w="938" w:type="pct"/>
          </w:tcPr>
          <w:p w14:paraId="4E2E0EB1" w14:textId="77777777" w:rsidR="00CA2E78" w:rsidRPr="002D00DE" w:rsidRDefault="00CA2E78" w:rsidP="002D00DE">
            <w:pPr>
              <w:pStyle w:val="TableParagraph"/>
              <w:spacing w:before="60" w:after="60" w:line="252" w:lineRule="auto"/>
              <w:ind w:left="113"/>
              <w:rPr>
                <w:rFonts w:ascii="Times New Roman"/>
                <w:sz w:val="24"/>
                <w:szCs w:val="24"/>
              </w:rPr>
            </w:pPr>
          </w:p>
        </w:tc>
      </w:tr>
      <w:tr w:rsidR="00F462B3" w:rsidRPr="002D00DE" w14:paraId="0467F32D" w14:textId="77777777" w:rsidTr="00F462B3">
        <w:trPr>
          <w:cantSplit/>
          <w:trHeight w:val="2433"/>
        </w:trPr>
        <w:tc>
          <w:tcPr>
            <w:tcW w:w="1016" w:type="pct"/>
          </w:tcPr>
          <w:p w14:paraId="616183AD" w14:textId="55F95203" w:rsidR="00CA2E78" w:rsidRPr="002D00DE" w:rsidRDefault="00CA2E78" w:rsidP="008F43F6">
            <w:pPr>
              <w:pStyle w:val="TableParagraph"/>
              <w:spacing w:before="60" w:after="60" w:line="252" w:lineRule="auto"/>
              <w:ind w:left="0"/>
              <w:rPr>
                <w:sz w:val="24"/>
                <w:szCs w:val="24"/>
              </w:rPr>
            </w:pPr>
            <w:r w:rsidRPr="002D00DE">
              <w:rPr>
                <w:sz w:val="24"/>
                <w:szCs w:val="24"/>
              </w:rPr>
              <w:lastRenderedPageBreak/>
              <w:t>Radiation (Emergency Preparedness</w:t>
            </w:r>
            <w:r w:rsidRPr="002D00DE">
              <w:rPr>
                <w:spacing w:val="-14"/>
                <w:sz w:val="24"/>
                <w:szCs w:val="24"/>
              </w:rPr>
              <w:t xml:space="preserve"> </w:t>
            </w:r>
            <w:r w:rsidRPr="002D00DE">
              <w:rPr>
                <w:sz w:val="24"/>
                <w:szCs w:val="24"/>
              </w:rPr>
              <w:t>and</w:t>
            </w:r>
            <w:r w:rsidRPr="002D00DE">
              <w:rPr>
                <w:spacing w:val="-14"/>
                <w:sz w:val="24"/>
                <w:szCs w:val="24"/>
              </w:rPr>
              <w:t xml:space="preserve"> </w:t>
            </w:r>
            <w:r w:rsidRPr="002D00DE">
              <w:rPr>
                <w:sz w:val="24"/>
                <w:szCs w:val="24"/>
              </w:rPr>
              <w:t>Public Information) Regulations 2001 (updated by</w:t>
            </w:r>
            <w:r w:rsidR="008F43F6">
              <w:rPr>
                <w:sz w:val="24"/>
                <w:szCs w:val="24"/>
              </w:rPr>
              <w:t xml:space="preserve"> </w:t>
            </w:r>
            <w:r w:rsidRPr="002D00DE">
              <w:rPr>
                <w:sz w:val="24"/>
                <w:szCs w:val="24"/>
              </w:rPr>
              <w:t>REPPIR</w:t>
            </w:r>
            <w:r w:rsidRPr="002D00DE">
              <w:rPr>
                <w:spacing w:val="-8"/>
                <w:sz w:val="24"/>
                <w:szCs w:val="24"/>
              </w:rPr>
              <w:t xml:space="preserve"> </w:t>
            </w:r>
            <w:r w:rsidRPr="002D00DE">
              <w:rPr>
                <w:spacing w:val="-2"/>
                <w:sz w:val="24"/>
                <w:szCs w:val="24"/>
              </w:rPr>
              <w:t>2019)</w:t>
            </w:r>
          </w:p>
        </w:tc>
        <w:tc>
          <w:tcPr>
            <w:tcW w:w="3046" w:type="pct"/>
          </w:tcPr>
          <w:p w14:paraId="75056E65" w14:textId="77777777" w:rsidR="00CA2E78" w:rsidRPr="002D00DE" w:rsidRDefault="00CA2E78" w:rsidP="001A7F8F">
            <w:pPr>
              <w:pStyle w:val="TableParagraph"/>
              <w:spacing w:before="60" w:after="60" w:line="252" w:lineRule="auto"/>
              <w:ind w:left="0"/>
              <w:rPr>
                <w:b/>
                <w:sz w:val="24"/>
                <w:szCs w:val="24"/>
              </w:rPr>
            </w:pPr>
            <w:r w:rsidRPr="002D00DE">
              <w:rPr>
                <w:b/>
                <w:sz w:val="24"/>
                <w:szCs w:val="24"/>
              </w:rPr>
              <w:t>Functions</w:t>
            </w:r>
            <w:r w:rsidRPr="002D00DE">
              <w:rPr>
                <w:b/>
                <w:spacing w:val="-11"/>
                <w:sz w:val="24"/>
                <w:szCs w:val="24"/>
              </w:rPr>
              <w:t xml:space="preserve"> </w:t>
            </w:r>
            <w:r w:rsidRPr="002D00DE">
              <w:rPr>
                <w:b/>
                <w:sz w:val="24"/>
                <w:szCs w:val="24"/>
              </w:rPr>
              <w:t>delegated</w:t>
            </w:r>
            <w:r w:rsidRPr="002D00DE">
              <w:rPr>
                <w:b/>
                <w:spacing w:val="-8"/>
                <w:sz w:val="24"/>
                <w:szCs w:val="24"/>
              </w:rPr>
              <w:t xml:space="preserve"> </w:t>
            </w:r>
            <w:r w:rsidRPr="002D00DE">
              <w:rPr>
                <w:b/>
                <w:sz w:val="24"/>
                <w:szCs w:val="24"/>
              </w:rPr>
              <w:t>as</w:t>
            </w:r>
            <w:r w:rsidRPr="002D00DE">
              <w:rPr>
                <w:b/>
                <w:spacing w:val="-11"/>
                <w:sz w:val="24"/>
                <w:szCs w:val="24"/>
              </w:rPr>
              <w:t xml:space="preserve"> </w:t>
            </w:r>
            <w:r w:rsidRPr="002D00DE">
              <w:rPr>
                <w:b/>
                <w:spacing w:val="-2"/>
                <w:sz w:val="24"/>
                <w:szCs w:val="24"/>
              </w:rPr>
              <w:t>follows:</w:t>
            </w:r>
          </w:p>
          <w:p w14:paraId="6C68FDC4" w14:textId="77777777" w:rsidR="00CA2E78" w:rsidRPr="002D00DE" w:rsidRDefault="00CA2E78" w:rsidP="00C01BB8">
            <w:pPr>
              <w:pStyle w:val="TableParagraph"/>
              <w:numPr>
                <w:ilvl w:val="0"/>
                <w:numId w:val="15"/>
              </w:numPr>
              <w:tabs>
                <w:tab w:val="left" w:pos="367"/>
              </w:tabs>
              <w:spacing w:before="60" w:after="60" w:line="252" w:lineRule="auto"/>
              <w:ind w:left="312" w:right="429"/>
              <w:rPr>
                <w:sz w:val="24"/>
                <w:szCs w:val="24"/>
              </w:rPr>
            </w:pPr>
            <w:r w:rsidRPr="002D00DE">
              <w:rPr>
                <w:sz w:val="24"/>
                <w:szCs w:val="24"/>
              </w:rPr>
              <w:t xml:space="preserve">Superintending Nuclear Inspector – </w:t>
            </w:r>
            <w:r w:rsidRPr="007D3FDA">
              <w:rPr>
                <w:sz w:val="24"/>
                <w:szCs w:val="24"/>
              </w:rPr>
              <w:t>regulation of nuclear submarine related sites</w:t>
            </w:r>
          </w:p>
          <w:p w14:paraId="12DC49C2" w14:textId="77777777" w:rsidR="00CA2E78" w:rsidRPr="002D00DE" w:rsidRDefault="00CA2E78" w:rsidP="00C01BB8">
            <w:pPr>
              <w:pStyle w:val="TableParagraph"/>
              <w:numPr>
                <w:ilvl w:val="0"/>
                <w:numId w:val="15"/>
              </w:numPr>
              <w:tabs>
                <w:tab w:val="left" w:pos="367"/>
              </w:tabs>
              <w:spacing w:before="60" w:after="60" w:line="252" w:lineRule="auto"/>
              <w:ind w:left="312" w:right="429"/>
              <w:rPr>
                <w:sz w:val="24"/>
                <w:szCs w:val="24"/>
              </w:rPr>
            </w:pPr>
            <w:r w:rsidRPr="002D00DE">
              <w:rPr>
                <w:sz w:val="24"/>
                <w:szCs w:val="24"/>
              </w:rPr>
              <w:t xml:space="preserve">Superintending Nuclear Inspector – </w:t>
            </w:r>
            <w:r w:rsidRPr="007D3FDA">
              <w:rPr>
                <w:sz w:val="24"/>
                <w:szCs w:val="24"/>
              </w:rPr>
              <w:t>regulation of nuclear weapons related sites</w:t>
            </w:r>
          </w:p>
          <w:p w14:paraId="28064D34" w14:textId="36964946" w:rsidR="00CA2E78" w:rsidRPr="002D00DE" w:rsidRDefault="00CA2E78" w:rsidP="00C01BB8">
            <w:pPr>
              <w:pStyle w:val="TableParagraph"/>
              <w:numPr>
                <w:ilvl w:val="0"/>
                <w:numId w:val="15"/>
              </w:numPr>
              <w:tabs>
                <w:tab w:val="left" w:pos="367"/>
              </w:tabs>
              <w:spacing w:before="60" w:after="60" w:line="252" w:lineRule="auto"/>
              <w:ind w:left="312" w:right="429"/>
              <w:rPr>
                <w:sz w:val="24"/>
                <w:szCs w:val="24"/>
              </w:rPr>
            </w:pPr>
            <w:r w:rsidRPr="002D00DE">
              <w:rPr>
                <w:sz w:val="24"/>
                <w:szCs w:val="24"/>
              </w:rPr>
              <w:t>Superintending</w:t>
            </w:r>
            <w:r w:rsidRPr="007D3FDA">
              <w:rPr>
                <w:sz w:val="24"/>
                <w:szCs w:val="24"/>
              </w:rPr>
              <w:t xml:space="preserve"> </w:t>
            </w:r>
            <w:r w:rsidRPr="002D00DE">
              <w:rPr>
                <w:sz w:val="24"/>
                <w:szCs w:val="24"/>
              </w:rPr>
              <w:t>Nuclear</w:t>
            </w:r>
            <w:r w:rsidRPr="007D3FDA">
              <w:rPr>
                <w:sz w:val="24"/>
                <w:szCs w:val="24"/>
              </w:rPr>
              <w:t xml:space="preserve"> </w:t>
            </w:r>
            <w:r w:rsidRPr="002D00DE">
              <w:rPr>
                <w:sz w:val="24"/>
                <w:szCs w:val="24"/>
              </w:rPr>
              <w:t>Inspector</w:t>
            </w:r>
            <w:r w:rsidRPr="007D3FDA">
              <w:rPr>
                <w:sz w:val="24"/>
                <w:szCs w:val="24"/>
              </w:rPr>
              <w:t xml:space="preserve"> </w:t>
            </w:r>
            <w:r w:rsidRPr="002D00DE">
              <w:rPr>
                <w:sz w:val="24"/>
                <w:szCs w:val="24"/>
              </w:rPr>
              <w:t>and Principal</w:t>
            </w:r>
            <w:r w:rsidRPr="007D3FDA">
              <w:rPr>
                <w:sz w:val="24"/>
                <w:szCs w:val="24"/>
              </w:rPr>
              <w:t xml:space="preserve"> </w:t>
            </w:r>
            <w:r w:rsidRPr="002D00DE">
              <w:rPr>
                <w:sz w:val="24"/>
                <w:szCs w:val="24"/>
              </w:rPr>
              <w:t xml:space="preserve">Nuclear Inspector – </w:t>
            </w:r>
            <w:r w:rsidR="003E49C6">
              <w:rPr>
                <w:sz w:val="24"/>
                <w:szCs w:val="24"/>
              </w:rPr>
              <w:t xml:space="preserve">on and off-site </w:t>
            </w:r>
            <w:r w:rsidRPr="002D00DE">
              <w:rPr>
                <w:sz w:val="24"/>
                <w:szCs w:val="24"/>
              </w:rPr>
              <w:t>emergency arrangements programme for civil nuclear sites.</w:t>
            </w:r>
          </w:p>
        </w:tc>
        <w:tc>
          <w:tcPr>
            <w:tcW w:w="938" w:type="pct"/>
          </w:tcPr>
          <w:p w14:paraId="14CC8070" w14:textId="77777777" w:rsidR="00CA2E78" w:rsidRPr="002D00DE" w:rsidRDefault="00CA2E78" w:rsidP="002D00DE">
            <w:pPr>
              <w:pStyle w:val="TableParagraph"/>
              <w:spacing w:before="60" w:after="60" w:line="252" w:lineRule="auto"/>
              <w:ind w:left="113"/>
              <w:rPr>
                <w:rFonts w:ascii="Times New Roman"/>
                <w:sz w:val="24"/>
                <w:szCs w:val="24"/>
              </w:rPr>
            </w:pPr>
          </w:p>
        </w:tc>
      </w:tr>
      <w:tr w:rsidR="00F462B3" w:rsidRPr="002D00DE" w14:paraId="6D6BE330" w14:textId="77777777" w:rsidTr="00F462B3">
        <w:trPr>
          <w:cantSplit/>
          <w:trHeight w:val="959"/>
        </w:trPr>
        <w:tc>
          <w:tcPr>
            <w:tcW w:w="1016" w:type="pct"/>
            <w:vMerge w:val="restart"/>
          </w:tcPr>
          <w:p w14:paraId="1D53DDAB" w14:textId="77777777" w:rsidR="00CA2E78" w:rsidRDefault="00CA2E78" w:rsidP="008F43F6">
            <w:pPr>
              <w:pStyle w:val="TableParagraph"/>
              <w:spacing w:before="60" w:after="60" w:line="252" w:lineRule="auto"/>
              <w:ind w:left="0"/>
              <w:rPr>
                <w:sz w:val="24"/>
                <w:szCs w:val="24"/>
              </w:rPr>
            </w:pPr>
            <w:r w:rsidRPr="002D00DE">
              <w:rPr>
                <w:sz w:val="24"/>
                <w:szCs w:val="24"/>
              </w:rPr>
              <w:t>Nuclear Reactors (Environmental</w:t>
            </w:r>
            <w:r w:rsidRPr="002D00DE">
              <w:rPr>
                <w:spacing w:val="-14"/>
                <w:sz w:val="24"/>
                <w:szCs w:val="24"/>
              </w:rPr>
              <w:t xml:space="preserve"> </w:t>
            </w:r>
            <w:r w:rsidRPr="002D00DE">
              <w:rPr>
                <w:sz w:val="24"/>
                <w:szCs w:val="24"/>
              </w:rPr>
              <w:t xml:space="preserve">Impact Assessment for </w:t>
            </w:r>
            <w:r w:rsidRPr="002D00DE">
              <w:rPr>
                <w:spacing w:val="-2"/>
                <w:sz w:val="24"/>
                <w:szCs w:val="24"/>
              </w:rPr>
              <w:t xml:space="preserve">Decommissioning) </w:t>
            </w:r>
            <w:r w:rsidRPr="002D00DE">
              <w:rPr>
                <w:sz w:val="24"/>
                <w:szCs w:val="24"/>
              </w:rPr>
              <w:t>Regulations 1999</w:t>
            </w:r>
          </w:p>
          <w:p w14:paraId="22E8B873" w14:textId="7543E4D9" w:rsidR="00CD54D4" w:rsidRPr="002D00DE" w:rsidRDefault="00CD54D4" w:rsidP="008F43F6">
            <w:pPr>
              <w:pStyle w:val="TableParagraph"/>
              <w:spacing w:before="60" w:after="60" w:line="252" w:lineRule="auto"/>
              <w:ind w:left="0"/>
              <w:rPr>
                <w:sz w:val="24"/>
                <w:szCs w:val="24"/>
              </w:rPr>
            </w:pPr>
            <w:r>
              <w:rPr>
                <w:sz w:val="24"/>
                <w:szCs w:val="24"/>
              </w:rPr>
              <w:t>(EIADR)</w:t>
            </w:r>
          </w:p>
        </w:tc>
        <w:tc>
          <w:tcPr>
            <w:tcW w:w="3046" w:type="pct"/>
          </w:tcPr>
          <w:p w14:paraId="54F8E8F8" w14:textId="77777777" w:rsidR="00CA2E78" w:rsidRPr="002D00DE" w:rsidRDefault="00CA2E78" w:rsidP="001A7F8F">
            <w:pPr>
              <w:pStyle w:val="TableParagraph"/>
              <w:spacing w:before="60" w:after="60" w:line="252" w:lineRule="auto"/>
              <w:ind w:left="0"/>
              <w:rPr>
                <w:b/>
                <w:sz w:val="24"/>
                <w:szCs w:val="24"/>
              </w:rPr>
            </w:pPr>
            <w:r w:rsidRPr="002D00DE">
              <w:rPr>
                <w:b/>
                <w:sz w:val="24"/>
                <w:szCs w:val="24"/>
              </w:rPr>
              <w:t>Reserved</w:t>
            </w:r>
            <w:r w:rsidRPr="002D00DE">
              <w:rPr>
                <w:b/>
                <w:spacing w:val="-6"/>
                <w:sz w:val="24"/>
                <w:szCs w:val="24"/>
              </w:rPr>
              <w:t xml:space="preserve"> </w:t>
            </w:r>
            <w:r w:rsidRPr="002D00DE">
              <w:rPr>
                <w:b/>
                <w:sz w:val="24"/>
                <w:szCs w:val="24"/>
              </w:rPr>
              <w:t>for</w:t>
            </w:r>
            <w:r w:rsidRPr="002D00DE">
              <w:rPr>
                <w:b/>
                <w:spacing w:val="-8"/>
                <w:sz w:val="24"/>
                <w:szCs w:val="24"/>
              </w:rPr>
              <w:t xml:space="preserve"> </w:t>
            </w:r>
            <w:r w:rsidRPr="002D00DE">
              <w:rPr>
                <w:b/>
                <w:spacing w:val="-5"/>
                <w:sz w:val="24"/>
                <w:szCs w:val="24"/>
              </w:rPr>
              <w:t>CNI</w:t>
            </w:r>
          </w:p>
          <w:p w14:paraId="6C0E6016" w14:textId="77777777" w:rsidR="00CA2E78" w:rsidRPr="002D00DE" w:rsidRDefault="00CA2E78" w:rsidP="00C01BB8">
            <w:pPr>
              <w:pStyle w:val="TableParagraph"/>
              <w:numPr>
                <w:ilvl w:val="0"/>
                <w:numId w:val="15"/>
              </w:numPr>
              <w:tabs>
                <w:tab w:val="left" w:pos="367"/>
              </w:tabs>
              <w:spacing w:before="60" w:after="60" w:line="252" w:lineRule="auto"/>
              <w:ind w:left="312" w:right="429"/>
              <w:rPr>
                <w:sz w:val="24"/>
                <w:szCs w:val="24"/>
              </w:rPr>
            </w:pPr>
            <w:r w:rsidRPr="002D00DE">
              <w:rPr>
                <w:sz w:val="24"/>
                <w:szCs w:val="24"/>
              </w:rPr>
              <w:t xml:space="preserve">Authority to sign correspondence with </w:t>
            </w:r>
            <w:r w:rsidRPr="007D3FDA">
              <w:rPr>
                <w:sz w:val="24"/>
                <w:szCs w:val="24"/>
              </w:rPr>
              <w:t xml:space="preserve">Secretary of State re regulations 8(2)(c), </w:t>
            </w:r>
            <w:r w:rsidRPr="002D00DE">
              <w:rPr>
                <w:sz w:val="24"/>
                <w:szCs w:val="24"/>
              </w:rPr>
              <w:t>11(a)</w:t>
            </w:r>
            <w:r w:rsidRPr="007D3FDA">
              <w:rPr>
                <w:sz w:val="24"/>
                <w:szCs w:val="24"/>
              </w:rPr>
              <w:t xml:space="preserve"> </w:t>
            </w:r>
            <w:r w:rsidRPr="002D00DE">
              <w:rPr>
                <w:sz w:val="24"/>
                <w:szCs w:val="24"/>
              </w:rPr>
              <w:t>and 13(5)</w:t>
            </w:r>
          </w:p>
        </w:tc>
        <w:tc>
          <w:tcPr>
            <w:tcW w:w="938" w:type="pct"/>
          </w:tcPr>
          <w:p w14:paraId="7E891EB4" w14:textId="61FA65F3" w:rsidR="00CA2E78" w:rsidRPr="002D00DE" w:rsidRDefault="00CA2E78" w:rsidP="001A7F8F">
            <w:pPr>
              <w:pStyle w:val="TableParagraph"/>
              <w:spacing w:before="60" w:after="60" w:line="252" w:lineRule="auto"/>
              <w:ind w:left="0" w:right="185"/>
              <w:rPr>
                <w:sz w:val="24"/>
                <w:szCs w:val="24"/>
              </w:rPr>
            </w:pPr>
            <w:r w:rsidRPr="002D00DE">
              <w:rPr>
                <w:sz w:val="24"/>
                <w:szCs w:val="24"/>
              </w:rPr>
              <w:t xml:space="preserve">Can be delegated to </w:t>
            </w:r>
            <w:r w:rsidR="005B439B">
              <w:rPr>
                <w:sz w:val="24"/>
                <w:szCs w:val="24"/>
              </w:rPr>
              <w:t>SDR</w:t>
            </w:r>
            <w:r w:rsidR="00F2231B">
              <w:rPr>
                <w:sz w:val="24"/>
                <w:szCs w:val="24"/>
              </w:rPr>
              <w:t xml:space="preserve"> or</w:t>
            </w:r>
            <w:r w:rsidR="008F43F6">
              <w:rPr>
                <w:sz w:val="24"/>
                <w:szCs w:val="24"/>
              </w:rPr>
              <w:t xml:space="preserve"> </w:t>
            </w:r>
            <w:r w:rsidRPr="002D00DE">
              <w:rPr>
                <w:sz w:val="24"/>
                <w:szCs w:val="24"/>
              </w:rPr>
              <w:t>DoR</w:t>
            </w:r>
            <w:r w:rsidRPr="002D00DE">
              <w:rPr>
                <w:spacing w:val="-10"/>
                <w:sz w:val="24"/>
                <w:szCs w:val="24"/>
              </w:rPr>
              <w:t xml:space="preserve"> </w:t>
            </w:r>
            <w:r w:rsidRPr="002D00DE">
              <w:rPr>
                <w:sz w:val="24"/>
                <w:szCs w:val="24"/>
              </w:rPr>
              <w:t>on</w:t>
            </w:r>
            <w:r w:rsidRPr="002D00DE">
              <w:rPr>
                <w:spacing w:val="-10"/>
                <w:sz w:val="24"/>
                <w:szCs w:val="24"/>
              </w:rPr>
              <w:t xml:space="preserve"> </w:t>
            </w:r>
            <w:r w:rsidRPr="002D00DE">
              <w:rPr>
                <w:sz w:val="24"/>
                <w:szCs w:val="24"/>
              </w:rPr>
              <w:t>a</w:t>
            </w:r>
            <w:r w:rsidRPr="002D00DE">
              <w:rPr>
                <w:spacing w:val="-12"/>
                <w:sz w:val="24"/>
                <w:szCs w:val="24"/>
              </w:rPr>
              <w:t xml:space="preserve"> </w:t>
            </w:r>
            <w:r w:rsidR="001A7F8F" w:rsidRPr="002D00DE">
              <w:rPr>
                <w:sz w:val="24"/>
                <w:szCs w:val="24"/>
              </w:rPr>
              <w:t>case</w:t>
            </w:r>
            <w:r w:rsidR="001A7F8F" w:rsidRPr="002D00DE">
              <w:rPr>
                <w:spacing w:val="-12"/>
                <w:sz w:val="24"/>
                <w:szCs w:val="24"/>
              </w:rPr>
              <w:t>-by-case</w:t>
            </w:r>
            <w:r w:rsidRPr="002D00DE">
              <w:rPr>
                <w:sz w:val="24"/>
                <w:szCs w:val="24"/>
              </w:rPr>
              <w:t xml:space="preserve"> basis</w:t>
            </w:r>
          </w:p>
        </w:tc>
      </w:tr>
      <w:tr w:rsidR="00F462B3" w:rsidRPr="002D00DE" w14:paraId="10D747CF" w14:textId="77777777" w:rsidTr="00F462B3">
        <w:trPr>
          <w:cantSplit/>
          <w:trHeight w:val="844"/>
        </w:trPr>
        <w:tc>
          <w:tcPr>
            <w:tcW w:w="1016" w:type="pct"/>
            <w:vMerge/>
          </w:tcPr>
          <w:p w14:paraId="5EF795C2" w14:textId="77777777" w:rsidR="00CA2E78" w:rsidRPr="002D00DE" w:rsidRDefault="00CA2E78" w:rsidP="008F43F6">
            <w:pPr>
              <w:spacing w:before="60" w:after="60"/>
              <w:rPr>
                <w:szCs w:val="24"/>
              </w:rPr>
            </w:pPr>
          </w:p>
        </w:tc>
        <w:tc>
          <w:tcPr>
            <w:tcW w:w="3046" w:type="pct"/>
          </w:tcPr>
          <w:p w14:paraId="5B390DEA" w14:textId="28A0BD06" w:rsidR="00CA2E78" w:rsidRPr="002D00DE" w:rsidRDefault="00CA2E78" w:rsidP="001A7F8F">
            <w:pPr>
              <w:pStyle w:val="TableParagraph"/>
              <w:spacing w:before="60" w:after="60" w:line="252" w:lineRule="auto"/>
              <w:ind w:left="0"/>
              <w:rPr>
                <w:b/>
                <w:sz w:val="24"/>
                <w:szCs w:val="24"/>
              </w:rPr>
            </w:pPr>
            <w:r w:rsidRPr="002D00DE">
              <w:rPr>
                <w:b/>
                <w:w w:val="105"/>
                <w:sz w:val="24"/>
                <w:szCs w:val="24"/>
              </w:rPr>
              <w:t>Delegated</w:t>
            </w:r>
            <w:r w:rsidRPr="002D00DE">
              <w:rPr>
                <w:b/>
                <w:spacing w:val="-10"/>
                <w:w w:val="105"/>
                <w:sz w:val="24"/>
                <w:szCs w:val="24"/>
              </w:rPr>
              <w:t xml:space="preserve"> </w:t>
            </w:r>
            <w:r w:rsidRPr="002D00DE">
              <w:rPr>
                <w:b/>
                <w:w w:val="105"/>
                <w:sz w:val="24"/>
                <w:szCs w:val="24"/>
              </w:rPr>
              <w:t>to</w:t>
            </w:r>
            <w:r w:rsidRPr="002D00DE">
              <w:rPr>
                <w:b/>
                <w:spacing w:val="-8"/>
                <w:w w:val="105"/>
                <w:sz w:val="24"/>
                <w:szCs w:val="24"/>
              </w:rPr>
              <w:t xml:space="preserve"> </w:t>
            </w:r>
            <w:r w:rsidR="005B439B">
              <w:rPr>
                <w:b/>
                <w:spacing w:val="-2"/>
                <w:w w:val="105"/>
                <w:sz w:val="24"/>
                <w:szCs w:val="24"/>
              </w:rPr>
              <w:t>SDR</w:t>
            </w:r>
            <w:r w:rsidRPr="002D00DE">
              <w:rPr>
                <w:b/>
                <w:spacing w:val="-2"/>
                <w:w w:val="105"/>
                <w:sz w:val="24"/>
                <w:szCs w:val="24"/>
              </w:rPr>
              <w:t>/DoR</w:t>
            </w:r>
          </w:p>
          <w:p w14:paraId="36D7AD10" w14:textId="77777777" w:rsidR="00CA2E78" w:rsidRPr="002D00DE" w:rsidRDefault="00CA2E78" w:rsidP="00C01BB8">
            <w:pPr>
              <w:pStyle w:val="TableParagraph"/>
              <w:numPr>
                <w:ilvl w:val="0"/>
                <w:numId w:val="15"/>
              </w:numPr>
              <w:tabs>
                <w:tab w:val="left" w:pos="367"/>
              </w:tabs>
              <w:spacing w:before="60" w:after="60" w:line="252" w:lineRule="auto"/>
              <w:ind w:left="312" w:right="429"/>
              <w:rPr>
                <w:sz w:val="24"/>
                <w:szCs w:val="24"/>
              </w:rPr>
            </w:pPr>
            <w:r w:rsidRPr="002D00DE">
              <w:rPr>
                <w:sz w:val="24"/>
                <w:szCs w:val="24"/>
              </w:rPr>
              <w:t>Issue</w:t>
            </w:r>
            <w:r w:rsidRPr="007D3FDA">
              <w:rPr>
                <w:sz w:val="24"/>
                <w:szCs w:val="24"/>
              </w:rPr>
              <w:t xml:space="preserve"> </w:t>
            </w:r>
            <w:r w:rsidRPr="002D00DE">
              <w:rPr>
                <w:sz w:val="24"/>
                <w:szCs w:val="24"/>
              </w:rPr>
              <w:t>of</w:t>
            </w:r>
            <w:r w:rsidRPr="007D3FDA">
              <w:rPr>
                <w:sz w:val="24"/>
                <w:szCs w:val="24"/>
              </w:rPr>
              <w:t xml:space="preserve"> </w:t>
            </w:r>
            <w:r w:rsidRPr="002D00DE">
              <w:rPr>
                <w:sz w:val="24"/>
                <w:szCs w:val="24"/>
              </w:rPr>
              <w:t>Consents</w:t>
            </w:r>
            <w:r w:rsidRPr="007D3FDA">
              <w:rPr>
                <w:sz w:val="24"/>
                <w:szCs w:val="24"/>
              </w:rPr>
              <w:t xml:space="preserve"> </w:t>
            </w:r>
            <w:r w:rsidRPr="002D00DE">
              <w:rPr>
                <w:sz w:val="24"/>
                <w:szCs w:val="24"/>
              </w:rPr>
              <w:t>for</w:t>
            </w:r>
            <w:r w:rsidRPr="007D3FDA">
              <w:rPr>
                <w:sz w:val="24"/>
                <w:szCs w:val="24"/>
              </w:rPr>
              <w:t xml:space="preserve"> </w:t>
            </w:r>
            <w:r w:rsidRPr="002D00DE">
              <w:rPr>
                <w:sz w:val="24"/>
                <w:szCs w:val="24"/>
              </w:rPr>
              <w:t xml:space="preserve">decommissioning </w:t>
            </w:r>
            <w:r w:rsidRPr="007D3FDA">
              <w:rPr>
                <w:sz w:val="24"/>
                <w:szCs w:val="24"/>
              </w:rPr>
              <w:t>projects</w:t>
            </w:r>
          </w:p>
        </w:tc>
        <w:tc>
          <w:tcPr>
            <w:tcW w:w="938" w:type="pct"/>
          </w:tcPr>
          <w:p w14:paraId="0B171D9A" w14:textId="77777777" w:rsidR="00CA2E78" w:rsidRPr="002D00DE" w:rsidRDefault="00CA2E78" w:rsidP="002D00DE">
            <w:pPr>
              <w:pStyle w:val="TableParagraph"/>
              <w:spacing w:before="60" w:after="60" w:line="252" w:lineRule="auto"/>
              <w:ind w:left="113"/>
              <w:rPr>
                <w:rFonts w:ascii="Times New Roman"/>
                <w:sz w:val="24"/>
                <w:szCs w:val="24"/>
              </w:rPr>
            </w:pPr>
          </w:p>
        </w:tc>
      </w:tr>
      <w:tr w:rsidR="00F462B3" w:rsidRPr="002D00DE" w14:paraId="77606C1B" w14:textId="77777777" w:rsidTr="00F462B3">
        <w:trPr>
          <w:cantSplit/>
          <w:trHeight w:val="1782"/>
        </w:trPr>
        <w:tc>
          <w:tcPr>
            <w:tcW w:w="1016" w:type="pct"/>
            <w:vMerge/>
          </w:tcPr>
          <w:p w14:paraId="2DEA7FC8" w14:textId="77777777" w:rsidR="00CA2E78" w:rsidRPr="002D00DE" w:rsidRDefault="00CA2E78" w:rsidP="008F43F6">
            <w:pPr>
              <w:spacing w:before="60" w:after="60"/>
              <w:rPr>
                <w:szCs w:val="24"/>
              </w:rPr>
            </w:pPr>
          </w:p>
        </w:tc>
        <w:tc>
          <w:tcPr>
            <w:tcW w:w="3046" w:type="pct"/>
          </w:tcPr>
          <w:p w14:paraId="1834DC3F" w14:textId="77777777" w:rsidR="00CA2E78" w:rsidRPr="002D00DE" w:rsidRDefault="00CA2E78" w:rsidP="001A7F8F">
            <w:pPr>
              <w:pStyle w:val="TableParagraph"/>
              <w:spacing w:before="60" w:after="60" w:line="252" w:lineRule="auto"/>
              <w:ind w:left="0"/>
              <w:rPr>
                <w:b/>
                <w:sz w:val="24"/>
                <w:szCs w:val="24"/>
              </w:rPr>
            </w:pPr>
            <w:r w:rsidRPr="002D00DE">
              <w:rPr>
                <w:b/>
                <w:sz w:val="24"/>
                <w:szCs w:val="24"/>
              </w:rPr>
              <w:t>Delegation</w:t>
            </w:r>
            <w:r w:rsidRPr="002D00DE">
              <w:rPr>
                <w:b/>
                <w:spacing w:val="-12"/>
                <w:sz w:val="24"/>
                <w:szCs w:val="24"/>
              </w:rPr>
              <w:t xml:space="preserve"> </w:t>
            </w:r>
            <w:r w:rsidRPr="002D00DE">
              <w:rPr>
                <w:b/>
                <w:sz w:val="24"/>
                <w:szCs w:val="24"/>
              </w:rPr>
              <w:t>to</w:t>
            </w:r>
            <w:r w:rsidRPr="002D00DE">
              <w:rPr>
                <w:b/>
                <w:spacing w:val="-10"/>
                <w:sz w:val="24"/>
                <w:szCs w:val="24"/>
              </w:rPr>
              <w:t xml:space="preserve"> </w:t>
            </w:r>
            <w:r w:rsidRPr="002D00DE">
              <w:rPr>
                <w:b/>
                <w:sz w:val="24"/>
                <w:szCs w:val="24"/>
              </w:rPr>
              <w:t>Superintending</w:t>
            </w:r>
            <w:r w:rsidRPr="002D00DE">
              <w:rPr>
                <w:b/>
                <w:spacing w:val="-11"/>
                <w:sz w:val="24"/>
                <w:szCs w:val="24"/>
              </w:rPr>
              <w:t xml:space="preserve"> </w:t>
            </w:r>
            <w:r w:rsidRPr="002D00DE">
              <w:rPr>
                <w:b/>
                <w:spacing w:val="-2"/>
                <w:sz w:val="24"/>
                <w:szCs w:val="24"/>
              </w:rPr>
              <w:t>Inspector</w:t>
            </w:r>
          </w:p>
          <w:p w14:paraId="3EF22664" w14:textId="77777777" w:rsidR="00CA2E78" w:rsidRPr="002D00DE" w:rsidRDefault="00CA2E78" w:rsidP="00C01BB8">
            <w:pPr>
              <w:pStyle w:val="TableParagraph"/>
              <w:numPr>
                <w:ilvl w:val="0"/>
                <w:numId w:val="15"/>
              </w:numPr>
              <w:tabs>
                <w:tab w:val="left" w:pos="367"/>
              </w:tabs>
              <w:spacing w:before="60" w:after="60" w:line="252" w:lineRule="auto"/>
              <w:ind w:left="312" w:right="429"/>
              <w:rPr>
                <w:sz w:val="24"/>
                <w:szCs w:val="24"/>
              </w:rPr>
            </w:pPr>
            <w:r w:rsidRPr="002D00DE">
              <w:rPr>
                <w:sz w:val="24"/>
                <w:szCs w:val="24"/>
              </w:rPr>
              <w:t>Issue</w:t>
            </w:r>
            <w:r w:rsidRPr="007D3FDA">
              <w:rPr>
                <w:sz w:val="24"/>
                <w:szCs w:val="24"/>
              </w:rPr>
              <w:t xml:space="preserve"> </w:t>
            </w:r>
            <w:r w:rsidRPr="002D00DE">
              <w:rPr>
                <w:sz w:val="24"/>
                <w:szCs w:val="24"/>
              </w:rPr>
              <w:t>pre</w:t>
            </w:r>
            <w:r w:rsidRPr="007D3FDA">
              <w:rPr>
                <w:sz w:val="24"/>
                <w:szCs w:val="24"/>
              </w:rPr>
              <w:t xml:space="preserve"> </w:t>
            </w:r>
            <w:r w:rsidRPr="002D00DE">
              <w:rPr>
                <w:sz w:val="24"/>
                <w:szCs w:val="24"/>
              </w:rPr>
              <w:t>application</w:t>
            </w:r>
            <w:r w:rsidRPr="007D3FDA">
              <w:rPr>
                <w:sz w:val="24"/>
                <w:szCs w:val="24"/>
              </w:rPr>
              <w:t xml:space="preserve"> opinions</w:t>
            </w:r>
          </w:p>
          <w:p w14:paraId="063E7D78" w14:textId="50D2CD56" w:rsidR="005F120E" w:rsidRPr="002D00DE" w:rsidRDefault="00CA2E78" w:rsidP="00C01BB8">
            <w:pPr>
              <w:pStyle w:val="TableParagraph"/>
              <w:numPr>
                <w:ilvl w:val="0"/>
                <w:numId w:val="15"/>
              </w:numPr>
              <w:tabs>
                <w:tab w:val="left" w:pos="367"/>
              </w:tabs>
              <w:spacing w:before="60" w:after="60" w:line="252" w:lineRule="auto"/>
              <w:ind w:left="312" w:right="429"/>
              <w:rPr>
                <w:sz w:val="24"/>
                <w:szCs w:val="24"/>
              </w:rPr>
            </w:pPr>
            <w:r w:rsidRPr="002D00DE">
              <w:rPr>
                <w:sz w:val="24"/>
                <w:szCs w:val="24"/>
              </w:rPr>
              <w:t>Issue</w:t>
            </w:r>
            <w:r w:rsidRPr="007D3FDA">
              <w:rPr>
                <w:sz w:val="24"/>
                <w:szCs w:val="24"/>
              </w:rPr>
              <w:t xml:space="preserve"> </w:t>
            </w:r>
            <w:r w:rsidRPr="002D00DE">
              <w:rPr>
                <w:sz w:val="24"/>
                <w:szCs w:val="24"/>
              </w:rPr>
              <w:t>notices,</w:t>
            </w:r>
            <w:r w:rsidRPr="007D3FDA">
              <w:rPr>
                <w:sz w:val="24"/>
                <w:szCs w:val="24"/>
              </w:rPr>
              <w:t xml:space="preserve"> </w:t>
            </w:r>
            <w:r w:rsidRPr="002D00DE">
              <w:rPr>
                <w:sz w:val="24"/>
                <w:szCs w:val="24"/>
              </w:rPr>
              <w:t>notifications</w:t>
            </w:r>
            <w:r w:rsidRPr="007D3FDA">
              <w:rPr>
                <w:sz w:val="24"/>
                <w:szCs w:val="24"/>
              </w:rPr>
              <w:t xml:space="preserve"> </w:t>
            </w:r>
            <w:r w:rsidRPr="002D00DE">
              <w:rPr>
                <w:sz w:val="24"/>
                <w:szCs w:val="24"/>
              </w:rPr>
              <w:t>and</w:t>
            </w:r>
            <w:r w:rsidRPr="007D3FDA">
              <w:rPr>
                <w:sz w:val="24"/>
                <w:szCs w:val="24"/>
              </w:rPr>
              <w:t xml:space="preserve"> </w:t>
            </w:r>
            <w:r w:rsidRPr="002D00DE">
              <w:rPr>
                <w:sz w:val="24"/>
                <w:szCs w:val="24"/>
              </w:rPr>
              <w:t>requests for further</w:t>
            </w:r>
            <w:r w:rsidRPr="007D3FDA">
              <w:rPr>
                <w:sz w:val="24"/>
                <w:szCs w:val="24"/>
              </w:rPr>
              <w:t xml:space="preserve"> </w:t>
            </w:r>
            <w:r w:rsidRPr="002D00DE">
              <w:rPr>
                <w:sz w:val="24"/>
                <w:szCs w:val="24"/>
              </w:rPr>
              <w:t>information and</w:t>
            </w:r>
            <w:r w:rsidR="005F120E" w:rsidRPr="007D3FDA">
              <w:rPr>
                <w:sz w:val="24"/>
                <w:szCs w:val="24"/>
              </w:rPr>
              <w:t xml:space="preserve"> </w:t>
            </w:r>
            <w:r w:rsidRPr="002D00DE">
              <w:rPr>
                <w:sz w:val="24"/>
                <w:szCs w:val="24"/>
              </w:rPr>
              <w:t>evidence</w:t>
            </w:r>
          </w:p>
          <w:p w14:paraId="62E0BB22" w14:textId="77777777" w:rsidR="00CA2E78" w:rsidRDefault="00CA2E78" w:rsidP="00C01BB8">
            <w:pPr>
              <w:pStyle w:val="TableParagraph"/>
              <w:numPr>
                <w:ilvl w:val="0"/>
                <w:numId w:val="15"/>
              </w:numPr>
              <w:tabs>
                <w:tab w:val="left" w:pos="367"/>
              </w:tabs>
              <w:spacing w:before="60" w:after="60" w:line="252" w:lineRule="auto"/>
              <w:ind w:left="312" w:right="429"/>
              <w:rPr>
                <w:sz w:val="24"/>
                <w:szCs w:val="24"/>
              </w:rPr>
            </w:pPr>
            <w:r w:rsidRPr="002D00DE">
              <w:rPr>
                <w:sz w:val="24"/>
                <w:szCs w:val="24"/>
              </w:rPr>
              <w:t>Authority to determine if changes or extensions</w:t>
            </w:r>
            <w:r w:rsidRPr="007D3FDA">
              <w:rPr>
                <w:sz w:val="24"/>
                <w:szCs w:val="24"/>
              </w:rPr>
              <w:t xml:space="preserve"> </w:t>
            </w:r>
            <w:r w:rsidRPr="002D00DE">
              <w:rPr>
                <w:sz w:val="24"/>
                <w:szCs w:val="24"/>
              </w:rPr>
              <w:t>to</w:t>
            </w:r>
            <w:r w:rsidRPr="007D3FDA">
              <w:rPr>
                <w:sz w:val="24"/>
                <w:szCs w:val="24"/>
              </w:rPr>
              <w:t xml:space="preserve"> a project </w:t>
            </w:r>
            <w:r w:rsidRPr="002D00DE">
              <w:rPr>
                <w:sz w:val="24"/>
                <w:szCs w:val="24"/>
              </w:rPr>
              <w:t>will</w:t>
            </w:r>
            <w:r w:rsidRPr="007D3FDA">
              <w:rPr>
                <w:sz w:val="24"/>
                <w:szCs w:val="24"/>
              </w:rPr>
              <w:t xml:space="preserve"> </w:t>
            </w:r>
            <w:r w:rsidRPr="002D00DE">
              <w:rPr>
                <w:sz w:val="24"/>
                <w:szCs w:val="24"/>
              </w:rPr>
              <w:t>require</w:t>
            </w:r>
            <w:r w:rsidRPr="007D3FDA">
              <w:rPr>
                <w:sz w:val="24"/>
                <w:szCs w:val="24"/>
              </w:rPr>
              <w:t xml:space="preserve"> </w:t>
            </w:r>
            <w:r w:rsidRPr="002D00DE">
              <w:rPr>
                <w:sz w:val="24"/>
                <w:szCs w:val="24"/>
              </w:rPr>
              <w:t xml:space="preserve">an </w:t>
            </w:r>
            <w:r w:rsidRPr="007D3FDA">
              <w:rPr>
                <w:sz w:val="24"/>
                <w:szCs w:val="24"/>
              </w:rPr>
              <w:t>Environmental Impact Assessment (EIA)</w:t>
            </w:r>
          </w:p>
          <w:p w14:paraId="2338AAC0" w14:textId="70621D6F" w:rsidR="00E0324E" w:rsidRPr="002D00DE" w:rsidRDefault="00E0324E" w:rsidP="00C01BB8">
            <w:pPr>
              <w:pStyle w:val="TableParagraph"/>
              <w:numPr>
                <w:ilvl w:val="0"/>
                <w:numId w:val="15"/>
              </w:numPr>
              <w:tabs>
                <w:tab w:val="left" w:pos="367"/>
              </w:tabs>
              <w:spacing w:before="60" w:after="60" w:line="252" w:lineRule="auto"/>
              <w:ind w:left="312" w:right="429"/>
              <w:rPr>
                <w:sz w:val="24"/>
                <w:szCs w:val="24"/>
              </w:rPr>
            </w:pPr>
            <w:r w:rsidRPr="00E0324E">
              <w:rPr>
                <w:sz w:val="24"/>
                <w:szCs w:val="24"/>
              </w:rPr>
              <w:t>Authority to approve an EIADR project as being complete</w:t>
            </w:r>
          </w:p>
        </w:tc>
        <w:tc>
          <w:tcPr>
            <w:tcW w:w="938" w:type="pct"/>
          </w:tcPr>
          <w:p w14:paraId="4FFB5107" w14:textId="77777777" w:rsidR="00CA2E78" w:rsidRPr="002D00DE" w:rsidRDefault="00CA2E78" w:rsidP="002D00DE">
            <w:pPr>
              <w:pStyle w:val="TableParagraph"/>
              <w:spacing w:before="60" w:after="60" w:line="252" w:lineRule="auto"/>
              <w:ind w:left="113"/>
              <w:rPr>
                <w:rFonts w:ascii="Times New Roman"/>
                <w:sz w:val="24"/>
                <w:szCs w:val="24"/>
              </w:rPr>
            </w:pPr>
          </w:p>
        </w:tc>
      </w:tr>
      <w:tr w:rsidR="00F462B3" w:rsidRPr="008F43F6" w14:paraId="0982A691" w14:textId="77777777" w:rsidTr="00F462B3">
        <w:trPr>
          <w:cantSplit/>
          <w:trHeight w:val="1782"/>
        </w:trPr>
        <w:tc>
          <w:tcPr>
            <w:tcW w:w="1016" w:type="pct"/>
          </w:tcPr>
          <w:p w14:paraId="0AD9C5D0" w14:textId="77777777" w:rsidR="001A7F8F" w:rsidRPr="008F43F6" w:rsidRDefault="001A7F8F" w:rsidP="008F43F6">
            <w:pPr>
              <w:spacing w:before="60" w:after="60"/>
              <w:rPr>
                <w:szCs w:val="24"/>
              </w:rPr>
            </w:pPr>
            <w:r w:rsidRPr="008F43F6">
              <w:rPr>
                <w:szCs w:val="24"/>
              </w:rPr>
              <w:lastRenderedPageBreak/>
              <w:t>Nuclear Safeguards Act 2000</w:t>
            </w:r>
          </w:p>
          <w:p w14:paraId="1282B96F" w14:textId="590EDFCA" w:rsidR="001A7F8F" w:rsidRPr="008F43F6" w:rsidRDefault="001A7F8F" w:rsidP="008F43F6">
            <w:pPr>
              <w:spacing w:before="60" w:after="60"/>
              <w:rPr>
                <w:szCs w:val="24"/>
              </w:rPr>
            </w:pPr>
            <w:r w:rsidRPr="008F43F6">
              <w:rPr>
                <w:szCs w:val="24"/>
              </w:rPr>
              <w:t>Nuclear Safeguards (Notification) Regulations 2004 Nuclear Safeguards and Electricity (Finance) Act 1978</w:t>
            </w:r>
            <w:r w:rsidRPr="008F43F6">
              <w:rPr>
                <w:szCs w:val="24"/>
              </w:rPr>
              <w:tab/>
            </w:r>
          </w:p>
        </w:tc>
        <w:tc>
          <w:tcPr>
            <w:tcW w:w="3046" w:type="pct"/>
          </w:tcPr>
          <w:p w14:paraId="3C10A507" w14:textId="3A8FE6A1" w:rsidR="001A7F8F" w:rsidRPr="008F43F6" w:rsidRDefault="00677781" w:rsidP="001A7F8F">
            <w:pPr>
              <w:pStyle w:val="TableParagraph"/>
              <w:spacing w:before="60" w:after="60" w:line="252" w:lineRule="auto"/>
              <w:ind w:left="0"/>
              <w:rPr>
                <w:b/>
                <w:sz w:val="24"/>
                <w:szCs w:val="24"/>
              </w:rPr>
            </w:pPr>
            <w:r w:rsidRPr="00677781">
              <w:rPr>
                <w:rFonts w:eastAsiaTheme="minorHAnsi"/>
                <w:sz w:val="24"/>
                <w:szCs w:val="24"/>
              </w:rPr>
              <w:t>All functions are delegated to SDR who can delegate to Superintending Nuclear Safeguards Inspectors including authority to serve notices, issue certificates</w:t>
            </w:r>
          </w:p>
        </w:tc>
        <w:tc>
          <w:tcPr>
            <w:tcW w:w="938" w:type="pct"/>
          </w:tcPr>
          <w:p w14:paraId="6597BEE1" w14:textId="77777777" w:rsidR="001A7F8F" w:rsidRPr="008F43F6" w:rsidRDefault="001A7F8F" w:rsidP="001A7F8F">
            <w:pPr>
              <w:pStyle w:val="TableParagraph"/>
              <w:spacing w:before="60" w:after="60" w:line="252" w:lineRule="auto"/>
              <w:ind w:left="0"/>
              <w:rPr>
                <w:rFonts w:ascii="Times New Roman"/>
                <w:sz w:val="24"/>
                <w:szCs w:val="24"/>
              </w:rPr>
            </w:pPr>
          </w:p>
        </w:tc>
      </w:tr>
      <w:tr w:rsidR="00F462B3" w:rsidRPr="002D00DE" w14:paraId="3B8DB3A7" w14:textId="77777777" w:rsidTr="00F462B3">
        <w:trPr>
          <w:cantSplit/>
          <w:trHeight w:val="1782"/>
        </w:trPr>
        <w:tc>
          <w:tcPr>
            <w:tcW w:w="1016" w:type="pct"/>
          </w:tcPr>
          <w:p w14:paraId="4E1D40DC" w14:textId="5C8EBF65" w:rsidR="001A7F8F" w:rsidRPr="001A7F8F" w:rsidRDefault="001A7F8F" w:rsidP="008F43F6">
            <w:pPr>
              <w:spacing w:before="60" w:after="60"/>
              <w:rPr>
                <w:szCs w:val="24"/>
              </w:rPr>
            </w:pPr>
            <w:r w:rsidRPr="001A7F8F">
              <w:rPr>
                <w:szCs w:val="24"/>
              </w:rPr>
              <w:t>Approve Safeguards Annual report to the Secretary of State required under Nuclear Safeguards Regulations 2019, Regulation 41</w:t>
            </w:r>
          </w:p>
        </w:tc>
        <w:tc>
          <w:tcPr>
            <w:tcW w:w="3046" w:type="pct"/>
          </w:tcPr>
          <w:p w14:paraId="534E11FC" w14:textId="12FEE606" w:rsidR="001A7F8F" w:rsidRPr="00CB4D4D" w:rsidRDefault="00BB0FF5" w:rsidP="001A7F8F">
            <w:pPr>
              <w:pStyle w:val="TableParagraph"/>
              <w:spacing w:before="60" w:after="60" w:line="252" w:lineRule="auto"/>
              <w:ind w:left="0"/>
              <w:rPr>
                <w:rFonts w:eastAsiaTheme="minorHAnsi"/>
                <w:sz w:val="24"/>
                <w:szCs w:val="24"/>
              </w:rPr>
            </w:pPr>
            <w:r w:rsidRPr="00CB4D4D">
              <w:rPr>
                <w:rFonts w:eastAsiaTheme="minorHAnsi"/>
                <w:sz w:val="24"/>
                <w:szCs w:val="24"/>
              </w:rPr>
              <w:t>SDR</w:t>
            </w:r>
          </w:p>
        </w:tc>
        <w:tc>
          <w:tcPr>
            <w:tcW w:w="938" w:type="pct"/>
          </w:tcPr>
          <w:p w14:paraId="7514D71F" w14:textId="77777777" w:rsidR="001A7F8F" w:rsidRPr="002D00DE" w:rsidRDefault="001A7F8F" w:rsidP="002D00DE">
            <w:pPr>
              <w:pStyle w:val="TableParagraph"/>
              <w:spacing w:before="60" w:after="60" w:line="252" w:lineRule="auto"/>
              <w:ind w:left="113"/>
              <w:rPr>
                <w:rFonts w:ascii="Times New Roman"/>
                <w:sz w:val="24"/>
                <w:szCs w:val="24"/>
              </w:rPr>
            </w:pPr>
          </w:p>
        </w:tc>
      </w:tr>
      <w:tr w:rsidR="00F462B3" w:rsidRPr="002D00DE" w14:paraId="3AAF0C7F" w14:textId="77777777" w:rsidTr="00F462B3">
        <w:trPr>
          <w:cantSplit/>
          <w:trHeight w:val="1782"/>
        </w:trPr>
        <w:tc>
          <w:tcPr>
            <w:tcW w:w="1016" w:type="pct"/>
          </w:tcPr>
          <w:p w14:paraId="312DC89A" w14:textId="77777777" w:rsidR="001A7F8F" w:rsidRPr="001A7F8F" w:rsidRDefault="001A7F8F" w:rsidP="008F43F6">
            <w:pPr>
              <w:pStyle w:val="TableParagraph"/>
              <w:spacing w:before="60" w:after="60" w:line="252" w:lineRule="auto"/>
              <w:ind w:left="0"/>
              <w:rPr>
                <w:sz w:val="24"/>
                <w:szCs w:val="24"/>
              </w:rPr>
            </w:pPr>
            <w:r w:rsidRPr="001A7F8F">
              <w:rPr>
                <w:sz w:val="24"/>
                <w:szCs w:val="24"/>
              </w:rPr>
              <w:lastRenderedPageBreak/>
              <w:t>Nuclear</w:t>
            </w:r>
            <w:r w:rsidRPr="001A7F8F">
              <w:rPr>
                <w:spacing w:val="-14"/>
                <w:sz w:val="24"/>
                <w:szCs w:val="24"/>
              </w:rPr>
              <w:t xml:space="preserve"> </w:t>
            </w:r>
            <w:r w:rsidRPr="001A7F8F">
              <w:rPr>
                <w:sz w:val="24"/>
                <w:szCs w:val="24"/>
              </w:rPr>
              <w:t>Safeguards</w:t>
            </w:r>
            <w:r w:rsidRPr="001A7F8F">
              <w:rPr>
                <w:spacing w:val="-14"/>
                <w:sz w:val="24"/>
                <w:szCs w:val="24"/>
              </w:rPr>
              <w:t xml:space="preserve"> </w:t>
            </w:r>
            <w:r w:rsidRPr="001A7F8F">
              <w:rPr>
                <w:sz w:val="24"/>
                <w:szCs w:val="24"/>
              </w:rPr>
              <w:t xml:space="preserve">(EU Exit) Regulations 2019 </w:t>
            </w:r>
            <w:r w:rsidRPr="001A7F8F">
              <w:rPr>
                <w:spacing w:val="-2"/>
                <w:sz w:val="24"/>
                <w:szCs w:val="24"/>
              </w:rPr>
              <w:t>(NSR19)</w:t>
            </w:r>
          </w:p>
          <w:p w14:paraId="32528E6C" w14:textId="447587EC" w:rsidR="001A7F8F" w:rsidRPr="001A7F8F" w:rsidRDefault="001A7F8F" w:rsidP="008F43F6">
            <w:pPr>
              <w:spacing w:before="60" w:after="60"/>
              <w:rPr>
                <w:szCs w:val="24"/>
              </w:rPr>
            </w:pPr>
            <w:r w:rsidRPr="001A7F8F">
              <w:rPr>
                <w:szCs w:val="24"/>
              </w:rPr>
              <w:t>Nuclear Safeguards (Fissionable</w:t>
            </w:r>
            <w:r w:rsidRPr="001A7F8F">
              <w:rPr>
                <w:spacing w:val="-14"/>
                <w:szCs w:val="24"/>
              </w:rPr>
              <w:t xml:space="preserve"> </w:t>
            </w:r>
            <w:r w:rsidRPr="001A7F8F">
              <w:rPr>
                <w:szCs w:val="24"/>
              </w:rPr>
              <w:t>Material</w:t>
            </w:r>
            <w:r w:rsidRPr="001A7F8F">
              <w:rPr>
                <w:spacing w:val="-14"/>
                <w:szCs w:val="24"/>
              </w:rPr>
              <w:t xml:space="preserve"> </w:t>
            </w:r>
            <w:r w:rsidRPr="001A7F8F">
              <w:rPr>
                <w:szCs w:val="24"/>
              </w:rPr>
              <w:t>and Relevant International Agreements) (EU Exit) Regulations 2019</w:t>
            </w:r>
          </w:p>
        </w:tc>
        <w:tc>
          <w:tcPr>
            <w:tcW w:w="3046" w:type="pct"/>
          </w:tcPr>
          <w:p w14:paraId="6BEC499D" w14:textId="20C76552" w:rsidR="001A7F8F" w:rsidRPr="001A7F8F" w:rsidRDefault="001A7F8F" w:rsidP="001A7F8F">
            <w:pPr>
              <w:pStyle w:val="TableParagraph"/>
              <w:spacing w:before="60" w:after="60" w:line="252" w:lineRule="auto"/>
              <w:ind w:left="0"/>
              <w:rPr>
                <w:b/>
                <w:sz w:val="24"/>
                <w:szCs w:val="24"/>
              </w:rPr>
            </w:pPr>
            <w:r w:rsidRPr="001A7F8F">
              <w:rPr>
                <w:b/>
                <w:sz w:val="24"/>
                <w:szCs w:val="24"/>
              </w:rPr>
              <w:t xml:space="preserve">All functions are delegated to </w:t>
            </w:r>
            <w:r w:rsidR="00594770">
              <w:rPr>
                <w:b/>
                <w:sz w:val="24"/>
                <w:szCs w:val="24"/>
              </w:rPr>
              <w:t xml:space="preserve">SDR </w:t>
            </w:r>
            <w:r w:rsidRPr="001A7F8F">
              <w:rPr>
                <w:b/>
                <w:sz w:val="24"/>
                <w:szCs w:val="24"/>
              </w:rPr>
              <w:t xml:space="preserve">who can delegate to Superintending Nuclear Safeguards </w:t>
            </w:r>
            <w:r w:rsidRPr="001A7F8F">
              <w:rPr>
                <w:b/>
                <w:spacing w:val="-2"/>
                <w:sz w:val="24"/>
                <w:szCs w:val="24"/>
              </w:rPr>
              <w:t>Inspectors</w:t>
            </w:r>
          </w:p>
          <w:p w14:paraId="62D106EA" w14:textId="20E568A2" w:rsidR="001A7F8F" w:rsidRPr="001A7F8F" w:rsidRDefault="001A7F8F" w:rsidP="00C01BB8">
            <w:pPr>
              <w:pStyle w:val="TableParagraph"/>
              <w:numPr>
                <w:ilvl w:val="0"/>
                <w:numId w:val="15"/>
              </w:numPr>
              <w:tabs>
                <w:tab w:val="left" w:pos="367"/>
              </w:tabs>
              <w:spacing w:before="60" w:after="60" w:line="252" w:lineRule="auto"/>
              <w:ind w:left="312" w:right="429"/>
              <w:rPr>
                <w:sz w:val="24"/>
                <w:szCs w:val="24"/>
              </w:rPr>
            </w:pPr>
            <w:r w:rsidRPr="001A7F8F">
              <w:rPr>
                <w:sz w:val="24"/>
                <w:szCs w:val="24"/>
              </w:rPr>
              <w:t>Impose</w:t>
            </w:r>
            <w:r w:rsidRPr="001A7F8F">
              <w:rPr>
                <w:spacing w:val="-13"/>
                <w:sz w:val="24"/>
                <w:szCs w:val="24"/>
              </w:rPr>
              <w:t xml:space="preserve"> </w:t>
            </w:r>
            <w:r w:rsidRPr="001A7F8F">
              <w:rPr>
                <w:sz w:val="24"/>
                <w:szCs w:val="24"/>
              </w:rPr>
              <w:t>Particular</w:t>
            </w:r>
            <w:r w:rsidRPr="001A7F8F">
              <w:rPr>
                <w:spacing w:val="-14"/>
                <w:sz w:val="24"/>
                <w:szCs w:val="24"/>
              </w:rPr>
              <w:t xml:space="preserve"> </w:t>
            </w:r>
            <w:r w:rsidRPr="001A7F8F">
              <w:rPr>
                <w:sz w:val="24"/>
                <w:szCs w:val="24"/>
              </w:rPr>
              <w:t>Safeguards</w:t>
            </w:r>
            <w:r w:rsidRPr="001A7F8F">
              <w:rPr>
                <w:spacing w:val="-14"/>
                <w:sz w:val="24"/>
                <w:szCs w:val="24"/>
              </w:rPr>
              <w:t xml:space="preserve"> </w:t>
            </w:r>
            <w:r w:rsidRPr="001A7F8F">
              <w:rPr>
                <w:sz w:val="24"/>
                <w:szCs w:val="24"/>
              </w:rPr>
              <w:t>Provisions under Regulation 5, NSR19</w:t>
            </w:r>
          </w:p>
          <w:p w14:paraId="08033B05" w14:textId="7E16E06D" w:rsidR="001A7F8F" w:rsidRPr="001A7F8F" w:rsidRDefault="001A7F8F" w:rsidP="00C01BB8">
            <w:pPr>
              <w:pStyle w:val="TableParagraph"/>
              <w:numPr>
                <w:ilvl w:val="0"/>
                <w:numId w:val="15"/>
              </w:numPr>
              <w:tabs>
                <w:tab w:val="left" w:pos="367"/>
              </w:tabs>
              <w:spacing w:before="60" w:after="60" w:line="252" w:lineRule="auto"/>
              <w:ind w:left="312"/>
              <w:rPr>
                <w:sz w:val="24"/>
                <w:szCs w:val="24"/>
              </w:rPr>
            </w:pPr>
            <w:r w:rsidRPr="001A7F8F">
              <w:rPr>
                <w:sz w:val="24"/>
                <w:szCs w:val="24"/>
              </w:rPr>
              <w:t>Approve</w:t>
            </w:r>
            <w:r w:rsidRPr="001A7F8F">
              <w:rPr>
                <w:spacing w:val="-4"/>
                <w:sz w:val="24"/>
                <w:szCs w:val="24"/>
              </w:rPr>
              <w:t xml:space="preserve"> </w:t>
            </w:r>
            <w:r w:rsidRPr="001A7F8F">
              <w:rPr>
                <w:sz w:val="24"/>
                <w:szCs w:val="24"/>
              </w:rPr>
              <w:t>all</w:t>
            </w:r>
            <w:r w:rsidRPr="001A7F8F">
              <w:rPr>
                <w:spacing w:val="-7"/>
                <w:sz w:val="24"/>
                <w:szCs w:val="24"/>
              </w:rPr>
              <w:t xml:space="preserve"> </w:t>
            </w:r>
            <w:r w:rsidRPr="001A7F8F">
              <w:rPr>
                <w:sz w:val="24"/>
                <w:szCs w:val="24"/>
              </w:rPr>
              <w:t>or</w:t>
            </w:r>
            <w:r w:rsidRPr="001A7F8F">
              <w:rPr>
                <w:spacing w:val="-2"/>
                <w:sz w:val="24"/>
                <w:szCs w:val="24"/>
              </w:rPr>
              <w:t xml:space="preserve"> </w:t>
            </w:r>
            <w:r w:rsidRPr="001A7F8F">
              <w:rPr>
                <w:sz w:val="24"/>
                <w:szCs w:val="24"/>
              </w:rPr>
              <w:t>part</w:t>
            </w:r>
            <w:r w:rsidRPr="001A7F8F">
              <w:rPr>
                <w:spacing w:val="-6"/>
                <w:sz w:val="24"/>
                <w:szCs w:val="24"/>
              </w:rPr>
              <w:t xml:space="preserve"> </w:t>
            </w:r>
            <w:r w:rsidRPr="001A7F8F">
              <w:rPr>
                <w:sz w:val="24"/>
                <w:szCs w:val="24"/>
              </w:rPr>
              <w:t>of</w:t>
            </w:r>
            <w:r w:rsidRPr="001A7F8F">
              <w:rPr>
                <w:spacing w:val="-6"/>
                <w:sz w:val="24"/>
                <w:szCs w:val="24"/>
              </w:rPr>
              <w:t xml:space="preserve"> </w:t>
            </w:r>
            <w:r w:rsidRPr="001A7F8F">
              <w:rPr>
                <w:sz w:val="24"/>
                <w:szCs w:val="24"/>
              </w:rPr>
              <w:t>an</w:t>
            </w:r>
            <w:r w:rsidRPr="001A7F8F">
              <w:rPr>
                <w:spacing w:val="-4"/>
                <w:sz w:val="24"/>
                <w:szCs w:val="24"/>
              </w:rPr>
              <w:t xml:space="preserve"> </w:t>
            </w:r>
            <w:r w:rsidRPr="001A7F8F">
              <w:rPr>
                <w:sz w:val="24"/>
                <w:szCs w:val="24"/>
              </w:rPr>
              <w:t>Accountancy</w:t>
            </w:r>
            <w:r w:rsidRPr="001A7F8F">
              <w:rPr>
                <w:spacing w:val="-5"/>
                <w:sz w:val="24"/>
                <w:szCs w:val="24"/>
              </w:rPr>
              <w:t xml:space="preserve"> and</w:t>
            </w:r>
          </w:p>
          <w:p w14:paraId="7EFBD387" w14:textId="77777777" w:rsidR="001A7F8F" w:rsidRPr="001A7F8F" w:rsidRDefault="001A7F8F" w:rsidP="00C01BB8">
            <w:pPr>
              <w:pStyle w:val="TableParagraph"/>
              <w:numPr>
                <w:ilvl w:val="0"/>
                <w:numId w:val="15"/>
              </w:numPr>
              <w:tabs>
                <w:tab w:val="left" w:pos="367"/>
              </w:tabs>
              <w:spacing w:before="60" w:after="60" w:line="252" w:lineRule="auto"/>
              <w:ind w:left="312"/>
              <w:rPr>
                <w:sz w:val="24"/>
                <w:szCs w:val="24"/>
              </w:rPr>
            </w:pPr>
            <w:r w:rsidRPr="001A7F8F">
              <w:rPr>
                <w:sz w:val="24"/>
                <w:szCs w:val="24"/>
              </w:rPr>
              <w:t>Control</w:t>
            </w:r>
            <w:r w:rsidRPr="001A7F8F">
              <w:rPr>
                <w:spacing w:val="-8"/>
                <w:sz w:val="24"/>
                <w:szCs w:val="24"/>
              </w:rPr>
              <w:t xml:space="preserve"> </w:t>
            </w:r>
            <w:r w:rsidRPr="001A7F8F">
              <w:rPr>
                <w:sz w:val="24"/>
                <w:szCs w:val="24"/>
              </w:rPr>
              <w:t>Plan</w:t>
            </w:r>
            <w:r w:rsidRPr="001A7F8F">
              <w:rPr>
                <w:spacing w:val="-8"/>
                <w:sz w:val="24"/>
                <w:szCs w:val="24"/>
              </w:rPr>
              <w:t xml:space="preserve"> </w:t>
            </w:r>
            <w:r w:rsidRPr="001A7F8F">
              <w:rPr>
                <w:sz w:val="24"/>
                <w:szCs w:val="24"/>
              </w:rPr>
              <w:t>under</w:t>
            </w:r>
            <w:r w:rsidRPr="001A7F8F">
              <w:rPr>
                <w:spacing w:val="-6"/>
                <w:sz w:val="24"/>
                <w:szCs w:val="24"/>
              </w:rPr>
              <w:t xml:space="preserve"> </w:t>
            </w:r>
            <w:r w:rsidRPr="001A7F8F">
              <w:rPr>
                <w:sz w:val="24"/>
                <w:szCs w:val="24"/>
              </w:rPr>
              <w:t>Regulation</w:t>
            </w:r>
            <w:r w:rsidRPr="001A7F8F">
              <w:rPr>
                <w:spacing w:val="-5"/>
                <w:sz w:val="24"/>
                <w:szCs w:val="24"/>
              </w:rPr>
              <w:t xml:space="preserve"> </w:t>
            </w:r>
            <w:r w:rsidRPr="001A7F8F">
              <w:rPr>
                <w:sz w:val="24"/>
                <w:szCs w:val="24"/>
              </w:rPr>
              <w:t>7,</w:t>
            </w:r>
            <w:r w:rsidRPr="001A7F8F">
              <w:rPr>
                <w:spacing w:val="-7"/>
                <w:sz w:val="24"/>
                <w:szCs w:val="24"/>
              </w:rPr>
              <w:t xml:space="preserve"> </w:t>
            </w:r>
            <w:r w:rsidRPr="001A7F8F">
              <w:rPr>
                <w:spacing w:val="-4"/>
                <w:sz w:val="24"/>
                <w:szCs w:val="24"/>
              </w:rPr>
              <w:t>NSR19</w:t>
            </w:r>
          </w:p>
          <w:p w14:paraId="1DEEE266" w14:textId="0BC7A97A" w:rsidR="001A7F8F" w:rsidRPr="001A7F8F" w:rsidRDefault="001A7F8F" w:rsidP="00C01BB8">
            <w:pPr>
              <w:pStyle w:val="TableParagraph"/>
              <w:numPr>
                <w:ilvl w:val="0"/>
                <w:numId w:val="15"/>
              </w:numPr>
              <w:tabs>
                <w:tab w:val="left" w:pos="367"/>
              </w:tabs>
              <w:spacing w:before="60" w:after="60" w:line="252" w:lineRule="auto"/>
              <w:ind w:left="312" w:right="352"/>
              <w:rPr>
                <w:sz w:val="24"/>
                <w:szCs w:val="24"/>
              </w:rPr>
            </w:pPr>
            <w:r w:rsidRPr="001A7F8F">
              <w:rPr>
                <w:sz w:val="24"/>
                <w:szCs w:val="24"/>
              </w:rPr>
              <w:t>Consent</w:t>
            </w:r>
            <w:r w:rsidRPr="001A7F8F">
              <w:rPr>
                <w:spacing w:val="-5"/>
                <w:sz w:val="24"/>
                <w:szCs w:val="24"/>
              </w:rPr>
              <w:t xml:space="preserve"> </w:t>
            </w:r>
            <w:r w:rsidRPr="001A7F8F">
              <w:rPr>
                <w:sz w:val="24"/>
                <w:szCs w:val="24"/>
              </w:rPr>
              <w:t>to</w:t>
            </w:r>
            <w:r w:rsidRPr="001A7F8F">
              <w:rPr>
                <w:spacing w:val="-5"/>
                <w:sz w:val="24"/>
                <w:szCs w:val="24"/>
              </w:rPr>
              <w:t xml:space="preserve"> </w:t>
            </w:r>
            <w:r w:rsidRPr="001A7F8F">
              <w:rPr>
                <w:sz w:val="24"/>
                <w:szCs w:val="24"/>
              </w:rPr>
              <w:t>amendment</w:t>
            </w:r>
            <w:r w:rsidRPr="001A7F8F">
              <w:rPr>
                <w:spacing w:val="-5"/>
                <w:sz w:val="24"/>
                <w:szCs w:val="24"/>
              </w:rPr>
              <w:t xml:space="preserve"> </w:t>
            </w:r>
            <w:r w:rsidRPr="001A7F8F">
              <w:rPr>
                <w:sz w:val="24"/>
                <w:szCs w:val="24"/>
              </w:rPr>
              <w:t>of</w:t>
            </w:r>
            <w:r w:rsidRPr="001A7F8F">
              <w:rPr>
                <w:spacing w:val="-5"/>
                <w:sz w:val="24"/>
                <w:szCs w:val="24"/>
              </w:rPr>
              <w:t xml:space="preserve"> </w:t>
            </w:r>
            <w:r w:rsidRPr="001A7F8F">
              <w:rPr>
                <w:sz w:val="24"/>
                <w:szCs w:val="24"/>
              </w:rPr>
              <w:t>all</w:t>
            </w:r>
            <w:r w:rsidRPr="001A7F8F">
              <w:rPr>
                <w:spacing w:val="-6"/>
                <w:sz w:val="24"/>
                <w:szCs w:val="24"/>
              </w:rPr>
              <w:t xml:space="preserve"> </w:t>
            </w:r>
            <w:r w:rsidRPr="001A7F8F">
              <w:rPr>
                <w:sz w:val="24"/>
                <w:szCs w:val="24"/>
              </w:rPr>
              <w:t>or</w:t>
            </w:r>
            <w:r w:rsidRPr="001A7F8F">
              <w:rPr>
                <w:spacing w:val="-6"/>
                <w:sz w:val="24"/>
                <w:szCs w:val="24"/>
              </w:rPr>
              <w:t xml:space="preserve"> </w:t>
            </w:r>
            <w:r w:rsidRPr="001A7F8F">
              <w:rPr>
                <w:sz w:val="24"/>
                <w:szCs w:val="24"/>
              </w:rPr>
              <w:t>part</w:t>
            </w:r>
            <w:r w:rsidRPr="001A7F8F">
              <w:rPr>
                <w:spacing w:val="-5"/>
                <w:sz w:val="24"/>
                <w:szCs w:val="24"/>
              </w:rPr>
              <w:t xml:space="preserve"> </w:t>
            </w:r>
            <w:r w:rsidRPr="001A7F8F">
              <w:rPr>
                <w:sz w:val="24"/>
                <w:szCs w:val="24"/>
              </w:rPr>
              <w:t>of</w:t>
            </w:r>
            <w:r w:rsidRPr="001A7F8F">
              <w:rPr>
                <w:spacing w:val="-5"/>
                <w:sz w:val="24"/>
                <w:szCs w:val="24"/>
              </w:rPr>
              <w:t xml:space="preserve"> </w:t>
            </w:r>
            <w:r w:rsidRPr="001A7F8F">
              <w:rPr>
                <w:sz w:val="24"/>
                <w:szCs w:val="24"/>
              </w:rPr>
              <w:t>an approved Accountancy and Control Plan under Regulation 8</w:t>
            </w:r>
          </w:p>
          <w:p w14:paraId="70701C5F" w14:textId="271B631E" w:rsidR="001A7F8F" w:rsidRPr="001A7F8F" w:rsidRDefault="001A7F8F" w:rsidP="00C01BB8">
            <w:pPr>
              <w:pStyle w:val="TableParagraph"/>
              <w:numPr>
                <w:ilvl w:val="0"/>
                <w:numId w:val="15"/>
              </w:numPr>
              <w:tabs>
                <w:tab w:val="left" w:pos="367"/>
              </w:tabs>
              <w:spacing w:before="60" w:after="60" w:line="252" w:lineRule="auto"/>
              <w:ind w:left="312" w:right="41"/>
              <w:rPr>
                <w:sz w:val="24"/>
                <w:szCs w:val="24"/>
              </w:rPr>
            </w:pPr>
            <w:r w:rsidRPr="001A7F8F">
              <w:rPr>
                <w:sz w:val="24"/>
                <w:szCs w:val="24"/>
              </w:rPr>
              <w:t>Withdraw</w:t>
            </w:r>
            <w:r w:rsidRPr="001A7F8F">
              <w:rPr>
                <w:spacing w:val="-6"/>
                <w:sz w:val="24"/>
                <w:szCs w:val="24"/>
              </w:rPr>
              <w:t xml:space="preserve"> </w:t>
            </w:r>
            <w:r w:rsidRPr="001A7F8F">
              <w:rPr>
                <w:sz w:val="24"/>
                <w:szCs w:val="24"/>
              </w:rPr>
              <w:t>permission</w:t>
            </w:r>
            <w:r w:rsidRPr="001A7F8F">
              <w:rPr>
                <w:spacing w:val="-7"/>
                <w:sz w:val="24"/>
                <w:szCs w:val="24"/>
              </w:rPr>
              <w:t xml:space="preserve"> </w:t>
            </w:r>
            <w:r w:rsidRPr="001A7F8F">
              <w:rPr>
                <w:sz w:val="24"/>
                <w:szCs w:val="24"/>
              </w:rPr>
              <w:t>for</w:t>
            </w:r>
            <w:r w:rsidRPr="001A7F8F">
              <w:rPr>
                <w:spacing w:val="-8"/>
                <w:sz w:val="24"/>
                <w:szCs w:val="24"/>
              </w:rPr>
              <w:t xml:space="preserve"> </w:t>
            </w:r>
            <w:r w:rsidRPr="001A7F8F">
              <w:rPr>
                <w:sz w:val="24"/>
                <w:szCs w:val="24"/>
              </w:rPr>
              <w:t>the</w:t>
            </w:r>
            <w:r w:rsidRPr="001A7F8F">
              <w:rPr>
                <w:spacing w:val="-9"/>
                <w:sz w:val="24"/>
                <w:szCs w:val="24"/>
              </w:rPr>
              <w:t xml:space="preserve"> </w:t>
            </w:r>
            <w:r w:rsidRPr="001A7F8F">
              <w:rPr>
                <w:sz w:val="24"/>
                <w:szCs w:val="24"/>
              </w:rPr>
              <w:t>regime</w:t>
            </w:r>
            <w:r w:rsidRPr="001A7F8F">
              <w:rPr>
                <w:spacing w:val="-7"/>
                <w:sz w:val="24"/>
                <w:szCs w:val="24"/>
              </w:rPr>
              <w:t xml:space="preserve"> </w:t>
            </w:r>
            <w:r w:rsidRPr="001A7F8F">
              <w:rPr>
                <w:sz w:val="24"/>
                <w:szCs w:val="24"/>
              </w:rPr>
              <w:t>of</w:t>
            </w:r>
            <w:r w:rsidRPr="001A7F8F">
              <w:rPr>
                <w:spacing w:val="-7"/>
                <w:sz w:val="24"/>
                <w:szCs w:val="24"/>
              </w:rPr>
              <w:t xml:space="preserve"> </w:t>
            </w:r>
            <w:r w:rsidRPr="001A7F8F">
              <w:rPr>
                <w:sz w:val="24"/>
                <w:szCs w:val="24"/>
              </w:rPr>
              <w:t>limited operation under Regulation 31, NSR19</w:t>
            </w:r>
          </w:p>
          <w:p w14:paraId="17FD66FE" w14:textId="019353E3" w:rsidR="001A7F8F" w:rsidRPr="001A7F8F" w:rsidRDefault="001A7F8F" w:rsidP="00C01BB8">
            <w:pPr>
              <w:pStyle w:val="TableParagraph"/>
              <w:numPr>
                <w:ilvl w:val="0"/>
                <w:numId w:val="15"/>
              </w:numPr>
              <w:tabs>
                <w:tab w:val="left" w:pos="367"/>
              </w:tabs>
              <w:spacing w:before="60" w:after="60" w:line="252" w:lineRule="auto"/>
              <w:ind w:left="312" w:right="495"/>
              <w:rPr>
                <w:sz w:val="24"/>
                <w:szCs w:val="24"/>
              </w:rPr>
            </w:pPr>
            <w:r w:rsidRPr="001A7F8F">
              <w:rPr>
                <w:sz w:val="24"/>
                <w:szCs w:val="24"/>
              </w:rPr>
              <w:t>Request the installation of safeguards equipment</w:t>
            </w:r>
            <w:r w:rsidRPr="001A7F8F">
              <w:rPr>
                <w:spacing w:val="-10"/>
                <w:sz w:val="24"/>
                <w:szCs w:val="24"/>
              </w:rPr>
              <w:t xml:space="preserve"> </w:t>
            </w:r>
            <w:r w:rsidRPr="001A7F8F">
              <w:rPr>
                <w:sz w:val="24"/>
                <w:szCs w:val="24"/>
              </w:rPr>
              <w:t>under</w:t>
            </w:r>
            <w:r w:rsidRPr="001A7F8F">
              <w:rPr>
                <w:spacing w:val="-11"/>
                <w:sz w:val="24"/>
                <w:szCs w:val="24"/>
              </w:rPr>
              <w:t xml:space="preserve"> </w:t>
            </w:r>
            <w:r w:rsidRPr="001A7F8F">
              <w:rPr>
                <w:sz w:val="24"/>
                <w:szCs w:val="24"/>
              </w:rPr>
              <w:t>Regulation</w:t>
            </w:r>
            <w:r w:rsidRPr="001A7F8F">
              <w:rPr>
                <w:spacing w:val="-12"/>
                <w:sz w:val="24"/>
                <w:szCs w:val="24"/>
              </w:rPr>
              <w:t xml:space="preserve"> </w:t>
            </w:r>
            <w:r w:rsidRPr="001A7F8F">
              <w:rPr>
                <w:sz w:val="24"/>
                <w:szCs w:val="24"/>
              </w:rPr>
              <w:t>37,</w:t>
            </w:r>
            <w:r w:rsidRPr="001A7F8F">
              <w:rPr>
                <w:spacing w:val="-10"/>
                <w:sz w:val="24"/>
                <w:szCs w:val="24"/>
              </w:rPr>
              <w:t xml:space="preserve"> </w:t>
            </w:r>
            <w:r w:rsidRPr="001A7F8F">
              <w:rPr>
                <w:sz w:val="24"/>
                <w:szCs w:val="24"/>
              </w:rPr>
              <w:t>NSR19</w:t>
            </w:r>
          </w:p>
          <w:p w14:paraId="6F64E920" w14:textId="765A106B" w:rsidR="001A7F8F" w:rsidRPr="001A7F8F" w:rsidRDefault="001A7F8F" w:rsidP="00C01BB8">
            <w:pPr>
              <w:pStyle w:val="TableParagraph"/>
              <w:numPr>
                <w:ilvl w:val="0"/>
                <w:numId w:val="15"/>
              </w:numPr>
              <w:tabs>
                <w:tab w:val="left" w:pos="367"/>
              </w:tabs>
              <w:spacing w:before="60" w:after="60" w:line="252" w:lineRule="auto"/>
              <w:ind w:left="312" w:right="174"/>
              <w:rPr>
                <w:sz w:val="24"/>
                <w:szCs w:val="24"/>
              </w:rPr>
            </w:pPr>
            <w:r w:rsidRPr="001A7F8F">
              <w:rPr>
                <w:sz w:val="24"/>
                <w:szCs w:val="24"/>
              </w:rPr>
              <w:t>Publication of withdrawals of qualifying nuclear</w:t>
            </w:r>
            <w:r w:rsidRPr="001A7F8F">
              <w:rPr>
                <w:spacing w:val="-8"/>
                <w:sz w:val="24"/>
                <w:szCs w:val="24"/>
              </w:rPr>
              <w:t xml:space="preserve"> </w:t>
            </w:r>
            <w:r w:rsidRPr="001A7F8F">
              <w:rPr>
                <w:sz w:val="24"/>
                <w:szCs w:val="24"/>
              </w:rPr>
              <w:t>material</w:t>
            </w:r>
            <w:r w:rsidRPr="001A7F8F">
              <w:rPr>
                <w:spacing w:val="-10"/>
                <w:sz w:val="24"/>
                <w:szCs w:val="24"/>
              </w:rPr>
              <w:t xml:space="preserve"> </w:t>
            </w:r>
            <w:r w:rsidRPr="001A7F8F">
              <w:rPr>
                <w:sz w:val="24"/>
                <w:szCs w:val="24"/>
              </w:rPr>
              <w:t>from</w:t>
            </w:r>
            <w:r w:rsidRPr="001A7F8F">
              <w:rPr>
                <w:spacing w:val="-9"/>
                <w:sz w:val="24"/>
                <w:szCs w:val="24"/>
              </w:rPr>
              <w:t xml:space="preserve"> </w:t>
            </w:r>
            <w:r w:rsidRPr="001A7F8F">
              <w:rPr>
                <w:sz w:val="24"/>
                <w:szCs w:val="24"/>
              </w:rPr>
              <w:t>safeguards</w:t>
            </w:r>
            <w:r w:rsidRPr="001A7F8F">
              <w:rPr>
                <w:spacing w:val="-8"/>
                <w:sz w:val="24"/>
                <w:szCs w:val="24"/>
              </w:rPr>
              <w:t xml:space="preserve"> </w:t>
            </w:r>
            <w:r w:rsidRPr="001A7F8F">
              <w:rPr>
                <w:sz w:val="24"/>
                <w:szCs w:val="24"/>
              </w:rPr>
              <w:t>during</w:t>
            </w:r>
            <w:r w:rsidRPr="001A7F8F">
              <w:rPr>
                <w:spacing w:val="-7"/>
                <w:sz w:val="24"/>
                <w:szCs w:val="24"/>
              </w:rPr>
              <w:t xml:space="preserve"> </w:t>
            </w:r>
            <w:r w:rsidRPr="001A7F8F">
              <w:rPr>
                <w:sz w:val="24"/>
                <w:szCs w:val="24"/>
              </w:rPr>
              <w:t>the preceding calendar year under Regulation 40, NSR19</w:t>
            </w:r>
          </w:p>
          <w:p w14:paraId="0D505C13" w14:textId="4F4050C7" w:rsidR="001A7F8F" w:rsidRPr="001A7F8F" w:rsidRDefault="001A7F8F" w:rsidP="00C01BB8">
            <w:pPr>
              <w:pStyle w:val="TableParagraph"/>
              <w:numPr>
                <w:ilvl w:val="0"/>
                <w:numId w:val="15"/>
              </w:numPr>
              <w:tabs>
                <w:tab w:val="left" w:pos="367"/>
              </w:tabs>
              <w:spacing w:before="60" w:after="60" w:line="252" w:lineRule="auto"/>
              <w:ind w:left="312" w:right="149"/>
              <w:rPr>
                <w:sz w:val="24"/>
                <w:szCs w:val="24"/>
              </w:rPr>
            </w:pPr>
            <w:r w:rsidRPr="001A7F8F">
              <w:rPr>
                <w:sz w:val="24"/>
                <w:szCs w:val="24"/>
              </w:rPr>
              <w:t>Publication of inventories of civil plutonium and uranium in the United Kingdom at the end</w:t>
            </w:r>
            <w:r w:rsidRPr="001A7F8F">
              <w:rPr>
                <w:spacing w:val="-6"/>
                <w:sz w:val="24"/>
                <w:szCs w:val="24"/>
              </w:rPr>
              <w:t xml:space="preserve"> </w:t>
            </w:r>
            <w:r w:rsidRPr="001A7F8F">
              <w:rPr>
                <w:sz w:val="24"/>
                <w:szCs w:val="24"/>
              </w:rPr>
              <w:t>of</w:t>
            </w:r>
            <w:r w:rsidRPr="001A7F8F">
              <w:rPr>
                <w:spacing w:val="-8"/>
                <w:sz w:val="24"/>
                <w:szCs w:val="24"/>
              </w:rPr>
              <w:t xml:space="preserve"> </w:t>
            </w:r>
            <w:r w:rsidRPr="001A7F8F">
              <w:rPr>
                <w:sz w:val="24"/>
                <w:szCs w:val="24"/>
              </w:rPr>
              <w:t>each</w:t>
            </w:r>
            <w:r w:rsidRPr="001A7F8F">
              <w:rPr>
                <w:spacing w:val="-8"/>
                <w:sz w:val="24"/>
                <w:szCs w:val="24"/>
              </w:rPr>
              <w:t xml:space="preserve"> </w:t>
            </w:r>
            <w:r w:rsidRPr="001A7F8F">
              <w:rPr>
                <w:sz w:val="24"/>
                <w:szCs w:val="24"/>
              </w:rPr>
              <w:t>calendar</w:t>
            </w:r>
            <w:r w:rsidRPr="001A7F8F">
              <w:rPr>
                <w:spacing w:val="-7"/>
                <w:sz w:val="24"/>
                <w:szCs w:val="24"/>
              </w:rPr>
              <w:t xml:space="preserve"> </w:t>
            </w:r>
            <w:r w:rsidRPr="001A7F8F">
              <w:rPr>
                <w:sz w:val="24"/>
                <w:szCs w:val="24"/>
              </w:rPr>
              <w:t>year</w:t>
            </w:r>
            <w:r w:rsidRPr="001A7F8F">
              <w:rPr>
                <w:spacing w:val="-5"/>
                <w:sz w:val="24"/>
                <w:szCs w:val="24"/>
              </w:rPr>
              <w:t xml:space="preserve"> </w:t>
            </w:r>
            <w:r w:rsidRPr="001A7F8F">
              <w:rPr>
                <w:sz w:val="24"/>
                <w:szCs w:val="24"/>
              </w:rPr>
              <w:t>under</w:t>
            </w:r>
            <w:r w:rsidRPr="001A7F8F">
              <w:rPr>
                <w:spacing w:val="-7"/>
                <w:sz w:val="24"/>
                <w:szCs w:val="24"/>
              </w:rPr>
              <w:t xml:space="preserve"> </w:t>
            </w:r>
            <w:r w:rsidRPr="001A7F8F">
              <w:rPr>
                <w:sz w:val="24"/>
                <w:szCs w:val="24"/>
              </w:rPr>
              <w:t>Regulation 40, NSR19</w:t>
            </w:r>
          </w:p>
          <w:p w14:paraId="5EE90AA9" w14:textId="77777777" w:rsidR="001A7F8F" w:rsidRPr="001A7F8F" w:rsidRDefault="001A7F8F" w:rsidP="007D3FDA">
            <w:pPr>
              <w:pStyle w:val="TableParagraph"/>
              <w:spacing w:before="240" w:after="60" w:line="252" w:lineRule="auto"/>
              <w:ind w:left="0"/>
              <w:rPr>
                <w:sz w:val="24"/>
                <w:szCs w:val="24"/>
              </w:rPr>
            </w:pPr>
            <w:r w:rsidRPr="001A7F8F">
              <w:rPr>
                <w:sz w:val="24"/>
                <w:szCs w:val="24"/>
              </w:rPr>
              <w:t>Delegated</w:t>
            </w:r>
            <w:r w:rsidRPr="001A7F8F">
              <w:rPr>
                <w:spacing w:val="-9"/>
                <w:sz w:val="24"/>
                <w:szCs w:val="24"/>
              </w:rPr>
              <w:t xml:space="preserve"> </w:t>
            </w:r>
            <w:r w:rsidRPr="001A7F8F">
              <w:rPr>
                <w:sz w:val="24"/>
                <w:szCs w:val="24"/>
              </w:rPr>
              <w:t>to</w:t>
            </w:r>
            <w:r w:rsidRPr="001A7F8F">
              <w:rPr>
                <w:spacing w:val="-9"/>
                <w:sz w:val="24"/>
                <w:szCs w:val="24"/>
              </w:rPr>
              <w:t xml:space="preserve"> </w:t>
            </w:r>
            <w:r w:rsidRPr="001A7F8F">
              <w:rPr>
                <w:sz w:val="24"/>
                <w:szCs w:val="24"/>
              </w:rPr>
              <w:t>Nuclear</w:t>
            </w:r>
            <w:r w:rsidRPr="001A7F8F">
              <w:rPr>
                <w:spacing w:val="-7"/>
                <w:sz w:val="24"/>
                <w:szCs w:val="24"/>
              </w:rPr>
              <w:t xml:space="preserve"> </w:t>
            </w:r>
            <w:r w:rsidRPr="001A7F8F">
              <w:rPr>
                <w:sz w:val="24"/>
                <w:szCs w:val="24"/>
              </w:rPr>
              <w:t>Safeguards</w:t>
            </w:r>
            <w:r w:rsidRPr="001A7F8F">
              <w:rPr>
                <w:spacing w:val="-9"/>
                <w:sz w:val="24"/>
                <w:szCs w:val="24"/>
              </w:rPr>
              <w:t xml:space="preserve"> </w:t>
            </w:r>
            <w:r w:rsidRPr="001A7F8F">
              <w:rPr>
                <w:sz w:val="24"/>
                <w:szCs w:val="24"/>
              </w:rPr>
              <w:t>Officer with a full warrant</w:t>
            </w:r>
          </w:p>
          <w:p w14:paraId="2D4AD35B" w14:textId="77777777" w:rsidR="001A7F8F" w:rsidRPr="001A7F8F" w:rsidRDefault="001A7F8F" w:rsidP="00C01BB8">
            <w:pPr>
              <w:pStyle w:val="TableParagraph"/>
              <w:numPr>
                <w:ilvl w:val="0"/>
                <w:numId w:val="15"/>
              </w:numPr>
              <w:tabs>
                <w:tab w:val="left" w:pos="367"/>
              </w:tabs>
              <w:spacing w:before="60" w:after="60" w:line="252" w:lineRule="auto"/>
              <w:ind w:left="312" w:right="429"/>
              <w:rPr>
                <w:sz w:val="24"/>
                <w:szCs w:val="24"/>
              </w:rPr>
            </w:pPr>
            <w:r w:rsidRPr="001A7F8F">
              <w:rPr>
                <w:sz w:val="24"/>
                <w:szCs w:val="24"/>
              </w:rPr>
              <w:t>Request</w:t>
            </w:r>
            <w:r w:rsidRPr="007D3FDA">
              <w:rPr>
                <w:sz w:val="24"/>
                <w:szCs w:val="24"/>
              </w:rPr>
              <w:t xml:space="preserve"> </w:t>
            </w:r>
            <w:r w:rsidRPr="001A7F8F">
              <w:rPr>
                <w:sz w:val="24"/>
                <w:szCs w:val="24"/>
              </w:rPr>
              <w:t>additional</w:t>
            </w:r>
            <w:r w:rsidRPr="007D3FDA">
              <w:rPr>
                <w:sz w:val="24"/>
                <w:szCs w:val="24"/>
              </w:rPr>
              <w:t xml:space="preserve"> </w:t>
            </w:r>
            <w:r w:rsidRPr="001A7F8F">
              <w:rPr>
                <w:sz w:val="24"/>
                <w:szCs w:val="24"/>
              </w:rPr>
              <w:t>information</w:t>
            </w:r>
            <w:r w:rsidRPr="007D3FDA">
              <w:rPr>
                <w:sz w:val="24"/>
                <w:szCs w:val="24"/>
              </w:rPr>
              <w:t xml:space="preserve"> </w:t>
            </w:r>
            <w:r w:rsidRPr="001A7F8F">
              <w:rPr>
                <w:sz w:val="24"/>
                <w:szCs w:val="24"/>
              </w:rPr>
              <w:t>under Regulations</w:t>
            </w:r>
            <w:r w:rsidRPr="007D3FDA">
              <w:rPr>
                <w:sz w:val="24"/>
                <w:szCs w:val="24"/>
              </w:rPr>
              <w:t xml:space="preserve"> </w:t>
            </w:r>
            <w:r w:rsidRPr="001A7F8F">
              <w:rPr>
                <w:sz w:val="24"/>
                <w:szCs w:val="24"/>
              </w:rPr>
              <w:t>10,</w:t>
            </w:r>
            <w:r w:rsidRPr="007D3FDA">
              <w:rPr>
                <w:sz w:val="24"/>
                <w:szCs w:val="24"/>
              </w:rPr>
              <w:t xml:space="preserve"> </w:t>
            </w:r>
            <w:r w:rsidRPr="001A7F8F">
              <w:rPr>
                <w:sz w:val="24"/>
                <w:szCs w:val="24"/>
              </w:rPr>
              <w:t>11,</w:t>
            </w:r>
            <w:r w:rsidRPr="007D3FDA">
              <w:rPr>
                <w:sz w:val="24"/>
                <w:szCs w:val="24"/>
              </w:rPr>
              <w:t xml:space="preserve"> </w:t>
            </w:r>
            <w:r w:rsidRPr="001A7F8F">
              <w:rPr>
                <w:sz w:val="24"/>
                <w:szCs w:val="24"/>
              </w:rPr>
              <w:t>12,</w:t>
            </w:r>
            <w:r w:rsidRPr="007D3FDA">
              <w:rPr>
                <w:sz w:val="24"/>
                <w:szCs w:val="24"/>
              </w:rPr>
              <w:t xml:space="preserve"> </w:t>
            </w:r>
            <w:r w:rsidRPr="001A7F8F">
              <w:rPr>
                <w:sz w:val="24"/>
                <w:szCs w:val="24"/>
              </w:rPr>
              <w:t>16</w:t>
            </w:r>
            <w:r w:rsidRPr="007D3FDA">
              <w:rPr>
                <w:sz w:val="24"/>
                <w:szCs w:val="24"/>
              </w:rPr>
              <w:t xml:space="preserve"> </w:t>
            </w:r>
            <w:r w:rsidRPr="001A7F8F">
              <w:rPr>
                <w:sz w:val="24"/>
                <w:szCs w:val="24"/>
              </w:rPr>
              <w:t>of</w:t>
            </w:r>
            <w:r w:rsidRPr="007D3FDA">
              <w:rPr>
                <w:sz w:val="24"/>
                <w:szCs w:val="24"/>
              </w:rPr>
              <w:t xml:space="preserve"> </w:t>
            </w:r>
            <w:r w:rsidRPr="001A7F8F">
              <w:rPr>
                <w:sz w:val="24"/>
                <w:szCs w:val="24"/>
              </w:rPr>
              <w:t>NSR19</w:t>
            </w:r>
          </w:p>
          <w:p w14:paraId="2D09B62A" w14:textId="77777777" w:rsidR="001A7F8F" w:rsidRPr="00D621A6" w:rsidRDefault="001A7F8F" w:rsidP="00C01BB8">
            <w:pPr>
              <w:pStyle w:val="TableParagraph"/>
              <w:numPr>
                <w:ilvl w:val="0"/>
                <w:numId w:val="15"/>
              </w:numPr>
              <w:tabs>
                <w:tab w:val="left" w:pos="367"/>
              </w:tabs>
              <w:spacing w:before="60" w:after="60" w:line="252" w:lineRule="auto"/>
              <w:ind w:left="312" w:right="429"/>
              <w:rPr>
                <w:rFonts w:eastAsiaTheme="minorHAnsi"/>
                <w:b/>
                <w:bCs/>
                <w:sz w:val="24"/>
                <w:szCs w:val="24"/>
              </w:rPr>
            </w:pPr>
            <w:r w:rsidRPr="001A7F8F">
              <w:rPr>
                <w:sz w:val="24"/>
                <w:szCs w:val="24"/>
              </w:rPr>
              <w:t>Grant</w:t>
            </w:r>
            <w:r w:rsidRPr="007D3FDA">
              <w:rPr>
                <w:sz w:val="24"/>
                <w:szCs w:val="24"/>
              </w:rPr>
              <w:t xml:space="preserve"> </w:t>
            </w:r>
            <w:r w:rsidRPr="001A7F8F">
              <w:rPr>
                <w:sz w:val="24"/>
                <w:szCs w:val="24"/>
              </w:rPr>
              <w:t>a</w:t>
            </w:r>
            <w:r w:rsidRPr="007D3FDA">
              <w:rPr>
                <w:sz w:val="24"/>
                <w:szCs w:val="24"/>
              </w:rPr>
              <w:t xml:space="preserve"> </w:t>
            </w:r>
            <w:r w:rsidRPr="001A7F8F">
              <w:rPr>
                <w:sz w:val="24"/>
                <w:szCs w:val="24"/>
              </w:rPr>
              <w:t>request</w:t>
            </w:r>
            <w:r w:rsidRPr="007D3FDA">
              <w:rPr>
                <w:sz w:val="24"/>
                <w:szCs w:val="24"/>
              </w:rPr>
              <w:t xml:space="preserve"> </w:t>
            </w:r>
            <w:r w:rsidRPr="001A7F8F">
              <w:rPr>
                <w:sz w:val="24"/>
                <w:szCs w:val="24"/>
              </w:rPr>
              <w:t>for</w:t>
            </w:r>
            <w:r w:rsidRPr="007D3FDA">
              <w:rPr>
                <w:sz w:val="24"/>
                <w:szCs w:val="24"/>
              </w:rPr>
              <w:t xml:space="preserve"> </w:t>
            </w:r>
            <w:r w:rsidRPr="001A7F8F">
              <w:rPr>
                <w:sz w:val="24"/>
                <w:szCs w:val="24"/>
              </w:rPr>
              <w:t>the</w:t>
            </w:r>
            <w:r w:rsidRPr="007D3FDA">
              <w:rPr>
                <w:sz w:val="24"/>
                <w:szCs w:val="24"/>
              </w:rPr>
              <w:t xml:space="preserve"> </w:t>
            </w:r>
            <w:r w:rsidRPr="001A7F8F">
              <w:rPr>
                <w:sz w:val="24"/>
                <w:szCs w:val="24"/>
              </w:rPr>
              <w:t>application</w:t>
            </w:r>
            <w:r w:rsidRPr="007D3FDA">
              <w:rPr>
                <w:sz w:val="24"/>
                <w:szCs w:val="24"/>
              </w:rPr>
              <w:t xml:space="preserve"> </w:t>
            </w:r>
            <w:r w:rsidRPr="001A7F8F">
              <w:rPr>
                <w:sz w:val="24"/>
                <w:szCs w:val="24"/>
              </w:rPr>
              <w:t>of</w:t>
            </w:r>
            <w:r w:rsidRPr="007D3FDA">
              <w:rPr>
                <w:sz w:val="24"/>
                <w:szCs w:val="24"/>
              </w:rPr>
              <w:t xml:space="preserve"> </w:t>
            </w:r>
            <w:r w:rsidRPr="001A7F8F">
              <w:rPr>
                <w:sz w:val="24"/>
                <w:szCs w:val="24"/>
              </w:rPr>
              <w:t>the regime for limited operation under Regulation 31 of NSR19</w:t>
            </w:r>
            <w:r w:rsidR="00113222">
              <w:rPr>
                <w:sz w:val="24"/>
                <w:szCs w:val="24"/>
              </w:rPr>
              <w:t xml:space="preserve"> </w:t>
            </w:r>
            <w:r w:rsidRPr="001A7F8F">
              <w:rPr>
                <w:sz w:val="24"/>
                <w:szCs w:val="24"/>
              </w:rPr>
              <w:t>consent to the withdrawal of nuclear material</w:t>
            </w:r>
            <w:r w:rsidRPr="007D3FDA">
              <w:rPr>
                <w:sz w:val="24"/>
                <w:szCs w:val="24"/>
              </w:rPr>
              <w:t xml:space="preserve"> </w:t>
            </w:r>
            <w:r w:rsidRPr="001A7F8F">
              <w:rPr>
                <w:sz w:val="24"/>
                <w:szCs w:val="24"/>
              </w:rPr>
              <w:t>from</w:t>
            </w:r>
            <w:r w:rsidRPr="007D3FDA">
              <w:rPr>
                <w:sz w:val="24"/>
                <w:szCs w:val="24"/>
              </w:rPr>
              <w:t xml:space="preserve"> </w:t>
            </w:r>
            <w:r w:rsidRPr="001A7F8F">
              <w:rPr>
                <w:sz w:val="24"/>
                <w:szCs w:val="24"/>
              </w:rPr>
              <w:t>safeguards</w:t>
            </w:r>
            <w:r w:rsidRPr="007D3FDA">
              <w:rPr>
                <w:sz w:val="24"/>
                <w:szCs w:val="24"/>
              </w:rPr>
              <w:t xml:space="preserve"> </w:t>
            </w:r>
            <w:r w:rsidRPr="001A7F8F">
              <w:rPr>
                <w:sz w:val="24"/>
                <w:szCs w:val="24"/>
              </w:rPr>
              <w:t>under</w:t>
            </w:r>
            <w:r w:rsidRPr="007D3FDA">
              <w:rPr>
                <w:sz w:val="24"/>
                <w:szCs w:val="24"/>
              </w:rPr>
              <w:t xml:space="preserve"> </w:t>
            </w:r>
            <w:r w:rsidRPr="001A7F8F">
              <w:rPr>
                <w:sz w:val="24"/>
                <w:szCs w:val="24"/>
              </w:rPr>
              <w:t>Regulation 33 of NSR19</w:t>
            </w:r>
          </w:p>
          <w:p w14:paraId="242E848D" w14:textId="14240640" w:rsidR="00D621A6" w:rsidRPr="001A7F8F" w:rsidRDefault="00D621A6" w:rsidP="00D621A6">
            <w:pPr>
              <w:pStyle w:val="TableParagraph"/>
              <w:tabs>
                <w:tab w:val="left" w:pos="367"/>
              </w:tabs>
              <w:spacing w:before="60" w:after="60" w:line="252" w:lineRule="auto"/>
              <w:ind w:left="312" w:right="429"/>
              <w:rPr>
                <w:rFonts w:eastAsiaTheme="minorHAnsi"/>
                <w:b/>
                <w:bCs/>
                <w:sz w:val="24"/>
                <w:szCs w:val="24"/>
              </w:rPr>
            </w:pPr>
          </w:p>
        </w:tc>
        <w:tc>
          <w:tcPr>
            <w:tcW w:w="938" w:type="pct"/>
          </w:tcPr>
          <w:p w14:paraId="279FDB5B" w14:textId="77777777" w:rsidR="001A7F8F" w:rsidRPr="002D00DE" w:rsidRDefault="001A7F8F" w:rsidP="001A7F8F">
            <w:pPr>
              <w:pStyle w:val="TableParagraph"/>
              <w:spacing w:before="60" w:after="60" w:line="252" w:lineRule="auto"/>
              <w:ind w:left="113"/>
              <w:rPr>
                <w:rFonts w:ascii="Times New Roman"/>
                <w:sz w:val="24"/>
                <w:szCs w:val="24"/>
              </w:rPr>
            </w:pPr>
          </w:p>
        </w:tc>
      </w:tr>
      <w:tr w:rsidR="0077115A" w:rsidRPr="002D00DE" w14:paraId="721AC9B1" w14:textId="77777777" w:rsidTr="00F462B3">
        <w:trPr>
          <w:cantSplit/>
          <w:trHeight w:val="22"/>
        </w:trPr>
        <w:tc>
          <w:tcPr>
            <w:tcW w:w="1016" w:type="pct"/>
            <w:vMerge w:val="restart"/>
          </w:tcPr>
          <w:p w14:paraId="5E8035AB" w14:textId="05B20ED8" w:rsidR="0077115A" w:rsidRPr="007D3FDA" w:rsidRDefault="0077115A" w:rsidP="007D3FDA">
            <w:pPr>
              <w:pStyle w:val="TableParagraph"/>
              <w:spacing w:before="60" w:after="60" w:line="252" w:lineRule="auto"/>
              <w:ind w:left="0"/>
              <w:rPr>
                <w:sz w:val="24"/>
                <w:szCs w:val="24"/>
              </w:rPr>
            </w:pPr>
            <w:r w:rsidRPr="007D3FDA">
              <w:rPr>
                <w:sz w:val="24"/>
                <w:szCs w:val="24"/>
              </w:rPr>
              <w:lastRenderedPageBreak/>
              <w:t>Energy</w:t>
            </w:r>
            <w:r w:rsidRPr="007D3FDA">
              <w:rPr>
                <w:spacing w:val="-4"/>
                <w:sz w:val="24"/>
                <w:szCs w:val="24"/>
              </w:rPr>
              <w:t xml:space="preserve"> </w:t>
            </w:r>
            <w:r w:rsidRPr="007D3FDA">
              <w:rPr>
                <w:sz w:val="24"/>
                <w:szCs w:val="24"/>
              </w:rPr>
              <w:t>Act</w:t>
            </w:r>
            <w:r w:rsidRPr="007D3FDA">
              <w:rPr>
                <w:spacing w:val="-8"/>
                <w:sz w:val="24"/>
                <w:szCs w:val="24"/>
              </w:rPr>
              <w:t xml:space="preserve"> </w:t>
            </w:r>
            <w:r w:rsidRPr="007D3FDA">
              <w:rPr>
                <w:spacing w:val="-4"/>
                <w:sz w:val="24"/>
                <w:szCs w:val="24"/>
              </w:rPr>
              <w:t>2013</w:t>
            </w:r>
          </w:p>
        </w:tc>
        <w:tc>
          <w:tcPr>
            <w:tcW w:w="3046" w:type="pct"/>
          </w:tcPr>
          <w:p w14:paraId="0F7738D0" w14:textId="77777777" w:rsidR="0077115A" w:rsidRPr="007D3FDA" w:rsidRDefault="0077115A" w:rsidP="00D75B77">
            <w:pPr>
              <w:pStyle w:val="TableParagraph"/>
              <w:spacing w:before="64" w:line="209" w:lineRule="exact"/>
              <w:ind w:left="0"/>
              <w:rPr>
                <w:b/>
                <w:sz w:val="24"/>
                <w:szCs w:val="24"/>
              </w:rPr>
            </w:pPr>
            <w:r w:rsidRPr="007D3FDA">
              <w:rPr>
                <w:b/>
                <w:sz w:val="24"/>
                <w:szCs w:val="24"/>
              </w:rPr>
              <w:t>Reserved</w:t>
            </w:r>
            <w:r w:rsidRPr="007D3FDA">
              <w:rPr>
                <w:b/>
                <w:spacing w:val="-6"/>
                <w:sz w:val="24"/>
                <w:szCs w:val="24"/>
              </w:rPr>
              <w:t xml:space="preserve"> </w:t>
            </w:r>
            <w:r w:rsidRPr="007D3FDA">
              <w:rPr>
                <w:b/>
                <w:sz w:val="24"/>
                <w:szCs w:val="24"/>
              </w:rPr>
              <w:t>for</w:t>
            </w:r>
            <w:r w:rsidRPr="007D3FDA">
              <w:rPr>
                <w:b/>
                <w:spacing w:val="-8"/>
                <w:sz w:val="24"/>
                <w:szCs w:val="24"/>
              </w:rPr>
              <w:t xml:space="preserve"> </w:t>
            </w:r>
            <w:r w:rsidRPr="007D3FDA">
              <w:rPr>
                <w:b/>
                <w:spacing w:val="-5"/>
                <w:sz w:val="24"/>
                <w:szCs w:val="24"/>
              </w:rPr>
              <w:t>CNI</w:t>
            </w:r>
          </w:p>
          <w:p w14:paraId="7797DC13" w14:textId="6BCB4DF7" w:rsidR="0077115A" w:rsidRPr="007D3FDA" w:rsidRDefault="0077115A" w:rsidP="00C01BB8">
            <w:pPr>
              <w:pStyle w:val="TableParagraph"/>
              <w:numPr>
                <w:ilvl w:val="0"/>
                <w:numId w:val="15"/>
              </w:numPr>
              <w:tabs>
                <w:tab w:val="left" w:pos="367"/>
              </w:tabs>
              <w:spacing w:before="60" w:after="60" w:line="252" w:lineRule="auto"/>
              <w:ind w:left="312" w:right="495"/>
              <w:rPr>
                <w:b/>
                <w:sz w:val="24"/>
                <w:szCs w:val="24"/>
              </w:rPr>
            </w:pPr>
            <w:r w:rsidRPr="007D3FDA">
              <w:rPr>
                <w:sz w:val="24"/>
                <w:szCs w:val="24"/>
              </w:rPr>
              <w:t>Issue</w:t>
            </w:r>
            <w:r w:rsidRPr="007D3FDA">
              <w:rPr>
                <w:spacing w:val="-6"/>
                <w:sz w:val="24"/>
                <w:szCs w:val="24"/>
              </w:rPr>
              <w:t xml:space="preserve"> </w:t>
            </w:r>
            <w:r w:rsidRPr="007D3FDA">
              <w:rPr>
                <w:sz w:val="24"/>
                <w:szCs w:val="24"/>
              </w:rPr>
              <w:t>of</w:t>
            </w:r>
            <w:r w:rsidRPr="007D3FDA">
              <w:rPr>
                <w:spacing w:val="-6"/>
                <w:sz w:val="24"/>
                <w:szCs w:val="24"/>
              </w:rPr>
              <w:t xml:space="preserve"> </w:t>
            </w:r>
            <w:r w:rsidRPr="007D3FDA">
              <w:rPr>
                <w:sz w:val="24"/>
                <w:szCs w:val="24"/>
              </w:rPr>
              <w:t>Inspector</w:t>
            </w:r>
            <w:r w:rsidRPr="007D3FDA">
              <w:rPr>
                <w:spacing w:val="27"/>
                <w:sz w:val="24"/>
                <w:szCs w:val="24"/>
              </w:rPr>
              <w:t xml:space="preserve"> </w:t>
            </w:r>
            <w:r w:rsidRPr="00D75B77">
              <w:rPr>
                <w:sz w:val="24"/>
                <w:szCs w:val="24"/>
              </w:rPr>
              <w:t>Warrants</w:t>
            </w:r>
          </w:p>
        </w:tc>
        <w:tc>
          <w:tcPr>
            <w:tcW w:w="938" w:type="pct"/>
          </w:tcPr>
          <w:p w14:paraId="17E2C7E1" w14:textId="68002C84" w:rsidR="0077115A" w:rsidRPr="007D3FDA" w:rsidRDefault="0077115A" w:rsidP="0077115A">
            <w:pPr>
              <w:pStyle w:val="TableParagraph"/>
              <w:spacing w:before="60" w:after="60" w:line="252" w:lineRule="auto"/>
              <w:ind w:left="0"/>
              <w:rPr>
                <w:rFonts w:ascii="Times New Roman"/>
                <w:sz w:val="24"/>
                <w:szCs w:val="24"/>
              </w:rPr>
            </w:pPr>
          </w:p>
        </w:tc>
      </w:tr>
      <w:tr w:rsidR="0077115A" w:rsidRPr="002D00DE" w14:paraId="2ABE41BC" w14:textId="77777777" w:rsidTr="00F462B3">
        <w:trPr>
          <w:cantSplit/>
          <w:trHeight w:val="22"/>
        </w:trPr>
        <w:tc>
          <w:tcPr>
            <w:tcW w:w="1016" w:type="pct"/>
            <w:vMerge/>
          </w:tcPr>
          <w:p w14:paraId="58F5DFD4" w14:textId="77777777" w:rsidR="0077115A" w:rsidRPr="007D3FDA" w:rsidRDefault="0077115A" w:rsidP="007D3FDA">
            <w:pPr>
              <w:pStyle w:val="TableParagraph"/>
              <w:spacing w:before="60" w:after="60" w:line="252" w:lineRule="auto"/>
              <w:ind w:left="0"/>
              <w:rPr>
                <w:sz w:val="24"/>
                <w:szCs w:val="24"/>
              </w:rPr>
            </w:pPr>
          </w:p>
        </w:tc>
        <w:tc>
          <w:tcPr>
            <w:tcW w:w="3046" w:type="pct"/>
          </w:tcPr>
          <w:p w14:paraId="717AE4BA" w14:textId="77777777" w:rsidR="0077115A" w:rsidRPr="007D3FDA" w:rsidRDefault="0077115A" w:rsidP="00D75B77">
            <w:pPr>
              <w:pStyle w:val="TableParagraph"/>
              <w:spacing w:before="92" w:line="213" w:lineRule="auto"/>
              <w:ind w:left="0"/>
              <w:rPr>
                <w:b/>
                <w:sz w:val="24"/>
                <w:szCs w:val="24"/>
              </w:rPr>
            </w:pPr>
            <w:r w:rsidRPr="007D3FDA">
              <w:rPr>
                <w:b/>
                <w:sz w:val="24"/>
                <w:szCs w:val="24"/>
              </w:rPr>
              <w:t>Delegated</w:t>
            </w:r>
            <w:r w:rsidRPr="007D3FDA">
              <w:rPr>
                <w:b/>
                <w:spacing w:val="-14"/>
                <w:sz w:val="24"/>
                <w:szCs w:val="24"/>
              </w:rPr>
              <w:t xml:space="preserve"> </w:t>
            </w:r>
            <w:r w:rsidRPr="007D3FDA">
              <w:rPr>
                <w:b/>
                <w:sz w:val="24"/>
                <w:szCs w:val="24"/>
              </w:rPr>
              <w:t>to</w:t>
            </w:r>
            <w:r w:rsidRPr="007D3FDA">
              <w:rPr>
                <w:b/>
                <w:spacing w:val="-13"/>
                <w:sz w:val="24"/>
                <w:szCs w:val="24"/>
              </w:rPr>
              <w:t xml:space="preserve"> </w:t>
            </w:r>
            <w:r w:rsidRPr="007D3FDA">
              <w:rPr>
                <w:b/>
                <w:sz w:val="24"/>
                <w:szCs w:val="24"/>
              </w:rPr>
              <w:t>Superintending</w:t>
            </w:r>
            <w:r w:rsidRPr="007D3FDA">
              <w:rPr>
                <w:b/>
                <w:spacing w:val="-14"/>
                <w:sz w:val="24"/>
                <w:szCs w:val="24"/>
              </w:rPr>
              <w:t xml:space="preserve"> </w:t>
            </w:r>
            <w:r w:rsidRPr="007D3FDA">
              <w:rPr>
                <w:b/>
                <w:sz w:val="24"/>
                <w:szCs w:val="24"/>
              </w:rPr>
              <w:t>Nuclear Safeguards Inspector</w:t>
            </w:r>
          </w:p>
          <w:p w14:paraId="12A5B845" w14:textId="6634A9EF" w:rsidR="0077115A" w:rsidRPr="007D3FDA" w:rsidRDefault="0077115A" w:rsidP="00C01BB8">
            <w:pPr>
              <w:pStyle w:val="TableParagraph"/>
              <w:numPr>
                <w:ilvl w:val="0"/>
                <w:numId w:val="15"/>
              </w:numPr>
              <w:tabs>
                <w:tab w:val="left" w:pos="367"/>
              </w:tabs>
              <w:spacing w:before="60" w:after="60" w:line="252" w:lineRule="auto"/>
              <w:ind w:left="312" w:right="495"/>
              <w:rPr>
                <w:sz w:val="24"/>
                <w:szCs w:val="24"/>
              </w:rPr>
            </w:pPr>
            <w:r w:rsidRPr="007D3FDA">
              <w:rPr>
                <w:sz w:val="24"/>
                <w:szCs w:val="24"/>
              </w:rPr>
              <w:t>Power</w:t>
            </w:r>
            <w:r w:rsidRPr="00D75B77">
              <w:rPr>
                <w:sz w:val="24"/>
                <w:szCs w:val="24"/>
              </w:rPr>
              <w:t xml:space="preserve"> </w:t>
            </w:r>
            <w:r w:rsidRPr="007D3FDA">
              <w:rPr>
                <w:sz w:val="24"/>
                <w:szCs w:val="24"/>
              </w:rPr>
              <w:t>to</w:t>
            </w:r>
            <w:r w:rsidRPr="00D75B77">
              <w:rPr>
                <w:sz w:val="24"/>
                <w:szCs w:val="24"/>
              </w:rPr>
              <w:t xml:space="preserve"> </w:t>
            </w:r>
            <w:r w:rsidRPr="007D3FDA">
              <w:rPr>
                <w:sz w:val="24"/>
                <w:szCs w:val="24"/>
              </w:rPr>
              <w:t>obtain</w:t>
            </w:r>
            <w:r w:rsidRPr="00D75B77">
              <w:rPr>
                <w:sz w:val="24"/>
                <w:szCs w:val="24"/>
              </w:rPr>
              <w:t xml:space="preserve"> </w:t>
            </w:r>
            <w:r w:rsidRPr="007D3FDA">
              <w:rPr>
                <w:sz w:val="24"/>
                <w:szCs w:val="24"/>
              </w:rPr>
              <w:t>information</w:t>
            </w:r>
            <w:r w:rsidRPr="00D75B77">
              <w:rPr>
                <w:sz w:val="24"/>
                <w:szCs w:val="24"/>
              </w:rPr>
              <w:t xml:space="preserve"> </w:t>
            </w:r>
            <w:r w:rsidRPr="007D3FDA">
              <w:rPr>
                <w:sz w:val="24"/>
                <w:szCs w:val="24"/>
              </w:rPr>
              <w:t>under</w:t>
            </w:r>
            <w:r w:rsidRPr="00D75B77">
              <w:rPr>
                <w:sz w:val="24"/>
                <w:szCs w:val="24"/>
              </w:rPr>
              <w:t xml:space="preserve"> </w:t>
            </w:r>
            <w:r w:rsidRPr="007D3FDA">
              <w:rPr>
                <w:sz w:val="24"/>
                <w:szCs w:val="24"/>
              </w:rPr>
              <w:t xml:space="preserve">section </w:t>
            </w:r>
            <w:r w:rsidRPr="00D75B77">
              <w:rPr>
                <w:sz w:val="24"/>
                <w:szCs w:val="24"/>
              </w:rPr>
              <w:t>97(1)</w:t>
            </w:r>
          </w:p>
          <w:p w14:paraId="6B98AD9E" w14:textId="6EE55F21" w:rsidR="0077115A" w:rsidRPr="007D3FDA" w:rsidRDefault="0077115A" w:rsidP="00C01BB8">
            <w:pPr>
              <w:pStyle w:val="TableParagraph"/>
              <w:numPr>
                <w:ilvl w:val="0"/>
                <w:numId w:val="15"/>
              </w:numPr>
              <w:tabs>
                <w:tab w:val="left" w:pos="367"/>
              </w:tabs>
              <w:spacing w:before="60" w:after="60" w:line="252" w:lineRule="auto"/>
              <w:ind w:left="312" w:right="495"/>
              <w:rPr>
                <w:b/>
                <w:sz w:val="24"/>
                <w:szCs w:val="24"/>
              </w:rPr>
            </w:pPr>
            <w:r w:rsidRPr="00D75B77">
              <w:rPr>
                <w:sz w:val="24"/>
                <w:szCs w:val="24"/>
              </w:rPr>
              <w:t xml:space="preserve">Issue notices under Schedule 8 (as amended by </w:t>
            </w:r>
            <w:r w:rsidRPr="007D3FDA">
              <w:rPr>
                <w:sz w:val="24"/>
                <w:szCs w:val="24"/>
              </w:rPr>
              <w:t>the</w:t>
            </w:r>
            <w:r w:rsidRPr="00D75B77">
              <w:rPr>
                <w:sz w:val="24"/>
                <w:szCs w:val="24"/>
              </w:rPr>
              <w:t xml:space="preserve"> </w:t>
            </w:r>
            <w:r w:rsidRPr="007D3FDA">
              <w:rPr>
                <w:sz w:val="24"/>
                <w:szCs w:val="24"/>
              </w:rPr>
              <w:t>Nuclear</w:t>
            </w:r>
            <w:r w:rsidRPr="00D75B77">
              <w:rPr>
                <w:sz w:val="24"/>
                <w:szCs w:val="24"/>
              </w:rPr>
              <w:t xml:space="preserve"> </w:t>
            </w:r>
            <w:r w:rsidRPr="007D3FDA">
              <w:rPr>
                <w:sz w:val="24"/>
                <w:szCs w:val="24"/>
              </w:rPr>
              <w:t>Safeguards</w:t>
            </w:r>
            <w:r w:rsidRPr="00D75B77">
              <w:rPr>
                <w:sz w:val="24"/>
                <w:szCs w:val="24"/>
              </w:rPr>
              <w:t xml:space="preserve"> </w:t>
            </w:r>
            <w:r w:rsidRPr="007D3FDA">
              <w:rPr>
                <w:sz w:val="24"/>
                <w:szCs w:val="24"/>
              </w:rPr>
              <w:t>Act</w:t>
            </w:r>
            <w:r w:rsidRPr="00D75B77">
              <w:rPr>
                <w:sz w:val="24"/>
                <w:szCs w:val="24"/>
              </w:rPr>
              <w:t xml:space="preserve"> </w:t>
            </w:r>
            <w:r w:rsidRPr="007D3FDA">
              <w:rPr>
                <w:sz w:val="24"/>
                <w:szCs w:val="24"/>
              </w:rPr>
              <w:t>2018)</w:t>
            </w:r>
          </w:p>
        </w:tc>
        <w:tc>
          <w:tcPr>
            <w:tcW w:w="938" w:type="pct"/>
          </w:tcPr>
          <w:p w14:paraId="5B496BED" w14:textId="77777777" w:rsidR="0077115A" w:rsidRPr="007D3FDA" w:rsidRDefault="0077115A" w:rsidP="007D3FDA">
            <w:pPr>
              <w:pStyle w:val="TableParagraph"/>
              <w:spacing w:before="60" w:after="60" w:line="252" w:lineRule="auto"/>
              <w:ind w:left="113"/>
              <w:rPr>
                <w:rFonts w:ascii="Times New Roman"/>
                <w:sz w:val="24"/>
                <w:szCs w:val="24"/>
              </w:rPr>
            </w:pPr>
          </w:p>
        </w:tc>
      </w:tr>
      <w:tr w:rsidR="00A63EBD" w:rsidRPr="002D00DE" w14:paraId="6FDF0027" w14:textId="77777777" w:rsidTr="00221077">
        <w:trPr>
          <w:cantSplit/>
          <w:trHeight w:val="22"/>
        </w:trPr>
        <w:tc>
          <w:tcPr>
            <w:tcW w:w="1016" w:type="pct"/>
            <w:shd w:val="clear" w:color="auto" w:fill="auto"/>
          </w:tcPr>
          <w:p w14:paraId="05BBBC42" w14:textId="77777777" w:rsidR="00CC01CD" w:rsidRPr="00A63EBD" w:rsidRDefault="00CC01CD" w:rsidP="00CC01CD">
            <w:pPr>
              <w:pStyle w:val="TableParagraph"/>
              <w:spacing w:before="60" w:after="60" w:line="252" w:lineRule="auto"/>
              <w:ind w:left="0" w:right="135"/>
              <w:rPr>
                <w:sz w:val="24"/>
                <w:szCs w:val="24"/>
              </w:rPr>
            </w:pPr>
            <w:r w:rsidRPr="00A63EBD">
              <w:rPr>
                <w:sz w:val="24"/>
                <w:szCs w:val="24"/>
              </w:rPr>
              <w:t>Civil Contingencies Act 2004</w:t>
            </w:r>
          </w:p>
          <w:p w14:paraId="0E31DC43" w14:textId="77777777" w:rsidR="00CC01CD" w:rsidRPr="00A63EBD" w:rsidRDefault="00CC01CD" w:rsidP="00CC01CD">
            <w:pPr>
              <w:pStyle w:val="TableParagraph"/>
              <w:spacing w:before="60" w:after="60" w:line="252" w:lineRule="auto"/>
              <w:ind w:left="0"/>
              <w:rPr>
                <w:sz w:val="24"/>
                <w:szCs w:val="24"/>
              </w:rPr>
            </w:pPr>
            <w:r w:rsidRPr="00A63EBD">
              <w:rPr>
                <w:sz w:val="24"/>
                <w:szCs w:val="24"/>
              </w:rPr>
              <w:t>Energy Act 2013 Schedule 12 Part 5</w:t>
            </w:r>
          </w:p>
          <w:p w14:paraId="29DBB73B" w14:textId="77777777" w:rsidR="00CC01CD" w:rsidRPr="00A63EBD" w:rsidRDefault="00CC01CD" w:rsidP="00CC01CD">
            <w:pPr>
              <w:pStyle w:val="TableParagraph"/>
              <w:spacing w:before="60" w:after="60" w:line="252" w:lineRule="auto"/>
              <w:ind w:left="0"/>
              <w:rPr>
                <w:sz w:val="24"/>
                <w:szCs w:val="24"/>
              </w:rPr>
            </w:pPr>
          </w:p>
          <w:p w14:paraId="50A7CC18" w14:textId="6D111172" w:rsidR="00A63EBD" w:rsidRPr="007D3FDA" w:rsidRDefault="00CC01CD" w:rsidP="00CC01CD">
            <w:pPr>
              <w:pStyle w:val="TableParagraph"/>
              <w:spacing w:before="60" w:after="60" w:line="252" w:lineRule="auto"/>
              <w:ind w:left="0"/>
              <w:rPr>
                <w:sz w:val="24"/>
                <w:szCs w:val="24"/>
              </w:rPr>
            </w:pPr>
            <w:r w:rsidRPr="00A63EBD">
              <w:rPr>
                <w:sz w:val="24"/>
                <w:szCs w:val="24"/>
              </w:rPr>
              <w:t>Schedule 1 Category 1 and 2 Responders</w:t>
            </w:r>
          </w:p>
        </w:tc>
        <w:tc>
          <w:tcPr>
            <w:tcW w:w="3046" w:type="pct"/>
            <w:shd w:val="clear" w:color="auto" w:fill="auto"/>
          </w:tcPr>
          <w:p w14:paraId="78DB9968" w14:textId="77777777" w:rsidR="00CC01CD" w:rsidRPr="00A63EBD" w:rsidRDefault="00CC01CD" w:rsidP="00CC01CD">
            <w:pPr>
              <w:pStyle w:val="TableParagraph"/>
              <w:spacing w:before="92" w:line="204" w:lineRule="auto"/>
              <w:ind w:left="0"/>
              <w:rPr>
                <w:b/>
                <w:bCs/>
                <w:sz w:val="24"/>
                <w:szCs w:val="24"/>
              </w:rPr>
            </w:pPr>
            <w:r w:rsidRPr="00A63EBD">
              <w:rPr>
                <w:b/>
                <w:bCs/>
                <w:sz w:val="24"/>
                <w:szCs w:val="24"/>
              </w:rPr>
              <w:t xml:space="preserve">Delegated to the Superintending Inspector filling the role of an on-call inspector or Redgrave Court Incident Suite (RCIS) Director </w:t>
            </w:r>
          </w:p>
          <w:p w14:paraId="504D9826" w14:textId="1B9918DA" w:rsidR="00A63EBD" w:rsidRPr="007D3FDA" w:rsidRDefault="00CC01CD" w:rsidP="00CC01CD">
            <w:pPr>
              <w:pStyle w:val="TableParagraph"/>
              <w:spacing w:before="92" w:line="213" w:lineRule="auto"/>
              <w:ind w:left="0"/>
              <w:rPr>
                <w:b/>
                <w:sz w:val="24"/>
                <w:szCs w:val="24"/>
              </w:rPr>
            </w:pPr>
            <w:r w:rsidRPr="00A63EBD">
              <w:rPr>
                <w:rFonts w:eastAsia="Times New Roman"/>
                <w:sz w:val="24"/>
                <w:szCs w:val="24"/>
              </w:rPr>
              <w:t>Authority to deploy ONR staff away from their principal duties in support of the ONR emergency response to a nuclear emergency event.</w:t>
            </w:r>
          </w:p>
        </w:tc>
        <w:tc>
          <w:tcPr>
            <w:tcW w:w="938" w:type="pct"/>
            <w:shd w:val="clear" w:color="auto" w:fill="auto"/>
          </w:tcPr>
          <w:p w14:paraId="4BD2C511" w14:textId="77777777" w:rsidR="00A63EBD" w:rsidRPr="007D3FDA" w:rsidRDefault="00A63EBD" w:rsidP="007D3FDA">
            <w:pPr>
              <w:pStyle w:val="TableParagraph"/>
              <w:spacing w:before="60" w:after="60" w:line="252" w:lineRule="auto"/>
              <w:ind w:left="113"/>
              <w:rPr>
                <w:rFonts w:ascii="Times New Roman"/>
                <w:sz w:val="24"/>
                <w:szCs w:val="24"/>
              </w:rPr>
            </w:pPr>
          </w:p>
        </w:tc>
      </w:tr>
      <w:tr w:rsidR="0077115A" w:rsidRPr="002D00DE" w14:paraId="42CC13F5" w14:textId="77777777" w:rsidTr="00F462B3">
        <w:trPr>
          <w:cantSplit/>
          <w:trHeight w:val="22"/>
        </w:trPr>
        <w:tc>
          <w:tcPr>
            <w:tcW w:w="1016" w:type="pct"/>
          </w:tcPr>
          <w:p w14:paraId="7B7BBF25" w14:textId="42A14B04" w:rsidR="0077115A" w:rsidRPr="00F56CB6" w:rsidRDefault="0077115A" w:rsidP="00F56CB6">
            <w:pPr>
              <w:pStyle w:val="TableParagraph"/>
              <w:spacing w:before="60" w:after="60" w:line="252" w:lineRule="auto"/>
              <w:ind w:left="0"/>
              <w:rPr>
                <w:sz w:val="24"/>
                <w:szCs w:val="24"/>
              </w:rPr>
            </w:pPr>
            <w:r w:rsidRPr="00F56CB6">
              <w:rPr>
                <w:sz w:val="24"/>
                <w:szCs w:val="24"/>
              </w:rPr>
              <w:lastRenderedPageBreak/>
              <w:t>Nuclear Industries Security</w:t>
            </w:r>
            <w:r w:rsidRPr="00F56CB6">
              <w:rPr>
                <w:spacing w:val="-14"/>
                <w:sz w:val="24"/>
                <w:szCs w:val="24"/>
              </w:rPr>
              <w:t xml:space="preserve"> </w:t>
            </w:r>
            <w:r w:rsidRPr="00F56CB6">
              <w:rPr>
                <w:sz w:val="24"/>
                <w:szCs w:val="24"/>
              </w:rPr>
              <w:t xml:space="preserve">Regulations </w:t>
            </w:r>
            <w:r w:rsidRPr="00F56CB6">
              <w:rPr>
                <w:spacing w:val="-4"/>
                <w:sz w:val="24"/>
                <w:szCs w:val="24"/>
              </w:rPr>
              <w:t>2003</w:t>
            </w:r>
          </w:p>
        </w:tc>
        <w:tc>
          <w:tcPr>
            <w:tcW w:w="3046" w:type="pct"/>
          </w:tcPr>
          <w:p w14:paraId="74A08E68" w14:textId="77777777" w:rsidR="0019767E" w:rsidRDefault="0019767E" w:rsidP="0019767E">
            <w:pPr>
              <w:pStyle w:val="TableParagraph"/>
              <w:spacing w:before="60" w:after="60" w:line="252" w:lineRule="auto"/>
              <w:ind w:left="0"/>
              <w:rPr>
                <w:b/>
                <w:sz w:val="24"/>
                <w:szCs w:val="24"/>
              </w:rPr>
            </w:pPr>
            <w:r>
              <w:rPr>
                <w:b/>
                <w:sz w:val="24"/>
                <w:szCs w:val="24"/>
              </w:rPr>
              <w:t>Delegated to the SDR who can further delegate to DoR</w:t>
            </w:r>
          </w:p>
          <w:p w14:paraId="4E84247D" w14:textId="77777777" w:rsidR="0019767E" w:rsidRPr="00F114FC" w:rsidRDefault="0019767E" w:rsidP="00C01BB8">
            <w:pPr>
              <w:pStyle w:val="TableParagraph"/>
              <w:numPr>
                <w:ilvl w:val="0"/>
                <w:numId w:val="21"/>
              </w:numPr>
              <w:spacing w:before="60" w:after="60" w:line="252" w:lineRule="auto"/>
              <w:rPr>
                <w:bCs/>
                <w:sz w:val="24"/>
                <w:szCs w:val="24"/>
              </w:rPr>
            </w:pPr>
            <w:r w:rsidRPr="00F114FC">
              <w:rPr>
                <w:bCs/>
                <w:sz w:val="24"/>
                <w:szCs w:val="24"/>
              </w:rPr>
              <w:t xml:space="preserve">Issue Approvals and Revocations for security plans under Regulations 4,5 and 6. </w:t>
            </w:r>
          </w:p>
          <w:p w14:paraId="3E78C13A" w14:textId="77777777" w:rsidR="0019767E" w:rsidRPr="00F56CB6" w:rsidRDefault="0019767E" w:rsidP="0019767E">
            <w:pPr>
              <w:pStyle w:val="TableParagraph"/>
              <w:spacing w:before="60" w:after="60" w:line="252" w:lineRule="auto"/>
              <w:ind w:left="0"/>
              <w:rPr>
                <w:b/>
                <w:sz w:val="24"/>
                <w:szCs w:val="24"/>
              </w:rPr>
            </w:pPr>
            <w:r w:rsidRPr="00F56CB6">
              <w:rPr>
                <w:b/>
                <w:sz w:val="24"/>
                <w:szCs w:val="24"/>
              </w:rPr>
              <w:t>Delegated</w:t>
            </w:r>
            <w:r w:rsidRPr="00F56CB6">
              <w:rPr>
                <w:b/>
                <w:spacing w:val="-11"/>
                <w:sz w:val="24"/>
                <w:szCs w:val="24"/>
              </w:rPr>
              <w:t xml:space="preserve"> </w:t>
            </w:r>
            <w:r w:rsidRPr="00F56CB6">
              <w:rPr>
                <w:b/>
                <w:sz w:val="24"/>
                <w:szCs w:val="24"/>
              </w:rPr>
              <w:t>to</w:t>
            </w:r>
            <w:r w:rsidRPr="00F56CB6">
              <w:rPr>
                <w:b/>
                <w:spacing w:val="-9"/>
                <w:sz w:val="24"/>
                <w:szCs w:val="24"/>
              </w:rPr>
              <w:t xml:space="preserve"> </w:t>
            </w:r>
            <w:r>
              <w:rPr>
                <w:b/>
                <w:spacing w:val="-9"/>
                <w:sz w:val="24"/>
                <w:szCs w:val="24"/>
              </w:rPr>
              <w:t xml:space="preserve">SDR/DoR </w:t>
            </w:r>
            <w:r w:rsidRPr="00F56CB6">
              <w:rPr>
                <w:b/>
                <w:spacing w:val="-9"/>
                <w:sz w:val="24"/>
                <w:szCs w:val="24"/>
              </w:rPr>
              <w:t xml:space="preserve">who can further delegate to </w:t>
            </w:r>
            <w:r w:rsidRPr="00F56CB6">
              <w:rPr>
                <w:b/>
                <w:sz w:val="24"/>
                <w:szCs w:val="24"/>
              </w:rPr>
              <w:t>Superintending</w:t>
            </w:r>
            <w:r w:rsidRPr="00F56CB6">
              <w:rPr>
                <w:b/>
                <w:spacing w:val="-11"/>
                <w:sz w:val="24"/>
                <w:szCs w:val="24"/>
              </w:rPr>
              <w:t xml:space="preserve"> </w:t>
            </w:r>
            <w:r w:rsidRPr="00F56CB6">
              <w:rPr>
                <w:b/>
                <w:sz w:val="24"/>
                <w:szCs w:val="24"/>
              </w:rPr>
              <w:t>Civil</w:t>
            </w:r>
            <w:r w:rsidRPr="00F56CB6">
              <w:rPr>
                <w:b/>
                <w:spacing w:val="-11"/>
                <w:sz w:val="24"/>
                <w:szCs w:val="24"/>
              </w:rPr>
              <w:t xml:space="preserve"> </w:t>
            </w:r>
            <w:r w:rsidRPr="00F56CB6">
              <w:rPr>
                <w:b/>
                <w:sz w:val="24"/>
                <w:szCs w:val="24"/>
              </w:rPr>
              <w:t>Nuclear Security Inspector</w:t>
            </w:r>
          </w:p>
          <w:p w14:paraId="3999A48A" w14:textId="359D0916" w:rsidR="0019767E" w:rsidRPr="00F56CB6" w:rsidRDefault="0019767E" w:rsidP="00C01BB8">
            <w:pPr>
              <w:pStyle w:val="TableParagraph"/>
              <w:numPr>
                <w:ilvl w:val="0"/>
                <w:numId w:val="15"/>
              </w:numPr>
              <w:tabs>
                <w:tab w:val="left" w:pos="367"/>
              </w:tabs>
              <w:spacing w:before="60" w:after="60" w:line="252" w:lineRule="auto"/>
              <w:ind w:left="312" w:right="429"/>
              <w:rPr>
                <w:sz w:val="24"/>
                <w:szCs w:val="24"/>
              </w:rPr>
            </w:pPr>
            <w:r w:rsidRPr="00F56CB6">
              <w:rPr>
                <w:sz w:val="24"/>
                <w:szCs w:val="24"/>
              </w:rPr>
              <w:t>Issue Directions under regulations 11,</w:t>
            </w:r>
            <w:r w:rsidR="004905B3">
              <w:rPr>
                <w:sz w:val="24"/>
                <w:szCs w:val="24"/>
              </w:rPr>
              <w:t xml:space="preserve"> </w:t>
            </w:r>
            <w:r w:rsidRPr="00F56CB6">
              <w:rPr>
                <w:sz w:val="24"/>
                <w:szCs w:val="24"/>
              </w:rPr>
              <w:t>21 and 22</w:t>
            </w:r>
          </w:p>
          <w:p w14:paraId="564A0D23" w14:textId="77777777" w:rsidR="0019767E" w:rsidRPr="00F56CB6" w:rsidRDefault="0019767E" w:rsidP="00C01BB8">
            <w:pPr>
              <w:pStyle w:val="TableParagraph"/>
              <w:numPr>
                <w:ilvl w:val="0"/>
                <w:numId w:val="15"/>
              </w:numPr>
              <w:tabs>
                <w:tab w:val="left" w:pos="367"/>
              </w:tabs>
              <w:spacing w:before="60" w:after="60" w:line="252" w:lineRule="auto"/>
              <w:ind w:left="312" w:right="429"/>
              <w:rPr>
                <w:sz w:val="24"/>
                <w:szCs w:val="24"/>
              </w:rPr>
            </w:pPr>
            <w:r w:rsidRPr="00F56CB6">
              <w:rPr>
                <w:sz w:val="24"/>
                <w:szCs w:val="24"/>
              </w:rPr>
              <w:t>Issue Approval of transport security statements under regulation 16</w:t>
            </w:r>
          </w:p>
          <w:p w14:paraId="2D78A3B7" w14:textId="77777777" w:rsidR="0077115A" w:rsidRPr="00F56CB6" w:rsidRDefault="0077115A" w:rsidP="00F56CB6">
            <w:pPr>
              <w:pStyle w:val="TableParagraph"/>
              <w:spacing w:before="120" w:after="60" w:line="252" w:lineRule="auto"/>
              <w:ind w:left="0"/>
              <w:rPr>
                <w:b/>
                <w:sz w:val="24"/>
                <w:szCs w:val="24"/>
              </w:rPr>
            </w:pPr>
            <w:r w:rsidRPr="00F56CB6">
              <w:rPr>
                <w:b/>
                <w:sz w:val="24"/>
                <w:szCs w:val="24"/>
              </w:rPr>
              <w:t>Delegated</w:t>
            </w:r>
            <w:r w:rsidRPr="00F56CB6">
              <w:rPr>
                <w:b/>
                <w:spacing w:val="-8"/>
                <w:sz w:val="24"/>
                <w:szCs w:val="24"/>
              </w:rPr>
              <w:t xml:space="preserve"> </w:t>
            </w:r>
            <w:r w:rsidRPr="00F56CB6">
              <w:rPr>
                <w:b/>
                <w:sz w:val="24"/>
                <w:szCs w:val="24"/>
              </w:rPr>
              <w:t>to</w:t>
            </w:r>
            <w:r w:rsidRPr="00F56CB6">
              <w:rPr>
                <w:b/>
                <w:spacing w:val="-8"/>
                <w:sz w:val="24"/>
                <w:szCs w:val="24"/>
              </w:rPr>
              <w:t xml:space="preserve"> </w:t>
            </w:r>
            <w:r w:rsidRPr="00F56CB6">
              <w:rPr>
                <w:b/>
                <w:sz w:val="24"/>
                <w:szCs w:val="24"/>
              </w:rPr>
              <w:t>Civil</w:t>
            </w:r>
            <w:r w:rsidRPr="00F56CB6">
              <w:rPr>
                <w:b/>
                <w:spacing w:val="-6"/>
                <w:sz w:val="24"/>
                <w:szCs w:val="24"/>
              </w:rPr>
              <w:t xml:space="preserve"> </w:t>
            </w:r>
            <w:r w:rsidRPr="00F56CB6">
              <w:rPr>
                <w:b/>
                <w:sz w:val="24"/>
                <w:szCs w:val="24"/>
              </w:rPr>
              <w:t>Nuclear</w:t>
            </w:r>
            <w:r w:rsidRPr="00F56CB6">
              <w:rPr>
                <w:b/>
                <w:spacing w:val="-10"/>
                <w:sz w:val="24"/>
                <w:szCs w:val="24"/>
              </w:rPr>
              <w:t xml:space="preserve"> </w:t>
            </w:r>
            <w:r w:rsidRPr="00F56CB6">
              <w:rPr>
                <w:b/>
                <w:sz w:val="24"/>
                <w:szCs w:val="24"/>
              </w:rPr>
              <w:t>Security</w:t>
            </w:r>
            <w:r w:rsidRPr="00F56CB6">
              <w:rPr>
                <w:b/>
                <w:spacing w:val="-6"/>
                <w:sz w:val="24"/>
                <w:szCs w:val="24"/>
              </w:rPr>
              <w:t xml:space="preserve"> </w:t>
            </w:r>
            <w:r w:rsidRPr="00F56CB6">
              <w:rPr>
                <w:b/>
                <w:spacing w:val="-2"/>
                <w:sz w:val="24"/>
                <w:szCs w:val="24"/>
              </w:rPr>
              <w:t>Inspector</w:t>
            </w:r>
          </w:p>
          <w:p w14:paraId="082D7694" w14:textId="77777777" w:rsidR="0077115A" w:rsidRPr="00F56CB6" w:rsidRDefault="0077115A" w:rsidP="00C01BB8">
            <w:pPr>
              <w:pStyle w:val="TableParagraph"/>
              <w:numPr>
                <w:ilvl w:val="0"/>
                <w:numId w:val="15"/>
              </w:numPr>
              <w:tabs>
                <w:tab w:val="left" w:pos="367"/>
              </w:tabs>
              <w:spacing w:before="60" w:after="60" w:line="252" w:lineRule="auto"/>
              <w:ind w:left="312" w:right="429"/>
              <w:rPr>
                <w:sz w:val="24"/>
                <w:szCs w:val="24"/>
              </w:rPr>
            </w:pPr>
            <w:r w:rsidRPr="00F56CB6">
              <w:rPr>
                <w:sz w:val="24"/>
                <w:szCs w:val="24"/>
              </w:rPr>
              <w:t>Issue Approvals of amendments to security plans made under Regulation 6</w:t>
            </w:r>
          </w:p>
          <w:p w14:paraId="532AD019" w14:textId="77777777" w:rsidR="0077115A" w:rsidRPr="00F56CB6" w:rsidRDefault="0077115A" w:rsidP="00C01BB8">
            <w:pPr>
              <w:pStyle w:val="TableParagraph"/>
              <w:numPr>
                <w:ilvl w:val="0"/>
                <w:numId w:val="15"/>
              </w:numPr>
              <w:tabs>
                <w:tab w:val="left" w:pos="367"/>
              </w:tabs>
              <w:spacing w:before="60" w:after="60" w:line="252" w:lineRule="auto"/>
              <w:ind w:left="312" w:right="429"/>
              <w:rPr>
                <w:sz w:val="24"/>
                <w:szCs w:val="24"/>
              </w:rPr>
            </w:pPr>
            <w:r w:rsidRPr="00F56CB6">
              <w:rPr>
                <w:sz w:val="24"/>
                <w:szCs w:val="24"/>
              </w:rPr>
              <w:t>Issue Approvals of temporary security plans for nuclear premises made under regulation 8</w:t>
            </w:r>
          </w:p>
          <w:p w14:paraId="2C7E4219" w14:textId="77777777" w:rsidR="0077115A" w:rsidRPr="00F56CB6" w:rsidRDefault="0077115A" w:rsidP="00C01BB8">
            <w:pPr>
              <w:pStyle w:val="TableParagraph"/>
              <w:numPr>
                <w:ilvl w:val="0"/>
                <w:numId w:val="15"/>
              </w:numPr>
              <w:tabs>
                <w:tab w:val="left" w:pos="367"/>
              </w:tabs>
              <w:spacing w:before="60" w:after="60" w:line="252" w:lineRule="auto"/>
              <w:ind w:left="312" w:right="429"/>
              <w:rPr>
                <w:sz w:val="24"/>
                <w:szCs w:val="24"/>
              </w:rPr>
            </w:pPr>
            <w:r w:rsidRPr="00F56CB6">
              <w:rPr>
                <w:sz w:val="24"/>
                <w:szCs w:val="24"/>
              </w:rPr>
              <w:t>Issue Notifications under regulation 7 and 8</w:t>
            </w:r>
          </w:p>
          <w:p w14:paraId="02BA8BF5" w14:textId="77777777" w:rsidR="0077115A" w:rsidRPr="00F56CB6" w:rsidRDefault="0077115A" w:rsidP="00C01BB8">
            <w:pPr>
              <w:pStyle w:val="TableParagraph"/>
              <w:numPr>
                <w:ilvl w:val="0"/>
                <w:numId w:val="15"/>
              </w:numPr>
              <w:tabs>
                <w:tab w:val="left" w:pos="367"/>
              </w:tabs>
              <w:spacing w:before="60" w:after="60" w:line="252" w:lineRule="auto"/>
              <w:ind w:left="312" w:right="429"/>
              <w:rPr>
                <w:sz w:val="24"/>
                <w:szCs w:val="24"/>
              </w:rPr>
            </w:pPr>
            <w:r w:rsidRPr="00F56CB6">
              <w:rPr>
                <w:sz w:val="24"/>
                <w:szCs w:val="24"/>
              </w:rPr>
              <w:t>Issue Approvals and Revocations of carriers under regulations 14 and 15</w:t>
            </w:r>
          </w:p>
          <w:p w14:paraId="4997E56F" w14:textId="77777777" w:rsidR="0077115A" w:rsidRPr="00F56CB6" w:rsidRDefault="0077115A" w:rsidP="00C01BB8">
            <w:pPr>
              <w:pStyle w:val="TableParagraph"/>
              <w:numPr>
                <w:ilvl w:val="0"/>
                <w:numId w:val="15"/>
              </w:numPr>
              <w:tabs>
                <w:tab w:val="left" w:pos="367"/>
              </w:tabs>
              <w:spacing w:before="60" w:after="60" w:line="252" w:lineRule="auto"/>
              <w:ind w:left="312" w:right="429"/>
              <w:rPr>
                <w:sz w:val="24"/>
                <w:szCs w:val="24"/>
              </w:rPr>
            </w:pPr>
            <w:r w:rsidRPr="00F56CB6">
              <w:rPr>
                <w:sz w:val="24"/>
                <w:szCs w:val="24"/>
              </w:rPr>
              <w:t>Issue Approval of transport plans under regulation 19</w:t>
            </w:r>
          </w:p>
          <w:p w14:paraId="6349AC57" w14:textId="77777777" w:rsidR="0077115A" w:rsidRPr="00F56CB6" w:rsidRDefault="0077115A" w:rsidP="00C01BB8">
            <w:pPr>
              <w:pStyle w:val="TableParagraph"/>
              <w:numPr>
                <w:ilvl w:val="0"/>
                <w:numId w:val="15"/>
              </w:numPr>
              <w:tabs>
                <w:tab w:val="left" w:pos="367"/>
              </w:tabs>
              <w:spacing w:before="60" w:after="60" w:line="252" w:lineRule="auto"/>
              <w:ind w:left="312" w:right="429"/>
              <w:rPr>
                <w:sz w:val="24"/>
                <w:szCs w:val="24"/>
              </w:rPr>
            </w:pPr>
            <w:r w:rsidRPr="00F56CB6">
              <w:rPr>
                <w:sz w:val="24"/>
                <w:szCs w:val="24"/>
              </w:rPr>
              <w:t>Issue Approval of transport under regulation 20(4)</w:t>
            </w:r>
          </w:p>
          <w:p w14:paraId="1C656E5C" w14:textId="77777777" w:rsidR="0077115A" w:rsidRPr="00F56CB6" w:rsidRDefault="0077115A" w:rsidP="00C01BB8">
            <w:pPr>
              <w:pStyle w:val="TableParagraph"/>
              <w:numPr>
                <w:ilvl w:val="0"/>
                <w:numId w:val="15"/>
              </w:numPr>
              <w:tabs>
                <w:tab w:val="left" w:pos="367"/>
              </w:tabs>
              <w:spacing w:before="60" w:after="60" w:line="252" w:lineRule="auto"/>
              <w:ind w:left="312" w:right="429"/>
              <w:rPr>
                <w:sz w:val="24"/>
                <w:szCs w:val="24"/>
              </w:rPr>
            </w:pPr>
            <w:r w:rsidRPr="00F56CB6">
              <w:rPr>
                <w:sz w:val="24"/>
                <w:szCs w:val="24"/>
              </w:rPr>
              <w:t>Sign directions made under regulation 22</w:t>
            </w:r>
          </w:p>
          <w:p w14:paraId="7A477059" w14:textId="77777777" w:rsidR="0077115A" w:rsidRPr="00F56CB6" w:rsidRDefault="0077115A" w:rsidP="00F56CB6">
            <w:pPr>
              <w:pStyle w:val="TableParagraph"/>
              <w:spacing w:before="120" w:after="60" w:line="252" w:lineRule="auto"/>
              <w:ind w:left="0"/>
              <w:rPr>
                <w:b/>
                <w:sz w:val="24"/>
                <w:szCs w:val="24"/>
              </w:rPr>
            </w:pPr>
            <w:r w:rsidRPr="00F56CB6">
              <w:rPr>
                <w:b/>
                <w:sz w:val="24"/>
                <w:szCs w:val="24"/>
              </w:rPr>
              <w:t>Delegated</w:t>
            </w:r>
            <w:r w:rsidRPr="00F56CB6">
              <w:rPr>
                <w:b/>
                <w:spacing w:val="-8"/>
                <w:sz w:val="24"/>
                <w:szCs w:val="24"/>
              </w:rPr>
              <w:t xml:space="preserve"> </w:t>
            </w:r>
            <w:r w:rsidRPr="00F56CB6">
              <w:rPr>
                <w:b/>
                <w:sz w:val="24"/>
                <w:szCs w:val="24"/>
              </w:rPr>
              <w:t>to</w:t>
            </w:r>
            <w:r w:rsidRPr="00F56CB6">
              <w:rPr>
                <w:b/>
                <w:spacing w:val="-8"/>
                <w:sz w:val="24"/>
                <w:szCs w:val="24"/>
              </w:rPr>
              <w:t xml:space="preserve"> </w:t>
            </w:r>
            <w:r w:rsidRPr="00F56CB6">
              <w:rPr>
                <w:b/>
                <w:sz w:val="24"/>
                <w:szCs w:val="24"/>
              </w:rPr>
              <w:t>Civil</w:t>
            </w:r>
            <w:r w:rsidRPr="00F56CB6">
              <w:rPr>
                <w:b/>
                <w:spacing w:val="-7"/>
                <w:sz w:val="24"/>
                <w:szCs w:val="24"/>
              </w:rPr>
              <w:t xml:space="preserve"> </w:t>
            </w:r>
            <w:r w:rsidRPr="00F56CB6">
              <w:rPr>
                <w:b/>
                <w:sz w:val="24"/>
                <w:szCs w:val="24"/>
              </w:rPr>
              <w:t>Nuclear</w:t>
            </w:r>
            <w:r w:rsidRPr="00F56CB6">
              <w:rPr>
                <w:b/>
                <w:spacing w:val="-10"/>
                <w:sz w:val="24"/>
                <w:szCs w:val="24"/>
              </w:rPr>
              <w:t xml:space="preserve"> </w:t>
            </w:r>
            <w:r w:rsidRPr="00F56CB6">
              <w:rPr>
                <w:b/>
                <w:sz w:val="24"/>
                <w:szCs w:val="24"/>
              </w:rPr>
              <w:t>Security</w:t>
            </w:r>
            <w:r w:rsidRPr="00F56CB6">
              <w:rPr>
                <w:b/>
                <w:spacing w:val="-7"/>
                <w:sz w:val="24"/>
                <w:szCs w:val="24"/>
              </w:rPr>
              <w:t xml:space="preserve"> </w:t>
            </w:r>
            <w:r w:rsidRPr="00F56CB6">
              <w:rPr>
                <w:b/>
                <w:sz w:val="24"/>
                <w:szCs w:val="24"/>
              </w:rPr>
              <w:t>Inspector and Vetting Officers</w:t>
            </w:r>
          </w:p>
          <w:p w14:paraId="5560F7C9" w14:textId="65C7AB32" w:rsidR="0077115A" w:rsidRPr="00F56CB6" w:rsidRDefault="0077115A" w:rsidP="00C01BB8">
            <w:pPr>
              <w:pStyle w:val="TableParagraph"/>
              <w:numPr>
                <w:ilvl w:val="0"/>
                <w:numId w:val="15"/>
              </w:numPr>
              <w:tabs>
                <w:tab w:val="left" w:pos="367"/>
              </w:tabs>
              <w:spacing w:before="60" w:after="60" w:line="252" w:lineRule="auto"/>
              <w:ind w:left="312" w:right="429"/>
              <w:rPr>
                <w:b/>
                <w:sz w:val="24"/>
                <w:szCs w:val="24"/>
              </w:rPr>
            </w:pPr>
            <w:r w:rsidRPr="00F56CB6">
              <w:rPr>
                <w:sz w:val="24"/>
                <w:szCs w:val="24"/>
              </w:rPr>
              <w:t>Approve or deny the Baseline Personnel</w:t>
            </w:r>
            <w:r w:rsidR="00F56CB6" w:rsidRPr="00F56CB6">
              <w:rPr>
                <w:sz w:val="24"/>
                <w:szCs w:val="24"/>
              </w:rPr>
              <w:t xml:space="preserve"> </w:t>
            </w:r>
            <w:r w:rsidRPr="00F56CB6">
              <w:rPr>
                <w:sz w:val="24"/>
                <w:szCs w:val="24"/>
              </w:rPr>
              <w:t>Security Standard and approve, suspend, deny, or withdraw National Security Vetting</w:t>
            </w:r>
            <w:r w:rsidR="00F56CB6" w:rsidRPr="00F56CB6">
              <w:rPr>
                <w:sz w:val="24"/>
                <w:szCs w:val="24"/>
              </w:rPr>
              <w:t xml:space="preserve"> </w:t>
            </w:r>
            <w:r w:rsidRPr="00F56CB6">
              <w:rPr>
                <w:sz w:val="24"/>
                <w:szCs w:val="24"/>
              </w:rPr>
              <w:t>clearances for industry staff and contractors</w:t>
            </w:r>
          </w:p>
        </w:tc>
        <w:tc>
          <w:tcPr>
            <w:tcW w:w="938" w:type="pct"/>
          </w:tcPr>
          <w:p w14:paraId="040EB1EA" w14:textId="64985C47" w:rsidR="0077115A" w:rsidRPr="007D3FDA" w:rsidRDefault="005334F2" w:rsidP="00C962E3">
            <w:pPr>
              <w:pStyle w:val="TableParagraph"/>
              <w:spacing w:before="60" w:after="60" w:line="252" w:lineRule="auto"/>
              <w:ind w:left="0"/>
              <w:rPr>
                <w:rFonts w:ascii="Times New Roman"/>
                <w:sz w:val="24"/>
                <w:szCs w:val="24"/>
              </w:rPr>
            </w:pPr>
            <w:r w:rsidRPr="00827A2C">
              <w:rPr>
                <w:rFonts w:asciiTheme="minorHAnsi" w:hAnsiTheme="minorHAnsi" w:cstheme="minorHAnsi"/>
                <w:sz w:val="24"/>
                <w:szCs w:val="24"/>
              </w:rPr>
              <w:t>Can be delegated to DoR</w:t>
            </w:r>
          </w:p>
        </w:tc>
      </w:tr>
      <w:tr w:rsidR="00F56CB6" w:rsidRPr="002D00DE" w14:paraId="124289EE" w14:textId="77777777" w:rsidTr="00F462B3">
        <w:trPr>
          <w:cantSplit/>
          <w:trHeight w:val="22"/>
        </w:trPr>
        <w:tc>
          <w:tcPr>
            <w:tcW w:w="1016" w:type="pct"/>
          </w:tcPr>
          <w:p w14:paraId="3C624F9E" w14:textId="6F475CAC" w:rsidR="00F56CB6" w:rsidRPr="00F56CB6" w:rsidRDefault="00F56CB6" w:rsidP="00F56CB6">
            <w:pPr>
              <w:pStyle w:val="TableParagraph"/>
              <w:spacing w:before="60" w:after="60" w:line="252" w:lineRule="auto"/>
              <w:ind w:left="0"/>
              <w:rPr>
                <w:sz w:val="24"/>
                <w:szCs w:val="24"/>
              </w:rPr>
            </w:pPr>
            <w:r w:rsidRPr="00F56CB6">
              <w:rPr>
                <w:sz w:val="24"/>
                <w:szCs w:val="24"/>
              </w:rPr>
              <w:lastRenderedPageBreak/>
              <w:t>Uranium Enrichment Technology</w:t>
            </w:r>
            <w:r w:rsidRPr="00F56CB6">
              <w:rPr>
                <w:spacing w:val="-14"/>
                <w:sz w:val="24"/>
                <w:szCs w:val="24"/>
              </w:rPr>
              <w:t xml:space="preserve"> </w:t>
            </w:r>
            <w:r w:rsidRPr="00F56CB6">
              <w:rPr>
                <w:sz w:val="24"/>
                <w:szCs w:val="24"/>
              </w:rPr>
              <w:t>(Prohibition</w:t>
            </w:r>
            <w:r w:rsidRPr="00F56CB6">
              <w:rPr>
                <w:spacing w:val="-14"/>
                <w:sz w:val="24"/>
                <w:szCs w:val="24"/>
              </w:rPr>
              <w:t xml:space="preserve"> </w:t>
            </w:r>
            <w:r w:rsidRPr="00F56CB6">
              <w:rPr>
                <w:sz w:val="24"/>
                <w:szCs w:val="24"/>
              </w:rPr>
              <w:t xml:space="preserve">on Disclosure) Regulations </w:t>
            </w:r>
            <w:r w:rsidRPr="00F56CB6">
              <w:rPr>
                <w:spacing w:val="-4"/>
                <w:sz w:val="24"/>
                <w:szCs w:val="24"/>
              </w:rPr>
              <w:t>2004</w:t>
            </w:r>
          </w:p>
        </w:tc>
        <w:tc>
          <w:tcPr>
            <w:tcW w:w="3046" w:type="pct"/>
          </w:tcPr>
          <w:p w14:paraId="1FBB2D4B" w14:textId="77777777" w:rsidR="00F56CB6" w:rsidRPr="00F56CB6" w:rsidRDefault="00F56CB6" w:rsidP="00F56CB6">
            <w:pPr>
              <w:pStyle w:val="TableParagraph"/>
              <w:spacing w:before="60" w:after="60" w:line="252" w:lineRule="auto"/>
              <w:ind w:left="0"/>
              <w:rPr>
                <w:b/>
                <w:sz w:val="24"/>
                <w:szCs w:val="24"/>
              </w:rPr>
            </w:pPr>
            <w:r w:rsidRPr="00F56CB6">
              <w:rPr>
                <w:b/>
                <w:sz w:val="24"/>
                <w:szCs w:val="24"/>
              </w:rPr>
              <w:t>Delegated</w:t>
            </w:r>
            <w:r w:rsidRPr="00F56CB6">
              <w:rPr>
                <w:b/>
                <w:spacing w:val="-8"/>
                <w:sz w:val="24"/>
                <w:szCs w:val="24"/>
              </w:rPr>
              <w:t xml:space="preserve"> </w:t>
            </w:r>
            <w:r w:rsidRPr="00F56CB6">
              <w:rPr>
                <w:b/>
                <w:sz w:val="24"/>
                <w:szCs w:val="24"/>
              </w:rPr>
              <w:t>to</w:t>
            </w:r>
            <w:r w:rsidRPr="00F56CB6">
              <w:rPr>
                <w:b/>
                <w:spacing w:val="-8"/>
                <w:sz w:val="24"/>
                <w:szCs w:val="24"/>
              </w:rPr>
              <w:t xml:space="preserve"> </w:t>
            </w:r>
            <w:r w:rsidRPr="00F56CB6">
              <w:rPr>
                <w:b/>
                <w:sz w:val="24"/>
                <w:szCs w:val="24"/>
              </w:rPr>
              <w:t>the</w:t>
            </w:r>
            <w:r w:rsidRPr="00F56CB6">
              <w:rPr>
                <w:b/>
                <w:spacing w:val="-7"/>
                <w:sz w:val="24"/>
                <w:szCs w:val="24"/>
              </w:rPr>
              <w:t xml:space="preserve"> </w:t>
            </w:r>
            <w:r w:rsidRPr="00F56CB6">
              <w:rPr>
                <w:b/>
                <w:sz w:val="24"/>
                <w:szCs w:val="24"/>
              </w:rPr>
              <w:t>Civil</w:t>
            </w:r>
            <w:r w:rsidRPr="00F56CB6">
              <w:rPr>
                <w:b/>
                <w:spacing w:val="-7"/>
                <w:sz w:val="24"/>
                <w:szCs w:val="24"/>
              </w:rPr>
              <w:t xml:space="preserve"> </w:t>
            </w:r>
            <w:r w:rsidRPr="00F56CB6">
              <w:rPr>
                <w:b/>
                <w:sz w:val="24"/>
                <w:szCs w:val="24"/>
              </w:rPr>
              <w:t>Nuclear</w:t>
            </w:r>
            <w:r w:rsidRPr="00F56CB6">
              <w:rPr>
                <w:b/>
                <w:spacing w:val="-10"/>
                <w:sz w:val="24"/>
                <w:szCs w:val="24"/>
              </w:rPr>
              <w:t xml:space="preserve"> </w:t>
            </w:r>
            <w:r w:rsidRPr="00F56CB6">
              <w:rPr>
                <w:b/>
                <w:sz w:val="24"/>
                <w:szCs w:val="24"/>
              </w:rPr>
              <w:t xml:space="preserve">Security </w:t>
            </w:r>
            <w:r w:rsidRPr="00F56CB6">
              <w:rPr>
                <w:b/>
                <w:spacing w:val="-2"/>
                <w:sz w:val="24"/>
                <w:szCs w:val="24"/>
              </w:rPr>
              <w:t>Inspector</w:t>
            </w:r>
          </w:p>
          <w:p w14:paraId="229540FC" w14:textId="6AC564FE" w:rsidR="00F56CB6" w:rsidRPr="00F56CB6" w:rsidRDefault="00F56CB6" w:rsidP="00C01BB8">
            <w:pPr>
              <w:pStyle w:val="TableParagraph"/>
              <w:numPr>
                <w:ilvl w:val="0"/>
                <w:numId w:val="15"/>
              </w:numPr>
              <w:tabs>
                <w:tab w:val="left" w:pos="367"/>
              </w:tabs>
              <w:spacing w:before="60" w:after="60" w:line="252" w:lineRule="auto"/>
              <w:ind w:left="312" w:right="429"/>
              <w:rPr>
                <w:b/>
                <w:sz w:val="24"/>
                <w:szCs w:val="24"/>
              </w:rPr>
            </w:pPr>
            <w:r w:rsidRPr="00F56CB6">
              <w:rPr>
                <w:sz w:val="24"/>
                <w:szCs w:val="24"/>
              </w:rPr>
              <w:t>Issue authorisations, withdrawals or variations</w:t>
            </w:r>
            <w:r w:rsidRPr="00F56CB6">
              <w:rPr>
                <w:spacing w:val="-10"/>
                <w:sz w:val="24"/>
                <w:szCs w:val="24"/>
              </w:rPr>
              <w:t xml:space="preserve"> </w:t>
            </w:r>
            <w:r w:rsidRPr="00F56CB6">
              <w:rPr>
                <w:sz w:val="24"/>
                <w:szCs w:val="24"/>
              </w:rPr>
              <w:t>of</w:t>
            </w:r>
            <w:r w:rsidRPr="00F56CB6">
              <w:rPr>
                <w:spacing w:val="-9"/>
                <w:sz w:val="24"/>
                <w:szCs w:val="24"/>
              </w:rPr>
              <w:t xml:space="preserve"> </w:t>
            </w:r>
            <w:r w:rsidRPr="00F56CB6">
              <w:rPr>
                <w:sz w:val="24"/>
                <w:szCs w:val="24"/>
              </w:rPr>
              <w:t>authorisation</w:t>
            </w:r>
            <w:r w:rsidRPr="00F56CB6">
              <w:rPr>
                <w:spacing w:val="-11"/>
                <w:sz w:val="24"/>
                <w:szCs w:val="24"/>
              </w:rPr>
              <w:t xml:space="preserve"> </w:t>
            </w:r>
            <w:r w:rsidRPr="00F56CB6">
              <w:rPr>
                <w:sz w:val="24"/>
                <w:szCs w:val="24"/>
              </w:rPr>
              <w:t>of</w:t>
            </w:r>
            <w:r w:rsidRPr="00F56CB6">
              <w:rPr>
                <w:spacing w:val="-11"/>
                <w:sz w:val="24"/>
                <w:szCs w:val="24"/>
              </w:rPr>
              <w:t xml:space="preserve"> </w:t>
            </w:r>
            <w:r w:rsidRPr="00F56CB6">
              <w:rPr>
                <w:sz w:val="24"/>
                <w:szCs w:val="24"/>
              </w:rPr>
              <w:t>disclosure under regulations 4 and 5.</w:t>
            </w:r>
          </w:p>
        </w:tc>
        <w:tc>
          <w:tcPr>
            <w:tcW w:w="938" w:type="pct"/>
          </w:tcPr>
          <w:p w14:paraId="52EABC31" w14:textId="77777777" w:rsidR="00F56CB6" w:rsidRPr="007D3FDA" w:rsidRDefault="00F56CB6" w:rsidP="00F56CB6">
            <w:pPr>
              <w:pStyle w:val="TableParagraph"/>
              <w:spacing w:before="60" w:after="60" w:line="252" w:lineRule="auto"/>
              <w:ind w:left="113"/>
              <w:rPr>
                <w:rFonts w:ascii="Times New Roman"/>
                <w:sz w:val="24"/>
                <w:szCs w:val="24"/>
              </w:rPr>
            </w:pPr>
          </w:p>
        </w:tc>
      </w:tr>
      <w:tr w:rsidR="00F56CB6" w:rsidRPr="002D00DE" w14:paraId="0653C9D5" w14:textId="77777777" w:rsidTr="00F462B3">
        <w:trPr>
          <w:cantSplit/>
          <w:trHeight w:val="22"/>
        </w:trPr>
        <w:tc>
          <w:tcPr>
            <w:tcW w:w="1016" w:type="pct"/>
          </w:tcPr>
          <w:p w14:paraId="313BA86C" w14:textId="31C060CE" w:rsidR="00F56CB6" w:rsidRPr="00F56CB6" w:rsidRDefault="00F56CB6" w:rsidP="00F56CB6">
            <w:pPr>
              <w:pStyle w:val="TableParagraph"/>
              <w:spacing w:before="60" w:after="60" w:line="252" w:lineRule="auto"/>
              <w:ind w:left="0"/>
              <w:rPr>
                <w:sz w:val="24"/>
                <w:szCs w:val="24"/>
              </w:rPr>
            </w:pPr>
            <w:r w:rsidRPr="00F56CB6">
              <w:rPr>
                <w:sz w:val="24"/>
                <w:szCs w:val="24"/>
              </w:rPr>
              <w:t>Functions under the Import of Goods (Control)</w:t>
            </w:r>
            <w:r w:rsidRPr="00F56CB6">
              <w:rPr>
                <w:spacing w:val="-14"/>
                <w:sz w:val="24"/>
                <w:szCs w:val="24"/>
              </w:rPr>
              <w:t xml:space="preserve"> </w:t>
            </w:r>
            <w:r w:rsidRPr="00F56CB6">
              <w:rPr>
                <w:sz w:val="24"/>
                <w:szCs w:val="24"/>
              </w:rPr>
              <w:t>Order</w:t>
            </w:r>
            <w:r w:rsidRPr="00F56CB6">
              <w:rPr>
                <w:spacing w:val="-14"/>
                <w:sz w:val="24"/>
                <w:szCs w:val="24"/>
              </w:rPr>
              <w:t xml:space="preserve"> </w:t>
            </w:r>
            <w:r w:rsidRPr="00F56CB6">
              <w:rPr>
                <w:sz w:val="24"/>
                <w:szCs w:val="24"/>
              </w:rPr>
              <w:t>1954</w:t>
            </w:r>
          </w:p>
        </w:tc>
        <w:tc>
          <w:tcPr>
            <w:tcW w:w="3046" w:type="pct"/>
          </w:tcPr>
          <w:p w14:paraId="3C4E947B" w14:textId="77777777" w:rsidR="00F56CB6" w:rsidRPr="00F56CB6" w:rsidRDefault="00F56CB6" w:rsidP="00F56CB6">
            <w:pPr>
              <w:pStyle w:val="TableParagraph"/>
              <w:spacing w:before="60" w:after="60" w:line="252" w:lineRule="auto"/>
              <w:ind w:left="0"/>
              <w:rPr>
                <w:b/>
                <w:sz w:val="24"/>
                <w:szCs w:val="24"/>
              </w:rPr>
            </w:pPr>
            <w:r w:rsidRPr="00F56CB6">
              <w:rPr>
                <w:b/>
                <w:sz w:val="24"/>
                <w:szCs w:val="24"/>
              </w:rPr>
              <w:t>Delegated</w:t>
            </w:r>
            <w:r w:rsidRPr="00F56CB6">
              <w:rPr>
                <w:b/>
                <w:spacing w:val="-8"/>
                <w:sz w:val="24"/>
                <w:szCs w:val="24"/>
              </w:rPr>
              <w:t xml:space="preserve"> </w:t>
            </w:r>
            <w:r w:rsidRPr="00F56CB6">
              <w:rPr>
                <w:b/>
                <w:sz w:val="24"/>
                <w:szCs w:val="24"/>
              </w:rPr>
              <w:t>to</w:t>
            </w:r>
            <w:r w:rsidRPr="00F56CB6">
              <w:rPr>
                <w:b/>
                <w:spacing w:val="-8"/>
                <w:sz w:val="24"/>
                <w:szCs w:val="24"/>
              </w:rPr>
              <w:t xml:space="preserve"> </w:t>
            </w:r>
            <w:r w:rsidRPr="00F56CB6">
              <w:rPr>
                <w:b/>
                <w:sz w:val="24"/>
                <w:szCs w:val="24"/>
              </w:rPr>
              <w:t>the</w:t>
            </w:r>
            <w:r w:rsidRPr="00F56CB6">
              <w:rPr>
                <w:b/>
                <w:spacing w:val="-7"/>
                <w:sz w:val="24"/>
                <w:szCs w:val="24"/>
              </w:rPr>
              <w:t xml:space="preserve"> </w:t>
            </w:r>
            <w:r w:rsidRPr="00F56CB6">
              <w:rPr>
                <w:b/>
                <w:sz w:val="24"/>
                <w:szCs w:val="24"/>
              </w:rPr>
              <w:t>Civil</w:t>
            </w:r>
            <w:r w:rsidRPr="00F56CB6">
              <w:rPr>
                <w:b/>
                <w:spacing w:val="-7"/>
                <w:sz w:val="24"/>
                <w:szCs w:val="24"/>
              </w:rPr>
              <w:t xml:space="preserve"> </w:t>
            </w:r>
            <w:r w:rsidRPr="00F56CB6">
              <w:rPr>
                <w:b/>
                <w:sz w:val="24"/>
                <w:szCs w:val="24"/>
              </w:rPr>
              <w:t>Nuclear</w:t>
            </w:r>
            <w:r w:rsidRPr="00F56CB6">
              <w:rPr>
                <w:b/>
                <w:spacing w:val="-10"/>
                <w:sz w:val="24"/>
                <w:szCs w:val="24"/>
              </w:rPr>
              <w:t xml:space="preserve"> </w:t>
            </w:r>
            <w:r w:rsidRPr="00F56CB6">
              <w:rPr>
                <w:b/>
                <w:sz w:val="24"/>
                <w:szCs w:val="24"/>
              </w:rPr>
              <w:t xml:space="preserve">Security </w:t>
            </w:r>
            <w:r w:rsidRPr="00F56CB6">
              <w:rPr>
                <w:b/>
                <w:spacing w:val="-2"/>
                <w:sz w:val="24"/>
                <w:szCs w:val="24"/>
              </w:rPr>
              <w:t>Inspector</w:t>
            </w:r>
          </w:p>
          <w:p w14:paraId="58B8FB1E" w14:textId="326B0E8C" w:rsidR="00F56CB6" w:rsidRPr="00F56CB6" w:rsidRDefault="00F56CB6" w:rsidP="00C01BB8">
            <w:pPr>
              <w:pStyle w:val="TableParagraph"/>
              <w:numPr>
                <w:ilvl w:val="0"/>
                <w:numId w:val="15"/>
              </w:numPr>
              <w:tabs>
                <w:tab w:val="left" w:pos="367"/>
              </w:tabs>
              <w:spacing w:before="60" w:after="60" w:line="252" w:lineRule="auto"/>
              <w:ind w:left="312" w:right="429"/>
              <w:rPr>
                <w:b/>
                <w:sz w:val="24"/>
                <w:szCs w:val="24"/>
              </w:rPr>
            </w:pPr>
            <w:r w:rsidRPr="00F56CB6">
              <w:rPr>
                <w:sz w:val="24"/>
                <w:szCs w:val="24"/>
              </w:rPr>
              <w:t>Grant</w:t>
            </w:r>
            <w:r w:rsidRPr="00F56CB6">
              <w:rPr>
                <w:spacing w:val="-9"/>
                <w:sz w:val="24"/>
                <w:szCs w:val="24"/>
              </w:rPr>
              <w:t xml:space="preserve"> </w:t>
            </w:r>
            <w:r w:rsidRPr="00F56CB6">
              <w:rPr>
                <w:sz w:val="24"/>
                <w:szCs w:val="24"/>
              </w:rPr>
              <w:t>licenses,</w:t>
            </w:r>
            <w:r w:rsidRPr="00F56CB6">
              <w:rPr>
                <w:spacing w:val="-9"/>
                <w:sz w:val="24"/>
                <w:szCs w:val="24"/>
              </w:rPr>
              <w:t xml:space="preserve"> </w:t>
            </w:r>
            <w:r w:rsidRPr="00F56CB6">
              <w:rPr>
                <w:sz w:val="24"/>
                <w:szCs w:val="24"/>
              </w:rPr>
              <w:t>modify</w:t>
            </w:r>
            <w:r w:rsidRPr="00F56CB6">
              <w:rPr>
                <w:spacing w:val="-8"/>
                <w:sz w:val="24"/>
                <w:szCs w:val="24"/>
              </w:rPr>
              <w:t xml:space="preserve"> </w:t>
            </w:r>
            <w:r w:rsidRPr="00F56CB6">
              <w:rPr>
                <w:sz w:val="24"/>
                <w:szCs w:val="24"/>
              </w:rPr>
              <w:t>or</w:t>
            </w:r>
            <w:r w:rsidRPr="00F56CB6">
              <w:rPr>
                <w:spacing w:val="-8"/>
                <w:sz w:val="24"/>
                <w:szCs w:val="24"/>
              </w:rPr>
              <w:t xml:space="preserve"> </w:t>
            </w:r>
            <w:r w:rsidRPr="00F56CB6">
              <w:rPr>
                <w:sz w:val="24"/>
                <w:szCs w:val="24"/>
              </w:rPr>
              <w:t>revoke</w:t>
            </w:r>
            <w:r w:rsidRPr="00F56CB6">
              <w:rPr>
                <w:spacing w:val="-9"/>
                <w:sz w:val="24"/>
                <w:szCs w:val="24"/>
              </w:rPr>
              <w:t xml:space="preserve"> </w:t>
            </w:r>
            <w:r w:rsidRPr="00F56CB6">
              <w:rPr>
                <w:sz w:val="24"/>
                <w:szCs w:val="24"/>
              </w:rPr>
              <w:t xml:space="preserve">such </w:t>
            </w:r>
            <w:r w:rsidRPr="00F56CB6">
              <w:rPr>
                <w:spacing w:val="-2"/>
                <w:sz w:val="24"/>
                <w:szCs w:val="24"/>
              </w:rPr>
              <w:t>licenses</w:t>
            </w:r>
          </w:p>
        </w:tc>
        <w:tc>
          <w:tcPr>
            <w:tcW w:w="938" w:type="pct"/>
          </w:tcPr>
          <w:p w14:paraId="4B869D77" w14:textId="77777777" w:rsidR="00F56CB6" w:rsidRPr="007D3FDA" w:rsidRDefault="00F56CB6" w:rsidP="00F56CB6">
            <w:pPr>
              <w:pStyle w:val="TableParagraph"/>
              <w:spacing w:before="60" w:after="60" w:line="252" w:lineRule="auto"/>
              <w:ind w:left="113"/>
              <w:rPr>
                <w:rFonts w:ascii="Times New Roman"/>
                <w:sz w:val="24"/>
                <w:szCs w:val="24"/>
              </w:rPr>
            </w:pPr>
          </w:p>
        </w:tc>
      </w:tr>
      <w:tr w:rsidR="00F56CB6" w:rsidRPr="00AD7DC2" w14:paraId="256E58B6" w14:textId="77777777" w:rsidTr="00F462B3">
        <w:trPr>
          <w:cantSplit/>
          <w:trHeight w:val="22"/>
        </w:trPr>
        <w:tc>
          <w:tcPr>
            <w:tcW w:w="1016" w:type="pct"/>
          </w:tcPr>
          <w:p w14:paraId="5406D93B" w14:textId="03DA9588" w:rsidR="00F56CB6" w:rsidRPr="00AD7DC2" w:rsidRDefault="00F56CB6" w:rsidP="00AD7DC2">
            <w:pPr>
              <w:pStyle w:val="TableParagraph"/>
              <w:spacing w:before="60" w:after="60" w:line="252" w:lineRule="auto"/>
              <w:ind w:left="0"/>
              <w:rPr>
                <w:sz w:val="24"/>
                <w:szCs w:val="24"/>
              </w:rPr>
            </w:pPr>
            <w:r w:rsidRPr="00AD7DC2">
              <w:rPr>
                <w:sz w:val="24"/>
                <w:szCs w:val="24"/>
              </w:rPr>
              <w:t>The Carriage of Dangerous Goods and Transportable</w:t>
            </w:r>
            <w:r w:rsidRPr="00AD7DC2">
              <w:rPr>
                <w:spacing w:val="-14"/>
                <w:sz w:val="24"/>
                <w:szCs w:val="24"/>
              </w:rPr>
              <w:t xml:space="preserve"> </w:t>
            </w:r>
            <w:r w:rsidRPr="00AD7DC2">
              <w:rPr>
                <w:sz w:val="24"/>
                <w:szCs w:val="24"/>
              </w:rPr>
              <w:t>Pressure Equipment</w:t>
            </w:r>
            <w:r w:rsidRPr="00AD7DC2">
              <w:rPr>
                <w:spacing w:val="-14"/>
                <w:sz w:val="24"/>
                <w:szCs w:val="24"/>
              </w:rPr>
              <w:t xml:space="preserve"> </w:t>
            </w:r>
            <w:r w:rsidR="00F915B7" w:rsidRPr="00AD7DC2">
              <w:rPr>
                <w:sz w:val="24"/>
                <w:szCs w:val="24"/>
              </w:rPr>
              <w:t>Regulations</w:t>
            </w:r>
            <w:r w:rsidRPr="00AD7DC2">
              <w:rPr>
                <w:sz w:val="24"/>
                <w:szCs w:val="24"/>
              </w:rPr>
              <w:t xml:space="preserve"> </w:t>
            </w:r>
            <w:r w:rsidRPr="00AD7DC2">
              <w:rPr>
                <w:spacing w:val="-4"/>
                <w:sz w:val="24"/>
                <w:szCs w:val="24"/>
              </w:rPr>
              <w:t>2009</w:t>
            </w:r>
          </w:p>
        </w:tc>
        <w:tc>
          <w:tcPr>
            <w:tcW w:w="3046" w:type="pct"/>
          </w:tcPr>
          <w:p w14:paraId="66049E8A" w14:textId="47296282" w:rsidR="00F56CB6" w:rsidRPr="00AD7DC2" w:rsidRDefault="00F56CB6" w:rsidP="00AD7DC2">
            <w:pPr>
              <w:pStyle w:val="TableParagraph"/>
              <w:spacing w:before="60" w:after="60" w:line="252" w:lineRule="auto"/>
              <w:ind w:left="0"/>
              <w:rPr>
                <w:b/>
                <w:sz w:val="24"/>
                <w:szCs w:val="24"/>
              </w:rPr>
            </w:pPr>
            <w:r w:rsidRPr="00AD7DC2">
              <w:rPr>
                <w:b/>
                <w:sz w:val="24"/>
                <w:szCs w:val="24"/>
              </w:rPr>
              <w:t>Delegated</w:t>
            </w:r>
            <w:r w:rsidRPr="00AD7DC2">
              <w:rPr>
                <w:b/>
                <w:spacing w:val="-9"/>
                <w:sz w:val="24"/>
                <w:szCs w:val="24"/>
              </w:rPr>
              <w:t xml:space="preserve"> </w:t>
            </w:r>
            <w:r w:rsidRPr="00AD7DC2">
              <w:rPr>
                <w:b/>
                <w:sz w:val="24"/>
                <w:szCs w:val="24"/>
              </w:rPr>
              <w:t>to</w:t>
            </w:r>
            <w:r w:rsidRPr="00AD7DC2">
              <w:rPr>
                <w:b/>
                <w:spacing w:val="-7"/>
                <w:sz w:val="24"/>
                <w:szCs w:val="24"/>
              </w:rPr>
              <w:t xml:space="preserve"> </w:t>
            </w:r>
            <w:r w:rsidR="005B439B">
              <w:rPr>
                <w:b/>
                <w:sz w:val="24"/>
                <w:szCs w:val="24"/>
              </w:rPr>
              <w:t>SDR</w:t>
            </w:r>
            <w:r w:rsidRPr="00AD7DC2">
              <w:rPr>
                <w:b/>
                <w:sz w:val="24"/>
                <w:szCs w:val="24"/>
              </w:rPr>
              <w:t>,</w:t>
            </w:r>
            <w:r w:rsidRPr="00AD7DC2">
              <w:rPr>
                <w:b/>
                <w:spacing w:val="-9"/>
                <w:sz w:val="24"/>
                <w:szCs w:val="24"/>
              </w:rPr>
              <w:t xml:space="preserve"> DoR</w:t>
            </w:r>
            <w:r w:rsidRPr="00AD7DC2">
              <w:rPr>
                <w:b/>
                <w:sz w:val="24"/>
                <w:szCs w:val="24"/>
              </w:rPr>
              <w:t>,</w:t>
            </w:r>
            <w:r w:rsidRPr="00AD7DC2">
              <w:rPr>
                <w:b/>
                <w:spacing w:val="-9"/>
                <w:sz w:val="24"/>
                <w:szCs w:val="24"/>
              </w:rPr>
              <w:t xml:space="preserve"> </w:t>
            </w:r>
            <w:r w:rsidR="00A6174B">
              <w:rPr>
                <w:b/>
                <w:spacing w:val="-9"/>
                <w:sz w:val="24"/>
                <w:szCs w:val="24"/>
              </w:rPr>
              <w:t xml:space="preserve">and </w:t>
            </w:r>
            <w:r w:rsidR="00E70D1A" w:rsidRPr="00E70D1A">
              <w:rPr>
                <w:b/>
                <w:spacing w:val="-9"/>
                <w:sz w:val="24"/>
                <w:szCs w:val="24"/>
              </w:rPr>
              <w:t>Head of Regulation (Transport)</w:t>
            </w:r>
          </w:p>
          <w:p w14:paraId="5A43013A" w14:textId="77777777" w:rsidR="00F56CB6" w:rsidRPr="00AD7DC2" w:rsidRDefault="00F56CB6" w:rsidP="00C01BB8">
            <w:pPr>
              <w:pStyle w:val="TableParagraph"/>
              <w:numPr>
                <w:ilvl w:val="0"/>
                <w:numId w:val="15"/>
              </w:numPr>
              <w:tabs>
                <w:tab w:val="left" w:pos="367"/>
              </w:tabs>
              <w:spacing w:before="60" w:after="60" w:line="252" w:lineRule="auto"/>
              <w:ind w:left="312" w:right="429"/>
              <w:rPr>
                <w:sz w:val="24"/>
                <w:szCs w:val="24"/>
              </w:rPr>
            </w:pPr>
            <w:r w:rsidRPr="00AD7DC2">
              <w:rPr>
                <w:sz w:val="24"/>
                <w:szCs w:val="24"/>
              </w:rPr>
              <w:t>Issue</w:t>
            </w:r>
            <w:r w:rsidRPr="00AD7DC2">
              <w:rPr>
                <w:spacing w:val="-8"/>
                <w:sz w:val="24"/>
                <w:szCs w:val="24"/>
              </w:rPr>
              <w:t xml:space="preserve"> </w:t>
            </w:r>
            <w:r w:rsidRPr="00AD7DC2">
              <w:rPr>
                <w:sz w:val="24"/>
                <w:szCs w:val="24"/>
              </w:rPr>
              <w:t>Certificate</w:t>
            </w:r>
            <w:r w:rsidRPr="00AD7DC2">
              <w:rPr>
                <w:spacing w:val="-7"/>
                <w:sz w:val="24"/>
                <w:szCs w:val="24"/>
              </w:rPr>
              <w:t xml:space="preserve"> </w:t>
            </w:r>
            <w:r w:rsidRPr="00AD7DC2">
              <w:rPr>
                <w:sz w:val="24"/>
                <w:szCs w:val="24"/>
              </w:rPr>
              <w:t>or</w:t>
            </w:r>
            <w:r w:rsidRPr="00AD7DC2">
              <w:rPr>
                <w:spacing w:val="-4"/>
                <w:sz w:val="24"/>
                <w:szCs w:val="24"/>
              </w:rPr>
              <w:t xml:space="preserve"> </w:t>
            </w:r>
            <w:r w:rsidRPr="00AD7DC2">
              <w:rPr>
                <w:spacing w:val="-2"/>
                <w:sz w:val="24"/>
                <w:szCs w:val="24"/>
              </w:rPr>
              <w:t>Authorisation:</w:t>
            </w:r>
          </w:p>
          <w:p w14:paraId="5792F9E4" w14:textId="77777777" w:rsidR="00F56CB6" w:rsidRPr="00AD7DC2" w:rsidRDefault="00F56CB6" w:rsidP="00C01BB8">
            <w:pPr>
              <w:pStyle w:val="TableParagraph"/>
              <w:numPr>
                <w:ilvl w:val="1"/>
                <w:numId w:val="15"/>
              </w:numPr>
              <w:tabs>
                <w:tab w:val="left" w:pos="367"/>
              </w:tabs>
              <w:spacing w:before="60" w:after="60" w:line="252" w:lineRule="auto"/>
              <w:ind w:left="737" w:right="431" w:hanging="357"/>
              <w:rPr>
                <w:sz w:val="24"/>
                <w:szCs w:val="24"/>
              </w:rPr>
            </w:pPr>
            <w:r w:rsidRPr="00AD7DC2">
              <w:rPr>
                <w:sz w:val="24"/>
                <w:szCs w:val="24"/>
              </w:rPr>
              <w:t>under regulation 12 or 26 of the Carriage of Dangerous Goods and Transportable Pressure Equipment Regulations 2009;</w:t>
            </w:r>
          </w:p>
          <w:p w14:paraId="3C898847" w14:textId="77777777" w:rsidR="00F56CB6" w:rsidRPr="00AD7DC2" w:rsidRDefault="00F56CB6" w:rsidP="00C01BB8">
            <w:pPr>
              <w:pStyle w:val="TableParagraph"/>
              <w:numPr>
                <w:ilvl w:val="1"/>
                <w:numId w:val="15"/>
              </w:numPr>
              <w:tabs>
                <w:tab w:val="left" w:pos="367"/>
              </w:tabs>
              <w:spacing w:before="60" w:after="60" w:line="252" w:lineRule="auto"/>
              <w:ind w:left="737" w:right="431" w:hanging="357"/>
              <w:rPr>
                <w:sz w:val="24"/>
                <w:szCs w:val="24"/>
              </w:rPr>
            </w:pPr>
            <w:r w:rsidRPr="00AD7DC2">
              <w:rPr>
                <w:sz w:val="24"/>
                <w:szCs w:val="24"/>
              </w:rPr>
              <w:t>on behalf of the Civil Aviation Authority in accordance with the Authorisation under paragraph 15 of Schedule 1 to the Civil Aviation Act 1982 and agreement under section 13(4) of HSWA made between the CAA and the Executive on 26 October 2011;</w:t>
            </w:r>
          </w:p>
          <w:p w14:paraId="033DED94" w14:textId="77777777" w:rsidR="00F56CB6" w:rsidRPr="00AD7DC2" w:rsidRDefault="00F56CB6" w:rsidP="00C01BB8">
            <w:pPr>
              <w:pStyle w:val="TableParagraph"/>
              <w:numPr>
                <w:ilvl w:val="1"/>
                <w:numId w:val="15"/>
              </w:numPr>
              <w:tabs>
                <w:tab w:val="left" w:pos="367"/>
              </w:tabs>
              <w:spacing w:before="60" w:after="60" w:line="252" w:lineRule="auto"/>
              <w:ind w:left="737" w:right="431" w:hanging="357"/>
              <w:rPr>
                <w:sz w:val="24"/>
                <w:szCs w:val="24"/>
              </w:rPr>
            </w:pPr>
            <w:r w:rsidRPr="00AD7DC2">
              <w:rPr>
                <w:sz w:val="24"/>
                <w:szCs w:val="24"/>
              </w:rPr>
              <w:t>on behalf of the Secretary of State for Transport in accordance with the agreement under section 13(4) of HSWA made between the Secretary of State for Transport and the Executive on 28 October 2011; or</w:t>
            </w:r>
          </w:p>
          <w:p w14:paraId="25C885AD" w14:textId="79CFFBD0" w:rsidR="00F56CB6" w:rsidRPr="00AD7DC2" w:rsidRDefault="00F56CB6" w:rsidP="00C01BB8">
            <w:pPr>
              <w:pStyle w:val="TableParagraph"/>
              <w:numPr>
                <w:ilvl w:val="1"/>
                <w:numId w:val="15"/>
              </w:numPr>
              <w:tabs>
                <w:tab w:val="left" w:pos="367"/>
              </w:tabs>
              <w:spacing w:before="60" w:after="60" w:line="252" w:lineRule="auto"/>
              <w:ind w:left="737" w:right="431" w:hanging="357"/>
              <w:rPr>
                <w:b/>
                <w:sz w:val="24"/>
                <w:szCs w:val="24"/>
              </w:rPr>
            </w:pPr>
            <w:r w:rsidRPr="00AD7DC2">
              <w:rPr>
                <w:sz w:val="24"/>
                <w:szCs w:val="24"/>
              </w:rPr>
              <w:t>on behalf of the Department of the Environment (Northern Ireland) in accordance</w:t>
            </w:r>
            <w:r w:rsidRPr="00AD7DC2">
              <w:rPr>
                <w:spacing w:val="-12"/>
                <w:sz w:val="24"/>
                <w:szCs w:val="24"/>
              </w:rPr>
              <w:t xml:space="preserve"> </w:t>
            </w:r>
            <w:r w:rsidRPr="00AD7DC2">
              <w:rPr>
                <w:sz w:val="24"/>
                <w:szCs w:val="24"/>
              </w:rPr>
              <w:t>with</w:t>
            </w:r>
            <w:r w:rsidRPr="00AD7DC2">
              <w:rPr>
                <w:spacing w:val="-10"/>
                <w:sz w:val="24"/>
                <w:szCs w:val="24"/>
              </w:rPr>
              <w:t xml:space="preserve"> </w:t>
            </w:r>
            <w:r w:rsidRPr="00AD7DC2">
              <w:rPr>
                <w:sz w:val="24"/>
                <w:szCs w:val="24"/>
              </w:rPr>
              <w:t>the</w:t>
            </w:r>
            <w:r w:rsidRPr="00AD7DC2">
              <w:rPr>
                <w:spacing w:val="-10"/>
                <w:sz w:val="24"/>
                <w:szCs w:val="24"/>
              </w:rPr>
              <w:t xml:space="preserve"> </w:t>
            </w:r>
            <w:r w:rsidRPr="00AD7DC2">
              <w:rPr>
                <w:sz w:val="24"/>
                <w:szCs w:val="24"/>
              </w:rPr>
              <w:t>agreement</w:t>
            </w:r>
            <w:r w:rsidRPr="00AD7DC2">
              <w:rPr>
                <w:spacing w:val="-10"/>
                <w:sz w:val="24"/>
                <w:szCs w:val="24"/>
              </w:rPr>
              <w:t xml:space="preserve"> </w:t>
            </w:r>
            <w:r w:rsidRPr="00AD7DC2">
              <w:rPr>
                <w:sz w:val="24"/>
                <w:szCs w:val="24"/>
              </w:rPr>
              <w:t>under section 13(4) of HSWA and section 28(1)</w:t>
            </w:r>
            <w:r w:rsidRPr="00AD7DC2">
              <w:rPr>
                <w:spacing w:val="-12"/>
                <w:sz w:val="24"/>
                <w:szCs w:val="24"/>
              </w:rPr>
              <w:t xml:space="preserve"> </w:t>
            </w:r>
            <w:r w:rsidRPr="00AD7DC2">
              <w:rPr>
                <w:sz w:val="24"/>
                <w:szCs w:val="24"/>
              </w:rPr>
              <w:t>of</w:t>
            </w:r>
            <w:r w:rsidRPr="00AD7DC2">
              <w:rPr>
                <w:spacing w:val="-8"/>
                <w:sz w:val="24"/>
                <w:szCs w:val="24"/>
              </w:rPr>
              <w:t xml:space="preserve"> </w:t>
            </w:r>
            <w:r w:rsidRPr="00AD7DC2">
              <w:rPr>
                <w:sz w:val="24"/>
                <w:szCs w:val="24"/>
              </w:rPr>
              <w:t>the</w:t>
            </w:r>
            <w:r w:rsidRPr="00AD7DC2">
              <w:rPr>
                <w:spacing w:val="-8"/>
                <w:sz w:val="24"/>
                <w:szCs w:val="24"/>
              </w:rPr>
              <w:t xml:space="preserve"> </w:t>
            </w:r>
            <w:r w:rsidRPr="00AD7DC2">
              <w:rPr>
                <w:sz w:val="24"/>
                <w:szCs w:val="24"/>
              </w:rPr>
              <w:t>Northern</w:t>
            </w:r>
            <w:r w:rsidRPr="00AD7DC2">
              <w:rPr>
                <w:spacing w:val="-8"/>
                <w:sz w:val="24"/>
                <w:szCs w:val="24"/>
              </w:rPr>
              <w:t xml:space="preserve"> </w:t>
            </w:r>
            <w:r w:rsidRPr="00AD7DC2">
              <w:rPr>
                <w:sz w:val="24"/>
                <w:szCs w:val="24"/>
              </w:rPr>
              <w:t>Ireland</w:t>
            </w:r>
            <w:r w:rsidRPr="00AD7DC2">
              <w:rPr>
                <w:spacing w:val="-8"/>
                <w:sz w:val="24"/>
                <w:szCs w:val="24"/>
              </w:rPr>
              <w:t xml:space="preserve"> </w:t>
            </w:r>
            <w:r w:rsidRPr="00AD7DC2">
              <w:rPr>
                <w:sz w:val="24"/>
                <w:szCs w:val="24"/>
              </w:rPr>
              <w:t>Act</w:t>
            </w:r>
            <w:r w:rsidRPr="00AD7DC2">
              <w:rPr>
                <w:spacing w:val="-8"/>
                <w:sz w:val="24"/>
                <w:szCs w:val="24"/>
              </w:rPr>
              <w:t xml:space="preserve"> </w:t>
            </w:r>
            <w:r w:rsidRPr="00AD7DC2">
              <w:rPr>
                <w:sz w:val="24"/>
                <w:szCs w:val="24"/>
              </w:rPr>
              <w:t>1998 made between the Department of the Environment (Northern Ireland) and the Executive on 25 January 2012</w:t>
            </w:r>
          </w:p>
        </w:tc>
        <w:tc>
          <w:tcPr>
            <w:tcW w:w="938" w:type="pct"/>
          </w:tcPr>
          <w:p w14:paraId="18BCFE24" w14:textId="63A2FECC" w:rsidR="00F56CB6" w:rsidRPr="00D91100" w:rsidRDefault="00D91100" w:rsidP="004C0F38">
            <w:pPr>
              <w:pStyle w:val="TableParagraph"/>
              <w:spacing w:before="60" w:after="60" w:line="252" w:lineRule="auto"/>
              <w:ind w:left="0"/>
              <w:rPr>
                <w:rFonts w:cs="Arial"/>
                <w:sz w:val="24"/>
                <w:szCs w:val="24"/>
              </w:rPr>
            </w:pPr>
            <w:r w:rsidRPr="00D91100">
              <w:rPr>
                <w:rFonts w:cs="Arial"/>
                <w:sz w:val="24"/>
                <w:szCs w:val="24"/>
              </w:rPr>
              <w:t>SDR and DoR can sub-delegate to deputy director if appropriate</w:t>
            </w:r>
          </w:p>
        </w:tc>
      </w:tr>
    </w:tbl>
    <w:p w14:paraId="4675B390" w14:textId="77777777" w:rsidR="00F462B3" w:rsidRDefault="00F462B3" w:rsidP="001335A1">
      <w:pPr>
        <w:pStyle w:val="Caption"/>
        <w:sectPr w:rsidR="00F462B3" w:rsidSect="00F462B3">
          <w:pgSz w:w="16838" w:h="11906" w:orient="landscape" w:code="9"/>
          <w:pgMar w:top="1440" w:right="1440" w:bottom="1440" w:left="1440" w:header="397" w:footer="397" w:gutter="0"/>
          <w:cols w:space="312"/>
          <w:docGrid w:linePitch="360"/>
        </w:sectPr>
      </w:pPr>
    </w:p>
    <w:p w14:paraId="306D2297" w14:textId="6992B386" w:rsidR="001E1C9F" w:rsidRDefault="001E1C9F" w:rsidP="001335A1">
      <w:pPr>
        <w:pStyle w:val="Caption"/>
      </w:pPr>
      <w:r>
        <w:lastRenderedPageBreak/>
        <w:t xml:space="preserve">Table </w:t>
      </w:r>
      <w:r w:rsidR="009B5E26">
        <w:fldChar w:fldCharType="begin"/>
      </w:r>
      <w:r w:rsidR="009B5E26">
        <w:instrText xml:space="preserve"> SEQ Table \* ARABIC </w:instrText>
      </w:r>
      <w:r w:rsidR="009B5E26">
        <w:fldChar w:fldCharType="separate"/>
      </w:r>
      <w:r w:rsidR="004C0F38">
        <w:rPr>
          <w:noProof/>
        </w:rPr>
        <w:t>17</w:t>
      </w:r>
      <w:r w:rsidR="009B5E26">
        <w:rPr>
          <w:noProof/>
        </w:rPr>
        <w:fldChar w:fldCharType="end"/>
      </w:r>
      <w:r>
        <w:t xml:space="preserve"> - </w:t>
      </w:r>
      <w:r w:rsidRPr="00511DCA">
        <w:t>Health and safety legislation – administrative arrangements for exercise of functions</w:t>
      </w:r>
    </w:p>
    <w:tbl>
      <w:tblPr>
        <w:tblStyle w:val="ONRTable1"/>
        <w:tblW w:w="5000" w:type="pct"/>
        <w:tblInd w:w="0" w:type="dxa"/>
        <w:tblLook w:val="01E0" w:firstRow="1" w:lastRow="1" w:firstColumn="1" w:lastColumn="1" w:noHBand="0" w:noVBand="0"/>
      </w:tblPr>
      <w:tblGrid>
        <w:gridCol w:w="4251"/>
        <w:gridCol w:w="3970"/>
        <w:gridCol w:w="5737"/>
      </w:tblGrid>
      <w:tr w:rsidR="00D00F35" w:rsidRPr="00AD7DC2" w14:paraId="6388BEA1" w14:textId="77777777" w:rsidTr="00F462B3">
        <w:trPr>
          <w:cnfStyle w:val="100000000000" w:firstRow="1" w:lastRow="0" w:firstColumn="0" w:lastColumn="0" w:oddVBand="0" w:evenVBand="0" w:oddHBand="0" w:evenHBand="0" w:firstRowFirstColumn="0" w:firstRowLastColumn="0" w:lastRowFirstColumn="0" w:lastRowLastColumn="0"/>
          <w:cantSplit/>
          <w:trHeight w:val="551"/>
          <w:tblHeader/>
        </w:trPr>
        <w:tc>
          <w:tcPr>
            <w:tcW w:w="1523" w:type="pct"/>
          </w:tcPr>
          <w:p w14:paraId="3FA66BDF" w14:textId="1B1227F5" w:rsidR="00D00F35" w:rsidRPr="00AD7DC2" w:rsidRDefault="00AD7DC2" w:rsidP="00AD7DC2">
            <w:pPr>
              <w:pStyle w:val="TableParagraph"/>
              <w:spacing w:before="60" w:after="60" w:line="252" w:lineRule="auto"/>
              <w:ind w:left="0"/>
              <w:rPr>
                <w:b w:val="0"/>
                <w:bCs/>
                <w:sz w:val="24"/>
                <w:szCs w:val="24"/>
              </w:rPr>
            </w:pPr>
            <w:r w:rsidRPr="00AD7DC2">
              <w:rPr>
                <w:b w:val="0"/>
                <w:bCs/>
                <w:w w:val="95"/>
                <w:sz w:val="24"/>
                <w:szCs w:val="24"/>
              </w:rPr>
              <w:t>Legislation</w:t>
            </w:r>
            <w:r>
              <w:rPr>
                <w:b w:val="0"/>
                <w:bCs/>
                <w:w w:val="95"/>
                <w:sz w:val="24"/>
                <w:szCs w:val="24"/>
              </w:rPr>
              <w:t xml:space="preserve"> </w:t>
            </w:r>
            <w:r w:rsidR="00D00F35" w:rsidRPr="00AD7DC2">
              <w:rPr>
                <w:b w:val="0"/>
                <w:bCs/>
                <w:spacing w:val="-4"/>
                <w:sz w:val="24"/>
                <w:szCs w:val="24"/>
              </w:rPr>
              <w:t>(Date</w:t>
            </w:r>
            <w:r>
              <w:rPr>
                <w:b w:val="0"/>
                <w:bCs/>
                <w:spacing w:val="-4"/>
                <w:sz w:val="24"/>
                <w:szCs w:val="24"/>
              </w:rPr>
              <w:t xml:space="preserve"> </w:t>
            </w:r>
            <w:r w:rsidR="00D00F35" w:rsidRPr="00AD7DC2">
              <w:rPr>
                <w:b w:val="0"/>
                <w:bCs/>
                <w:spacing w:val="-2"/>
                <w:sz w:val="24"/>
                <w:szCs w:val="24"/>
              </w:rPr>
              <w:t>order)</w:t>
            </w:r>
          </w:p>
        </w:tc>
        <w:tc>
          <w:tcPr>
            <w:tcW w:w="1422" w:type="pct"/>
          </w:tcPr>
          <w:p w14:paraId="6E85257F" w14:textId="77777777" w:rsidR="00D00F35" w:rsidRPr="00AD7DC2" w:rsidRDefault="00D00F35" w:rsidP="00AD7DC2">
            <w:pPr>
              <w:pStyle w:val="TableParagraph"/>
              <w:spacing w:before="60" w:after="60" w:line="252" w:lineRule="auto"/>
              <w:ind w:left="0"/>
              <w:rPr>
                <w:b w:val="0"/>
                <w:bCs/>
                <w:sz w:val="24"/>
                <w:szCs w:val="24"/>
              </w:rPr>
            </w:pPr>
            <w:r w:rsidRPr="00AD7DC2">
              <w:rPr>
                <w:b w:val="0"/>
                <w:bCs/>
                <w:spacing w:val="-2"/>
                <w:w w:val="105"/>
                <w:sz w:val="24"/>
                <w:szCs w:val="24"/>
              </w:rPr>
              <w:t>Provision</w:t>
            </w:r>
          </w:p>
        </w:tc>
        <w:tc>
          <w:tcPr>
            <w:tcW w:w="2055" w:type="pct"/>
          </w:tcPr>
          <w:p w14:paraId="04FC7107" w14:textId="77777777" w:rsidR="00D00F35" w:rsidRPr="00AD7DC2" w:rsidRDefault="00D00F35" w:rsidP="00AD7DC2">
            <w:pPr>
              <w:pStyle w:val="TableParagraph"/>
              <w:spacing w:before="60" w:after="60" w:line="252" w:lineRule="auto"/>
              <w:ind w:left="42" w:right="255"/>
              <w:rPr>
                <w:b w:val="0"/>
                <w:bCs/>
                <w:sz w:val="24"/>
                <w:szCs w:val="24"/>
              </w:rPr>
            </w:pPr>
            <w:r w:rsidRPr="00AD7DC2">
              <w:rPr>
                <w:b w:val="0"/>
                <w:bCs/>
                <w:w w:val="105"/>
                <w:sz w:val="24"/>
                <w:szCs w:val="24"/>
              </w:rPr>
              <w:t>Who</w:t>
            </w:r>
            <w:r w:rsidRPr="00AD7DC2">
              <w:rPr>
                <w:b w:val="0"/>
                <w:bCs/>
                <w:spacing w:val="-7"/>
                <w:w w:val="105"/>
                <w:sz w:val="24"/>
                <w:szCs w:val="24"/>
              </w:rPr>
              <w:t xml:space="preserve"> </w:t>
            </w:r>
            <w:r w:rsidRPr="00AD7DC2">
              <w:rPr>
                <w:b w:val="0"/>
                <w:bCs/>
                <w:w w:val="105"/>
                <w:sz w:val="24"/>
                <w:szCs w:val="24"/>
              </w:rPr>
              <w:t>is</w:t>
            </w:r>
            <w:r w:rsidRPr="00AD7DC2">
              <w:rPr>
                <w:b w:val="0"/>
                <w:bCs/>
                <w:spacing w:val="-7"/>
                <w:w w:val="105"/>
                <w:sz w:val="24"/>
                <w:szCs w:val="24"/>
              </w:rPr>
              <w:t xml:space="preserve"> </w:t>
            </w:r>
            <w:r w:rsidRPr="00AD7DC2">
              <w:rPr>
                <w:b w:val="0"/>
                <w:bCs/>
                <w:w w:val="105"/>
                <w:sz w:val="24"/>
                <w:szCs w:val="24"/>
              </w:rPr>
              <w:t>authorised</w:t>
            </w:r>
            <w:r w:rsidRPr="00AD7DC2">
              <w:rPr>
                <w:b w:val="0"/>
                <w:bCs/>
                <w:spacing w:val="-7"/>
                <w:w w:val="105"/>
                <w:sz w:val="24"/>
                <w:szCs w:val="24"/>
              </w:rPr>
              <w:t xml:space="preserve"> </w:t>
            </w:r>
            <w:r w:rsidRPr="00AD7DC2">
              <w:rPr>
                <w:b w:val="0"/>
                <w:bCs/>
                <w:w w:val="105"/>
                <w:sz w:val="24"/>
                <w:szCs w:val="24"/>
              </w:rPr>
              <w:t>to</w:t>
            </w:r>
            <w:r w:rsidRPr="00AD7DC2">
              <w:rPr>
                <w:b w:val="0"/>
                <w:bCs/>
                <w:spacing w:val="-7"/>
                <w:w w:val="105"/>
                <w:sz w:val="24"/>
                <w:szCs w:val="24"/>
              </w:rPr>
              <w:t xml:space="preserve"> </w:t>
            </w:r>
            <w:r w:rsidRPr="00AD7DC2">
              <w:rPr>
                <w:b w:val="0"/>
                <w:bCs/>
                <w:w w:val="105"/>
                <w:sz w:val="24"/>
                <w:szCs w:val="24"/>
              </w:rPr>
              <w:t>exercise</w:t>
            </w:r>
            <w:r w:rsidRPr="00AD7DC2">
              <w:rPr>
                <w:b w:val="0"/>
                <w:bCs/>
                <w:spacing w:val="-10"/>
                <w:w w:val="105"/>
                <w:sz w:val="24"/>
                <w:szCs w:val="24"/>
              </w:rPr>
              <w:t xml:space="preserve"> </w:t>
            </w:r>
            <w:r w:rsidRPr="00AD7DC2">
              <w:rPr>
                <w:b w:val="0"/>
                <w:bCs/>
                <w:w w:val="105"/>
                <w:sz w:val="24"/>
                <w:szCs w:val="24"/>
              </w:rPr>
              <w:t>the specific functions in practice?</w:t>
            </w:r>
          </w:p>
        </w:tc>
      </w:tr>
      <w:tr w:rsidR="00D00F35" w:rsidRPr="00AD7DC2" w14:paraId="0FFF2BF0" w14:textId="77777777" w:rsidTr="00F462B3">
        <w:trPr>
          <w:cantSplit/>
          <w:trHeight w:val="763"/>
        </w:trPr>
        <w:tc>
          <w:tcPr>
            <w:tcW w:w="1523" w:type="pct"/>
          </w:tcPr>
          <w:p w14:paraId="10062352" w14:textId="77777777" w:rsidR="00D00F35" w:rsidRPr="00AD7DC2" w:rsidRDefault="00D00F35" w:rsidP="00AD7DC2">
            <w:pPr>
              <w:pStyle w:val="TableParagraph"/>
              <w:spacing w:before="60" w:after="60" w:line="252" w:lineRule="auto"/>
              <w:ind w:left="0" w:right="135"/>
              <w:rPr>
                <w:sz w:val="24"/>
                <w:szCs w:val="24"/>
              </w:rPr>
            </w:pPr>
            <w:r w:rsidRPr="00AD7DC2">
              <w:rPr>
                <w:sz w:val="24"/>
                <w:szCs w:val="24"/>
              </w:rPr>
              <w:t>Employers Liability (Compulsory Insurance) Act</w:t>
            </w:r>
            <w:r w:rsidRPr="00AD7DC2">
              <w:rPr>
                <w:spacing w:val="-11"/>
                <w:sz w:val="24"/>
                <w:szCs w:val="24"/>
              </w:rPr>
              <w:t xml:space="preserve"> </w:t>
            </w:r>
            <w:r w:rsidRPr="00AD7DC2">
              <w:rPr>
                <w:sz w:val="24"/>
                <w:szCs w:val="24"/>
              </w:rPr>
              <w:t>1969</w:t>
            </w:r>
            <w:r w:rsidRPr="00AD7DC2">
              <w:rPr>
                <w:spacing w:val="-11"/>
                <w:sz w:val="24"/>
                <w:szCs w:val="24"/>
              </w:rPr>
              <w:t xml:space="preserve"> </w:t>
            </w:r>
            <w:r w:rsidRPr="00AD7DC2">
              <w:rPr>
                <w:sz w:val="24"/>
                <w:szCs w:val="24"/>
              </w:rPr>
              <w:t>and</w:t>
            </w:r>
            <w:r w:rsidRPr="00AD7DC2">
              <w:rPr>
                <w:spacing w:val="-10"/>
                <w:sz w:val="24"/>
                <w:szCs w:val="24"/>
              </w:rPr>
              <w:t xml:space="preserve"> </w:t>
            </w:r>
            <w:r w:rsidRPr="00AD7DC2">
              <w:rPr>
                <w:sz w:val="24"/>
                <w:szCs w:val="24"/>
              </w:rPr>
              <w:t>Regs</w:t>
            </w:r>
            <w:r w:rsidRPr="00AD7DC2">
              <w:rPr>
                <w:spacing w:val="-11"/>
                <w:sz w:val="24"/>
                <w:szCs w:val="24"/>
              </w:rPr>
              <w:t xml:space="preserve"> </w:t>
            </w:r>
            <w:r w:rsidRPr="00AD7DC2">
              <w:rPr>
                <w:sz w:val="24"/>
                <w:szCs w:val="24"/>
              </w:rPr>
              <w:t>1998</w:t>
            </w:r>
          </w:p>
        </w:tc>
        <w:tc>
          <w:tcPr>
            <w:tcW w:w="1422" w:type="pct"/>
          </w:tcPr>
          <w:p w14:paraId="5685CBCB" w14:textId="77777777" w:rsidR="00D00F35" w:rsidRPr="00AD7DC2" w:rsidRDefault="00D00F35" w:rsidP="00AD7DC2">
            <w:pPr>
              <w:pStyle w:val="TableParagraph"/>
              <w:spacing w:before="60" w:after="60" w:line="252" w:lineRule="auto"/>
              <w:ind w:left="0"/>
              <w:rPr>
                <w:sz w:val="24"/>
                <w:szCs w:val="24"/>
              </w:rPr>
            </w:pPr>
            <w:r w:rsidRPr="00AD7DC2">
              <w:rPr>
                <w:sz w:val="24"/>
                <w:szCs w:val="24"/>
              </w:rPr>
              <w:t>S.4(2)b</w:t>
            </w:r>
            <w:r w:rsidRPr="00AD7DC2">
              <w:rPr>
                <w:spacing w:val="-13"/>
                <w:sz w:val="24"/>
                <w:szCs w:val="24"/>
              </w:rPr>
              <w:t xml:space="preserve"> </w:t>
            </w:r>
            <w:r w:rsidRPr="00AD7DC2">
              <w:rPr>
                <w:sz w:val="24"/>
                <w:szCs w:val="24"/>
              </w:rPr>
              <w:t>and</w:t>
            </w:r>
            <w:r w:rsidRPr="00AD7DC2">
              <w:rPr>
                <w:spacing w:val="-13"/>
                <w:sz w:val="24"/>
                <w:szCs w:val="24"/>
              </w:rPr>
              <w:t xml:space="preserve"> </w:t>
            </w:r>
            <w:r w:rsidRPr="00AD7DC2">
              <w:rPr>
                <w:sz w:val="24"/>
                <w:szCs w:val="24"/>
              </w:rPr>
              <w:t>Reg</w:t>
            </w:r>
            <w:r w:rsidRPr="00AD7DC2">
              <w:rPr>
                <w:spacing w:val="-14"/>
                <w:sz w:val="24"/>
                <w:szCs w:val="24"/>
              </w:rPr>
              <w:t xml:space="preserve"> </w:t>
            </w:r>
            <w:r w:rsidRPr="00AD7DC2">
              <w:rPr>
                <w:sz w:val="24"/>
                <w:szCs w:val="24"/>
              </w:rPr>
              <w:t xml:space="preserve">8 </w:t>
            </w:r>
            <w:r w:rsidRPr="00AD7DC2">
              <w:rPr>
                <w:spacing w:val="-2"/>
                <w:sz w:val="24"/>
                <w:szCs w:val="24"/>
              </w:rPr>
              <w:t>authorisation</w:t>
            </w:r>
          </w:p>
        </w:tc>
        <w:tc>
          <w:tcPr>
            <w:tcW w:w="2055" w:type="pct"/>
          </w:tcPr>
          <w:p w14:paraId="65E7FDC4" w14:textId="77777777" w:rsidR="00D00F35" w:rsidRPr="00AD7DC2" w:rsidRDefault="00D00F35" w:rsidP="00AD7DC2">
            <w:pPr>
              <w:pStyle w:val="TableParagraph"/>
              <w:spacing w:before="60" w:after="60" w:line="252" w:lineRule="auto"/>
              <w:ind w:left="42" w:right="255"/>
              <w:rPr>
                <w:sz w:val="24"/>
                <w:szCs w:val="24"/>
              </w:rPr>
            </w:pPr>
            <w:r w:rsidRPr="00AD7DC2">
              <w:rPr>
                <w:sz w:val="24"/>
                <w:szCs w:val="24"/>
              </w:rPr>
              <w:t>Any</w:t>
            </w:r>
            <w:r w:rsidRPr="00AD7DC2">
              <w:rPr>
                <w:spacing w:val="-5"/>
                <w:sz w:val="24"/>
                <w:szCs w:val="24"/>
              </w:rPr>
              <w:t xml:space="preserve"> </w:t>
            </w:r>
            <w:r w:rsidRPr="00AD7DC2">
              <w:rPr>
                <w:sz w:val="24"/>
                <w:szCs w:val="24"/>
              </w:rPr>
              <w:t>member</w:t>
            </w:r>
            <w:r w:rsidRPr="00AD7DC2">
              <w:rPr>
                <w:spacing w:val="-5"/>
                <w:sz w:val="24"/>
                <w:szCs w:val="24"/>
              </w:rPr>
              <w:t xml:space="preserve"> </w:t>
            </w:r>
            <w:r w:rsidRPr="00AD7DC2">
              <w:rPr>
                <w:sz w:val="24"/>
                <w:szCs w:val="24"/>
              </w:rPr>
              <w:t>of</w:t>
            </w:r>
            <w:r w:rsidRPr="00AD7DC2">
              <w:rPr>
                <w:spacing w:val="-6"/>
                <w:sz w:val="24"/>
                <w:szCs w:val="24"/>
              </w:rPr>
              <w:t xml:space="preserve"> </w:t>
            </w:r>
            <w:r w:rsidRPr="00AD7DC2">
              <w:rPr>
                <w:sz w:val="24"/>
                <w:szCs w:val="24"/>
              </w:rPr>
              <w:t>staff</w:t>
            </w:r>
            <w:r w:rsidRPr="00AD7DC2">
              <w:rPr>
                <w:spacing w:val="-6"/>
                <w:sz w:val="24"/>
                <w:szCs w:val="24"/>
              </w:rPr>
              <w:t xml:space="preserve"> </w:t>
            </w:r>
            <w:r w:rsidRPr="00AD7DC2">
              <w:rPr>
                <w:sz w:val="24"/>
                <w:szCs w:val="24"/>
              </w:rPr>
              <w:t>to</w:t>
            </w:r>
            <w:r w:rsidRPr="00AD7DC2">
              <w:rPr>
                <w:spacing w:val="-5"/>
                <w:sz w:val="24"/>
                <w:szCs w:val="24"/>
              </w:rPr>
              <w:t xml:space="preserve"> </w:t>
            </w:r>
            <w:r w:rsidRPr="00AD7DC2">
              <w:rPr>
                <w:sz w:val="24"/>
                <w:szCs w:val="24"/>
              </w:rPr>
              <w:t>whom</w:t>
            </w:r>
            <w:r w:rsidRPr="00AD7DC2">
              <w:rPr>
                <w:spacing w:val="-6"/>
                <w:sz w:val="24"/>
                <w:szCs w:val="24"/>
              </w:rPr>
              <w:t xml:space="preserve"> </w:t>
            </w:r>
            <w:r w:rsidRPr="00AD7DC2">
              <w:rPr>
                <w:sz w:val="24"/>
                <w:szCs w:val="24"/>
              </w:rPr>
              <w:t>the</w:t>
            </w:r>
            <w:r w:rsidRPr="00AD7DC2">
              <w:rPr>
                <w:spacing w:val="-5"/>
                <w:sz w:val="24"/>
                <w:szCs w:val="24"/>
              </w:rPr>
              <w:t xml:space="preserve"> </w:t>
            </w:r>
            <w:r w:rsidRPr="00AD7DC2">
              <w:rPr>
                <w:sz w:val="24"/>
                <w:szCs w:val="24"/>
              </w:rPr>
              <w:t>CNI</w:t>
            </w:r>
            <w:r w:rsidRPr="00AD7DC2">
              <w:rPr>
                <w:spacing w:val="-5"/>
                <w:sz w:val="24"/>
                <w:szCs w:val="24"/>
              </w:rPr>
              <w:t xml:space="preserve"> </w:t>
            </w:r>
            <w:r w:rsidRPr="00AD7DC2">
              <w:rPr>
                <w:sz w:val="24"/>
                <w:szCs w:val="24"/>
              </w:rPr>
              <w:t xml:space="preserve">Staff delegation or the CNI HSWA delegation </w:t>
            </w:r>
            <w:r w:rsidRPr="00AD7DC2">
              <w:rPr>
                <w:spacing w:val="-2"/>
                <w:sz w:val="24"/>
                <w:szCs w:val="24"/>
              </w:rPr>
              <w:t>applies</w:t>
            </w:r>
          </w:p>
        </w:tc>
      </w:tr>
      <w:tr w:rsidR="00D00F35" w:rsidRPr="00AD7DC2" w14:paraId="10209364" w14:textId="77777777" w:rsidTr="00F462B3">
        <w:trPr>
          <w:cantSplit/>
          <w:trHeight w:val="762"/>
        </w:trPr>
        <w:tc>
          <w:tcPr>
            <w:tcW w:w="1523" w:type="pct"/>
          </w:tcPr>
          <w:p w14:paraId="4B454099" w14:textId="77777777" w:rsidR="00D00F35" w:rsidRPr="00AD7DC2" w:rsidRDefault="00D00F35" w:rsidP="00AD7DC2">
            <w:pPr>
              <w:pStyle w:val="TableParagraph"/>
              <w:spacing w:before="60" w:after="60" w:line="252" w:lineRule="auto"/>
              <w:ind w:left="0" w:right="453"/>
              <w:rPr>
                <w:sz w:val="24"/>
                <w:szCs w:val="24"/>
              </w:rPr>
            </w:pPr>
            <w:r w:rsidRPr="00AD7DC2">
              <w:rPr>
                <w:sz w:val="24"/>
                <w:szCs w:val="24"/>
              </w:rPr>
              <w:t>Dangerous</w:t>
            </w:r>
            <w:r w:rsidRPr="00AD7DC2">
              <w:rPr>
                <w:spacing w:val="-14"/>
                <w:sz w:val="24"/>
                <w:szCs w:val="24"/>
              </w:rPr>
              <w:t xml:space="preserve"> </w:t>
            </w:r>
            <w:r w:rsidRPr="00AD7DC2">
              <w:rPr>
                <w:sz w:val="24"/>
                <w:szCs w:val="24"/>
              </w:rPr>
              <w:t>Substances in Harbour Areas Regulations 1987</w:t>
            </w:r>
          </w:p>
        </w:tc>
        <w:tc>
          <w:tcPr>
            <w:tcW w:w="1422" w:type="pct"/>
          </w:tcPr>
          <w:p w14:paraId="3ACC0014" w14:textId="77777777" w:rsidR="00D00F35" w:rsidRPr="00AD7DC2" w:rsidRDefault="00D00F35" w:rsidP="00AD7DC2">
            <w:pPr>
              <w:pStyle w:val="TableParagraph"/>
              <w:spacing w:before="60" w:after="60" w:line="252" w:lineRule="auto"/>
              <w:ind w:left="0"/>
              <w:rPr>
                <w:sz w:val="24"/>
                <w:szCs w:val="24"/>
              </w:rPr>
            </w:pPr>
            <w:r w:rsidRPr="00AD7DC2">
              <w:rPr>
                <w:sz w:val="24"/>
                <w:szCs w:val="24"/>
              </w:rPr>
              <w:t>Reg</w:t>
            </w:r>
            <w:r w:rsidRPr="00AD7DC2">
              <w:rPr>
                <w:spacing w:val="-5"/>
                <w:sz w:val="24"/>
                <w:szCs w:val="24"/>
              </w:rPr>
              <w:t xml:space="preserve"> </w:t>
            </w:r>
            <w:r w:rsidRPr="00AD7DC2">
              <w:rPr>
                <w:sz w:val="24"/>
                <w:szCs w:val="24"/>
              </w:rPr>
              <w:t>36,</w:t>
            </w:r>
            <w:r w:rsidRPr="00AD7DC2">
              <w:rPr>
                <w:spacing w:val="-2"/>
                <w:sz w:val="24"/>
                <w:szCs w:val="24"/>
              </w:rPr>
              <w:t xml:space="preserve"> </w:t>
            </w:r>
            <w:r w:rsidRPr="00AD7DC2">
              <w:rPr>
                <w:sz w:val="24"/>
                <w:szCs w:val="24"/>
              </w:rPr>
              <w:t>Sch</w:t>
            </w:r>
            <w:r w:rsidRPr="00AD7DC2">
              <w:rPr>
                <w:spacing w:val="-4"/>
                <w:sz w:val="24"/>
                <w:szCs w:val="24"/>
              </w:rPr>
              <w:t xml:space="preserve"> </w:t>
            </w:r>
            <w:r w:rsidRPr="00AD7DC2">
              <w:rPr>
                <w:spacing w:val="-10"/>
                <w:sz w:val="24"/>
                <w:szCs w:val="24"/>
              </w:rPr>
              <w:t>7</w:t>
            </w:r>
          </w:p>
        </w:tc>
        <w:tc>
          <w:tcPr>
            <w:tcW w:w="2055" w:type="pct"/>
          </w:tcPr>
          <w:p w14:paraId="3F2BD895" w14:textId="77777777" w:rsidR="00D00F35" w:rsidRPr="00AD7DC2" w:rsidRDefault="00D00F35" w:rsidP="00AD7DC2">
            <w:pPr>
              <w:pStyle w:val="TableParagraph"/>
              <w:spacing w:before="60" w:after="60" w:line="252" w:lineRule="auto"/>
              <w:ind w:left="42" w:right="255"/>
              <w:rPr>
                <w:sz w:val="24"/>
                <w:szCs w:val="24"/>
              </w:rPr>
            </w:pPr>
            <w:r w:rsidRPr="00AD7DC2">
              <w:rPr>
                <w:sz w:val="24"/>
                <w:szCs w:val="24"/>
              </w:rPr>
              <w:t>Any</w:t>
            </w:r>
            <w:r w:rsidRPr="00AD7DC2">
              <w:rPr>
                <w:spacing w:val="-11"/>
                <w:sz w:val="24"/>
                <w:szCs w:val="24"/>
              </w:rPr>
              <w:t xml:space="preserve"> </w:t>
            </w:r>
            <w:r w:rsidRPr="00AD7DC2">
              <w:rPr>
                <w:sz w:val="24"/>
                <w:szCs w:val="24"/>
              </w:rPr>
              <w:t>ONR-warranted</w:t>
            </w:r>
            <w:r w:rsidRPr="00AD7DC2">
              <w:rPr>
                <w:spacing w:val="-10"/>
                <w:sz w:val="24"/>
                <w:szCs w:val="24"/>
              </w:rPr>
              <w:t xml:space="preserve"> </w:t>
            </w:r>
            <w:r w:rsidRPr="00AD7DC2">
              <w:rPr>
                <w:sz w:val="24"/>
                <w:szCs w:val="24"/>
              </w:rPr>
              <w:t>inspector</w:t>
            </w:r>
            <w:r w:rsidRPr="00AD7DC2">
              <w:rPr>
                <w:spacing w:val="-11"/>
                <w:sz w:val="24"/>
                <w:szCs w:val="24"/>
              </w:rPr>
              <w:t xml:space="preserve"> </w:t>
            </w:r>
            <w:r w:rsidRPr="00AD7DC2">
              <w:rPr>
                <w:sz w:val="24"/>
                <w:szCs w:val="24"/>
              </w:rPr>
              <w:t>holding</w:t>
            </w:r>
            <w:r w:rsidRPr="00AD7DC2">
              <w:rPr>
                <w:spacing w:val="-12"/>
                <w:sz w:val="24"/>
                <w:szCs w:val="24"/>
              </w:rPr>
              <w:t xml:space="preserve"> </w:t>
            </w:r>
            <w:r w:rsidRPr="00AD7DC2">
              <w:rPr>
                <w:sz w:val="24"/>
                <w:szCs w:val="24"/>
              </w:rPr>
              <w:t>the post of B1 Chief Inspector of Explosives</w:t>
            </w:r>
          </w:p>
        </w:tc>
      </w:tr>
      <w:tr w:rsidR="00D00F35" w:rsidRPr="00AD7DC2" w14:paraId="68F6EACD" w14:textId="77777777" w:rsidTr="00F462B3">
        <w:trPr>
          <w:cantSplit/>
          <w:trHeight w:val="618"/>
        </w:trPr>
        <w:tc>
          <w:tcPr>
            <w:tcW w:w="1523" w:type="pct"/>
          </w:tcPr>
          <w:p w14:paraId="71D05FB5" w14:textId="212B9B6D" w:rsidR="00D00F35" w:rsidRPr="00AD7DC2" w:rsidRDefault="00D00F35" w:rsidP="00F462B3">
            <w:pPr>
              <w:pStyle w:val="TableParagraph"/>
              <w:spacing w:before="60" w:after="60" w:line="252" w:lineRule="auto"/>
              <w:ind w:left="0"/>
              <w:rPr>
                <w:sz w:val="24"/>
                <w:szCs w:val="24"/>
              </w:rPr>
            </w:pPr>
            <w:r w:rsidRPr="00AD7DC2">
              <w:rPr>
                <w:sz w:val="24"/>
                <w:szCs w:val="24"/>
              </w:rPr>
              <w:t>Equipment</w:t>
            </w:r>
            <w:r w:rsidRPr="00AD7DC2">
              <w:rPr>
                <w:spacing w:val="55"/>
                <w:sz w:val="24"/>
                <w:szCs w:val="24"/>
              </w:rPr>
              <w:t xml:space="preserve"> </w:t>
            </w:r>
            <w:r w:rsidRPr="00AD7DC2">
              <w:rPr>
                <w:sz w:val="24"/>
                <w:szCs w:val="24"/>
              </w:rPr>
              <w:t>and</w:t>
            </w:r>
            <w:r w:rsidRPr="00AD7DC2">
              <w:rPr>
                <w:spacing w:val="56"/>
                <w:sz w:val="24"/>
                <w:szCs w:val="24"/>
              </w:rPr>
              <w:t xml:space="preserve"> </w:t>
            </w:r>
            <w:r w:rsidRPr="00AD7DC2">
              <w:rPr>
                <w:spacing w:val="-2"/>
                <w:sz w:val="24"/>
                <w:szCs w:val="24"/>
              </w:rPr>
              <w:t>Protective</w:t>
            </w:r>
            <w:r w:rsidR="00F462B3">
              <w:rPr>
                <w:spacing w:val="-2"/>
                <w:sz w:val="24"/>
                <w:szCs w:val="24"/>
              </w:rPr>
              <w:t xml:space="preserve"> </w:t>
            </w:r>
            <w:r w:rsidRPr="00AD7DC2">
              <w:rPr>
                <w:sz w:val="24"/>
                <w:szCs w:val="24"/>
              </w:rPr>
              <w:t>Systems</w:t>
            </w:r>
            <w:r w:rsidRPr="00AD7DC2">
              <w:rPr>
                <w:spacing w:val="40"/>
                <w:sz w:val="24"/>
                <w:szCs w:val="24"/>
              </w:rPr>
              <w:t xml:space="preserve"> </w:t>
            </w:r>
            <w:r w:rsidRPr="00AD7DC2">
              <w:rPr>
                <w:sz w:val="24"/>
                <w:szCs w:val="24"/>
              </w:rPr>
              <w:t>etc.</w:t>
            </w:r>
            <w:r w:rsidRPr="00AD7DC2">
              <w:rPr>
                <w:spacing w:val="40"/>
                <w:sz w:val="24"/>
                <w:szCs w:val="24"/>
              </w:rPr>
              <w:t xml:space="preserve"> </w:t>
            </w:r>
            <w:r w:rsidRPr="00AD7DC2">
              <w:rPr>
                <w:sz w:val="24"/>
                <w:szCs w:val="24"/>
              </w:rPr>
              <w:t xml:space="preserve">Regulations </w:t>
            </w:r>
            <w:r w:rsidRPr="00AD7DC2">
              <w:rPr>
                <w:spacing w:val="-4"/>
                <w:sz w:val="24"/>
                <w:szCs w:val="24"/>
              </w:rPr>
              <w:t>1996</w:t>
            </w:r>
          </w:p>
        </w:tc>
        <w:tc>
          <w:tcPr>
            <w:tcW w:w="1422" w:type="pct"/>
          </w:tcPr>
          <w:p w14:paraId="61F48728" w14:textId="77777777" w:rsidR="00D00F35" w:rsidRPr="00AD7DC2" w:rsidRDefault="00D00F35" w:rsidP="00AD7DC2">
            <w:pPr>
              <w:pStyle w:val="TableParagraph"/>
              <w:spacing w:before="60" w:after="60" w:line="252" w:lineRule="auto"/>
              <w:ind w:left="0"/>
              <w:rPr>
                <w:sz w:val="24"/>
                <w:szCs w:val="24"/>
              </w:rPr>
            </w:pPr>
            <w:r w:rsidRPr="00AD7DC2">
              <w:rPr>
                <w:sz w:val="24"/>
                <w:szCs w:val="24"/>
              </w:rPr>
              <w:t>Schedule</w:t>
            </w:r>
            <w:r w:rsidRPr="00AD7DC2">
              <w:rPr>
                <w:spacing w:val="-7"/>
                <w:sz w:val="24"/>
                <w:szCs w:val="24"/>
              </w:rPr>
              <w:t xml:space="preserve"> </w:t>
            </w:r>
            <w:r w:rsidRPr="00AD7DC2">
              <w:rPr>
                <w:sz w:val="24"/>
                <w:szCs w:val="24"/>
              </w:rPr>
              <w:t>14,</w:t>
            </w:r>
            <w:r w:rsidRPr="00AD7DC2">
              <w:rPr>
                <w:spacing w:val="-6"/>
                <w:sz w:val="24"/>
                <w:szCs w:val="24"/>
              </w:rPr>
              <w:t xml:space="preserve"> </w:t>
            </w:r>
            <w:r w:rsidRPr="00AD7DC2">
              <w:rPr>
                <w:sz w:val="24"/>
                <w:szCs w:val="24"/>
              </w:rPr>
              <w:t>para</w:t>
            </w:r>
            <w:r w:rsidRPr="00AD7DC2">
              <w:rPr>
                <w:spacing w:val="-5"/>
                <w:sz w:val="24"/>
                <w:szCs w:val="24"/>
              </w:rPr>
              <w:t xml:space="preserve"> </w:t>
            </w:r>
            <w:r w:rsidRPr="00AD7DC2">
              <w:rPr>
                <w:spacing w:val="-10"/>
                <w:sz w:val="24"/>
                <w:szCs w:val="24"/>
              </w:rPr>
              <w:t>2</w:t>
            </w:r>
          </w:p>
        </w:tc>
        <w:tc>
          <w:tcPr>
            <w:tcW w:w="2055" w:type="pct"/>
          </w:tcPr>
          <w:p w14:paraId="7CF1F2A7" w14:textId="77777777" w:rsidR="00D00F35" w:rsidRPr="00AD7DC2" w:rsidRDefault="00D00F35" w:rsidP="00AD7DC2">
            <w:pPr>
              <w:pStyle w:val="TableParagraph"/>
              <w:spacing w:before="60" w:after="60" w:line="252" w:lineRule="auto"/>
              <w:ind w:left="42" w:right="255"/>
              <w:rPr>
                <w:sz w:val="24"/>
                <w:szCs w:val="24"/>
              </w:rPr>
            </w:pPr>
            <w:r w:rsidRPr="00AD7DC2">
              <w:rPr>
                <w:sz w:val="24"/>
                <w:szCs w:val="24"/>
              </w:rPr>
              <w:t>Any inspector holding an ONR (full or H&amp;S) warrant,</w:t>
            </w:r>
            <w:r w:rsidRPr="00AD7DC2">
              <w:rPr>
                <w:spacing w:val="-5"/>
                <w:sz w:val="24"/>
                <w:szCs w:val="24"/>
              </w:rPr>
              <w:t xml:space="preserve"> </w:t>
            </w:r>
            <w:r w:rsidRPr="00AD7DC2">
              <w:rPr>
                <w:sz w:val="24"/>
                <w:szCs w:val="24"/>
              </w:rPr>
              <w:t>and</w:t>
            </w:r>
            <w:r w:rsidRPr="00AD7DC2">
              <w:rPr>
                <w:spacing w:val="-5"/>
                <w:sz w:val="24"/>
                <w:szCs w:val="24"/>
              </w:rPr>
              <w:t xml:space="preserve"> </w:t>
            </w:r>
            <w:r w:rsidRPr="00AD7DC2">
              <w:rPr>
                <w:sz w:val="24"/>
                <w:szCs w:val="24"/>
              </w:rPr>
              <w:t>holding</w:t>
            </w:r>
            <w:r w:rsidRPr="00AD7DC2">
              <w:rPr>
                <w:spacing w:val="-7"/>
                <w:sz w:val="24"/>
                <w:szCs w:val="24"/>
              </w:rPr>
              <w:t xml:space="preserve"> </w:t>
            </w:r>
            <w:r w:rsidRPr="00AD7DC2">
              <w:rPr>
                <w:sz w:val="24"/>
                <w:szCs w:val="24"/>
              </w:rPr>
              <w:t>the</w:t>
            </w:r>
            <w:r w:rsidRPr="00AD7DC2">
              <w:rPr>
                <w:spacing w:val="-5"/>
                <w:sz w:val="24"/>
                <w:szCs w:val="24"/>
              </w:rPr>
              <w:t xml:space="preserve"> </w:t>
            </w:r>
            <w:r w:rsidRPr="00AD7DC2">
              <w:rPr>
                <w:sz w:val="24"/>
                <w:szCs w:val="24"/>
              </w:rPr>
              <w:t>post</w:t>
            </w:r>
            <w:r w:rsidRPr="00AD7DC2">
              <w:rPr>
                <w:spacing w:val="-7"/>
                <w:sz w:val="24"/>
                <w:szCs w:val="24"/>
              </w:rPr>
              <w:t xml:space="preserve"> </w:t>
            </w:r>
            <w:r w:rsidRPr="00AD7DC2">
              <w:rPr>
                <w:sz w:val="24"/>
                <w:szCs w:val="24"/>
              </w:rPr>
              <w:t>of</w:t>
            </w:r>
            <w:r w:rsidRPr="00AD7DC2">
              <w:rPr>
                <w:spacing w:val="-7"/>
                <w:sz w:val="24"/>
                <w:szCs w:val="24"/>
              </w:rPr>
              <w:t xml:space="preserve"> </w:t>
            </w:r>
            <w:r w:rsidRPr="00AD7DC2">
              <w:rPr>
                <w:sz w:val="24"/>
                <w:szCs w:val="24"/>
              </w:rPr>
              <w:t>B2</w:t>
            </w:r>
            <w:r w:rsidRPr="00AD7DC2">
              <w:rPr>
                <w:spacing w:val="-7"/>
                <w:sz w:val="24"/>
                <w:szCs w:val="24"/>
              </w:rPr>
              <w:t xml:space="preserve"> </w:t>
            </w:r>
            <w:r w:rsidRPr="00AD7DC2">
              <w:rPr>
                <w:sz w:val="24"/>
                <w:szCs w:val="24"/>
              </w:rPr>
              <w:t>Inspector</w:t>
            </w:r>
          </w:p>
        </w:tc>
      </w:tr>
      <w:tr w:rsidR="00D00F35" w:rsidRPr="00AD7DC2" w14:paraId="06BC7754" w14:textId="77777777" w:rsidTr="00F462B3">
        <w:trPr>
          <w:cantSplit/>
          <w:trHeight w:val="702"/>
        </w:trPr>
        <w:tc>
          <w:tcPr>
            <w:tcW w:w="1523" w:type="pct"/>
            <w:vMerge w:val="restart"/>
          </w:tcPr>
          <w:p w14:paraId="639A974F" w14:textId="77777777" w:rsidR="00D00F35" w:rsidRPr="00AD7DC2" w:rsidRDefault="00D00F35" w:rsidP="00AD7DC2">
            <w:pPr>
              <w:pStyle w:val="TableParagraph"/>
              <w:spacing w:before="60" w:after="60" w:line="252" w:lineRule="auto"/>
              <w:ind w:left="0"/>
              <w:rPr>
                <w:sz w:val="24"/>
                <w:szCs w:val="24"/>
              </w:rPr>
            </w:pPr>
            <w:r w:rsidRPr="00AD7DC2">
              <w:rPr>
                <w:sz w:val="24"/>
                <w:szCs w:val="24"/>
              </w:rPr>
              <w:t>Control of Major Accident Hazards</w:t>
            </w:r>
            <w:r w:rsidRPr="00AD7DC2">
              <w:rPr>
                <w:spacing w:val="-14"/>
                <w:sz w:val="24"/>
                <w:szCs w:val="24"/>
              </w:rPr>
              <w:t xml:space="preserve"> </w:t>
            </w:r>
            <w:r w:rsidRPr="00AD7DC2">
              <w:rPr>
                <w:sz w:val="24"/>
                <w:szCs w:val="24"/>
              </w:rPr>
              <w:t>Regulations</w:t>
            </w:r>
            <w:r w:rsidRPr="00AD7DC2">
              <w:rPr>
                <w:spacing w:val="-14"/>
                <w:sz w:val="24"/>
                <w:szCs w:val="24"/>
              </w:rPr>
              <w:t xml:space="preserve"> </w:t>
            </w:r>
            <w:r w:rsidRPr="00AD7DC2">
              <w:rPr>
                <w:sz w:val="24"/>
                <w:szCs w:val="24"/>
              </w:rPr>
              <w:t>2015</w:t>
            </w:r>
          </w:p>
        </w:tc>
        <w:tc>
          <w:tcPr>
            <w:tcW w:w="1422" w:type="pct"/>
          </w:tcPr>
          <w:p w14:paraId="3CAB8D90" w14:textId="77777777" w:rsidR="00D00F35" w:rsidRPr="00AD7DC2" w:rsidRDefault="00D00F35" w:rsidP="00AD7DC2">
            <w:pPr>
              <w:pStyle w:val="TableParagraph"/>
              <w:spacing w:before="60" w:after="60" w:line="252" w:lineRule="auto"/>
              <w:ind w:left="0"/>
              <w:rPr>
                <w:sz w:val="24"/>
                <w:szCs w:val="24"/>
              </w:rPr>
            </w:pPr>
            <w:r w:rsidRPr="00AD7DC2">
              <w:rPr>
                <w:w w:val="95"/>
                <w:sz w:val="24"/>
                <w:szCs w:val="24"/>
              </w:rPr>
              <w:t>Regs:</w:t>
            </w:r>
            <w:r w:rsidRPr="00AD7DC2">
              <w:rPr>
                <w:spacing w:val="-6"/>
                <w:w w:val="95"/>
                <w:sz w:val="24"/>
                <w:szCs w:val="24"/>
              </w:rPr>
              <w:t xml:space="preserve"> </w:t>
            </w:r>
            <w:r w:rsidRPr="00AD7DC2">
              <w:rPr>
                <w:w w:val="95"/>
                <w:sz w:val="24"/>
                <w:szCs w:val="24"/>
              </w:rPr>
              <w:t>7(4),</w:t>
            </w:r>
            <w:r w:rsidRPr="00AD7DC2">
              <w:rPr>
                <w:spacing w:val="-6"/>
                <w:w w:val="95"/>
                <w:sz w:val="24"/>
                <w:szCs w:val="24"/>
              </w:rPr>
              <w:t xml:space="preserve"> </w:t>
            </w:r>
            <w:r w:rsidRPr="00AD7DC2">
              <w:rPr>
                <w:spacing w:val="-2"/>
                <w:w w:val="95"/>
                <w:sz w:val="24"/>
                <w:szCs w:val="24"/>
              </w:rPr>
              <w:t>7(6),7(13),</w:t>
            </w:r>
          </w:p>
          <w:p w14:paraId="1C629B51" w14:textId="77777777" w:rsidR="00D00F35" w:rsidRPr="00AD7DC2" w:rsidRDefault="00D00F35" w:rsidP="00AD7DC2">
            <w:pPr>
              <w:pStyle w:val="TableParagraph"/>
              <w:spacing w:before="60" w:after="60" w:line="252" w:lineRule="auto"/>
              <w:ind w:left="0"/>
              <w:rPr>
                <w:sz w:val="24"/>
                <w:szCs w:val="24"/>
              </w:rPr>
            </w:pPr>
            <w:r w:rsidRPr="00AD7DC2">
              <w:rPr>
                <w:sz w:val="24"/>
                <w:szCs w:val="24"/>
              </w:rPr>
              <w:t>15(1),</w:t>
            </w:r>
            <w:r w:rsidRPr="00AD7DC2">
              <w:rPr>
                <w:spacing w:val="-8"/>
                <w:sz w:val="24"/>
                <w:szCs w:val="24"/>
              </w:rPr>
              <w:t xml:space="preserve"> </w:t>
            </w:r>
            <w:r w:rsidRPr="00AD7DC2">
              <w:rPr>
                <w:sz w:val="24"/>
                <w:szCs w:val="24"/>
              </w:rPr>
              <w:t>15(2),</w:t>
            </w:r>
            <w:r w:rsidRPr="00AD7DC2">
              <w:rPr>
                <w:spacing w:val="-7"/>
                <w:sz w:val="24"/>
                <w:szCs w:val="24"/>
              </w:rPr>
              <w:t xml:space="preserve"> </w:t>
            </w:r>
            <w:r w:rsidRPr="00AD7DC2">
              <w:rPr>
                <w:sz w:val="24"/>
                <w:szCs w:val="24"/>
              </w:rPr>
              <w:t>17(1),</w:t>
            </w:r>
            <w:r w:rsidRPr="00AD7DC2">
              <w:rPr>
                <w:spacing w:val="-7"/>
                <w:sz w:val="24"/>
                <w:szCs w:val="24"/>
              </w:rPr>
              <w:t xml:space="preserve"> </w:t>
            </w:r>
            <w:r w:rsidRPr="00AD7DC2">
              <w:rPr>
                <w:spacing w:val="-2"/>
                <w:sz w:val="24"/>
                <w:szCs w:val="24"/>
              </w:rPr>
              <w:t>19(4),</w:t>
            </w:r>
          </w:p>
          <w:p w14:paraId="0DED2947" w14:textId="77777777" w:rsidR="00D00F35" w:rsidRPr="00AD7DC2" w:rsidRDefault="00D00F35" w:rsidP="00AD7DC2">
            <w:pPr>
              <w:pStyle w:val="TableParagraph"/>
              <w:spacing w:before="60" w:after="60" w:line="252" w:lineRule="auto"/>
              <w:ind w:left="0"/>
              <w:rPr>
                <w:sz w:val="24"/>
                <w:szCs w:val="24"/>
              </w:rPr>
            </w:pPr>
            <w:r w:rsidRPr="00AD7DC2">
              <w:rPr>
                <w:sz w:val="24"/>
                <w:szCs w:val="24"/>
              </w:rPr>
              <w:t>Schedule</w:t>
            </w:r>
            <w:r w:rsidRPr="00AD7DC2">
              <w:rPr>
                <w:spacing w:val="-10"/>
                <w:sz w:val="24"/>
                <w:szCs w:val="24"/>
              </w:rPr>
              <w:t xml:space="preserve"> 8</w:t>
            </w:r>
          </w:p>
        </w:tc>
        <w:tc>
          <w:tcPr>
            <w:tcW w:w="2055" w:type="pct"/>
          </w:tcPr>
          <w:p w14:paraId="5E553AC5" w14:textId="77777777" w:rsidR="00D00F35" w:rsidRPr="00AD7DC2" w:rsidRDefault="00D00F35" w:rsidP="00AD7DC2">
            <w:pPr>
              <w:pStyle w:val="TableParagraph"/>
              <w:spacing w:before="60" w:after="60" w:line="252" w:lineRule="auto"/>
              <w:ind w:left="42" w:right="255"/>
              <w:rPr>
                <w:sz w:val="24"/>
                <w:szCs w:val="24"/>
              </w:rPr>
            </w:pPr>
            <w:r w:rsidRPr="00AD7DC2">
              <w:rPr>
                <w:sz w:val="24"/>
                <w:szCs w:val="24"/>
              </w:rPr>
              <w:t>Any inspector holding an ONR (full or H&amp;S) warrant,</w:t>
            </w:r>
            <w:r w:rsidRPr="00AD7DC2">
              <w:rPr>
                <w:spacing w:val="-5"/>
                <w:sz w:val="24"/>
                <w:szCs w:val="24"/>
              </w:rPr>
              <w:t xml:space="preserve"> </w:t>
            </w:r>
            <w:r w:rsidRPr="00AD7DC2">
              <w:rPr>
                <w:sz w:val="24"/>
                <w:szCs w:val="24"/>
              </w:rPr>
              <w:t>and</w:t>
            </w:r>
            <w:r w:rsidRPr="00AD7DC2">
              <w:rPr>
                <w:spacing w:val="-5"/>
                <w:sz w:val="24"/>
                <w:szCs w:val="24"/>
              </w:rPr>
              <w:t xml:space="preserve"> </w:t>
            </w:r>
            <w:r w:rsidRPr="00AD7DC2">
              <w:rPr>
                <w:sz w:val="24"/>
                <w:szCs w:val="24"/>
              </w:rPr>
              <w:t>holding</w:t>
            </w:r>
            <w:r w:rsidRPr="00AD7DC2">
              <w:rPr>
                <w:spacing w:val="-7"/>
                <w:sz w:val="24"/>
                <w:szCs w:val="24"/>
              </w:rPr>
              <w:t xml:space="preserve"> </w:t>
            </w:r>
            <w:r w:rsidRPr="00AD7DC2">
              <w:rPr>
                <w:sz w:val="24"/>
                <w:szCs w:val="24"/>
              </w:rPr>
              <w:t>the</w:t>
            </w:r>
            <w:r w:rsidRPr="00AD7DC2">
              <w:rPr>
                <w:spacing w:val="-5"/>
                <w:sz w:val="24"/>
                <w:szCs w:val="24"/>
              </w:rPr>
              <w:t xml:space="preserve"> </w:t>
            </w:r>
            <w:r w:rsidRPr="00AD7DC2">
              <w:rPr>
                <w:sz w:val="24"/>
                <w:szCs w:val="24"/>
              </w:rPr>
              <w:t>post</w:t>
            </w:r>
            <w:r w:rsidRPr="00AD7DC2">
              <w:rPr>
                <w:spacing w:val="-7"/>
                <w:sz w:val="24"/>
                <w:szCs w:val="24"/>
              </w:rPr>
              <w:t xml:space="preserve"> </w:t>
            </w:r>
            <w:r w:rsidRPr="00AD7DC2">
              <w:rPr>
                <w:sz w:val="24"/>
                <w:szCs w:val="24"/>
              </w:rPr>
              <w:t>of</w:t>
            </w:r>
            <w:r w:rsidRPr="00AD7DC2">
              <w:rPr>
                <w:spacing w:val="-7"/>
                <w:sz w:val="24"/>
                <w:szCs w:val="24"/>
              </w:rPr>
              <w:t xml:space="preserve"> </w:t>
            </w:r>
            <w:r w:rsidRPr="00AD7DC2">
              <w:rPr>
                <w:sz w:val="24"/>
                <w:szCs w:val="24"/>
              </w:rPr>
              <w:t>B3</w:t>
            </w:r>
            <w:r w:rsidRPr="00AD7DC2">
              <w:rPr>
                <w:spacing w:val="-7"/>
                <w:sz w:val="24"/>
                <w:szCs w:val="24"/>
              </w:rPr>
              <w:t xml:space="preserve"> </w:t>
            </w:r>
            <w:r w:rsidRPr="00AD7DC2">
              <w:rPr>
                <w:sz w:val="24"/>
                <w:szCs w:val="24"/>
              </w:rPr>
              <w:t>Inspector</w:t>
            </w:r>
          </w:p>
        </w:tc>
      </w:tr>
      <w:tr w:rsidR="00D00F35" w:rsidRPr="00AD7DC2" w14:paraId="515AD7C4" w14:textId="77777777" w:rsidTr="00F462B3">
        <w:trPr>
          <w:cantSplit/>
          <w:trHeight w:val="563"/>
        </w:trPr>
        <w:tc>
          <w:tcPr>
            <w:tcW w:w="1523" w:type="pct"/>
            <w:vMerge/>
          </w:tcPr>
          <w:p w14:paraId="073A8A3D" w14:textId="77777777" w:rsidR="00D00F35" w:rsidRPr="00AD7DC2" w:rsidRDefault="00D00F35" w:rsidP="00AD7DC2">
            <w:pPr>
              <w:spacing w:before="60" w:after="60"/>
              <w:rPr>
                <w:szCs w:val="24"/>
              </w:rPr>
            </w:pPr>
          </w:p>
        </w:tc>
        <w:tc>
          <w:tcPr>
            <w:tcW w:w="1422" w:type="pct"/>
          </w:tcPr>
          <w:p w14:paraId="6BD60CE4" w14:textId="77777777" w:rsidR="00D00F35" w:rsidRPr="00AD7DC2" w:rsidRDefault="00D00F35" w:rsidP="00AD7DC2">
            <w:pPr>
              <w:pStyle w:val="TableParagraph"/>
              <w:spacing w:before="60" w:after="60" w:line="252" w:lineRule="auto"/>
              <w:ind w:left="0"/>
              <w:rPr>
                <w:sz w:val="24"/>
                <w:szCs w:val="24"/>
              </w:rPr>
            </w:pPr>
            <w:r w:rsidRPr="00AD7DC2">
              <w:rPr>
                <w:sz w:val="24"/>
                <w:szCs w:val="24"/>
              </w:rPr>
              <w:t>Regs:</w:t>
            </w:r>
            <w:r w:rsidRPr="00AD7DC2">
              <w:rPr>
                <w:spacing w:val="-7"/>
                <w:sz w:val="24"/>
                <w:szCs w:val="24"/>
              </w:rPr>
              <w:t xml:space="preserve"> </w:t>
            </w:r>
            <w:r w:rsidRPr="00AD7DC2">
              <w:rPr>
                <w:sz w:val="24"/>
                <w:szCs w:val="24"/>
              </w:rPr>
              <w:t>7(12),</w:t>
            </w:r>
            <w:r w:rsidRPr="00AD7DC2">
              <w:rPr>
                <w:spacing w:val="-7"/>
                <w:sz w:val="24"/>
                <w:szCs w:val="24"/>
              </w:rPr>
              <w:t xml:space="preserve"> </w:t>
            </w:r>
            <w:r w:rsidRPr="00AD7DC2">
              <w:rPr>
                <w:sz w:val="24"/>
                <w:szCs w:val="24"/>
              </w:rPr>
              <w:t>10(2),</w:t>
            </w:r>
            <w:r w:rsidRPr="00AD7DC2">
              <w:rPr>
                <w:spacing w:val="-6"/>
                <w:sz w:val="24"/>
                <w:szCs w:val="24"/>
              </w:rPr>
              <w:t xml:space="preserve"> </w:t>
            </w:r>
            <w:r w:rsidRPr="00AD7DC2">
              <w:rPr>
                <w:spacing w:val="-2"/>
                <w:sz w:val="24"/>
                <w:szCs w:val="24"/>
              </w:rPr>
              <w:t>10(7),</w:t>
            </w:r>
          </w:p>
          <w:p w14:paraId="0DB972A7" w14:textId="77777777" w:rsidR="00D00F35" w:rsidRPr="00AD7DC2" w:rsidRDefault="00D00F35" w:rsidP="00AD7DC2">
            <w:pPr>
              <w:pStyle w:val="TableParagraph"/>
              <w:spacing w:before="60" w:after="60" w:line="252" w:lineRule="auto"/>
              <w:ind w:left="0"/>
              <w:rPr>
                <w:sz w:val="24"/>
                <w:szCs w:val="24"/>
              </w:rPr>
            </w:pPr>
            <w:r w:rsidRPr="00AD7DC2">
              <w:rPr>
                <w:w w:val="95"/>
                <w:sz w:val="24"/>
                <w:szCs w:val="24"/>
              </w:rPr>
              <w:t>14(2),</w:t>
            </w:r>
            <w:r w:rsidRPr="00AD7DC2">
              <w:rPr>
                <w:spacing w:val="-2"/>
                <w:w w:val="95"/>
                <w:sz w:val="24"/>
                <w:szCs w:val="24"/>
              </w:rPr>
              <w:t xml:space="preserve"> </w:t>
            </w:r>
            <w:r w:rsidRPr="00AD7DC2">
              <w:rPr>
                <w:w w:val="95"/>
                <w:sz w:val="24"/>
                <w:szCs w:val="24"/>
              </w:rPr>
              <w:t>16(1)</w:t>
            </w:r>
            <w:r w:rsidRPr="00AD7DC2">
              <w:rPr>
                <w:spacing w:val="-1"/>
                <w:w w:val="95"/>
                <w:sz w:val="24"/>
                <w:szCs w:val="24"/>
              </w:rPr>
              <w:t xml:space="preserve"> </w:t>
            </w:r>
            <w:r w:rsidRPr="00AD7DC2">
              <w:rPr>
                <w:w w:val="95"/>
                <w:sz w:val="24"/>
                <w:szCs w:val="24"/>
              </w:rPr>
              <w:t>16(2),</w:t>
            </w:r>
            <w:r w:rsidRPr="00AD7DC2">
              <w:rPr>
                <w:spacing w:val="-2"/>
                <w:sz w:val="24"/>
                <w:szCs w:val="24"/>
              </w:rPr>
              <w:t xml:space="preserve"> </w:t>
            </w:r>
            <w:r w:rsidRPr="00AD7DC2">
              <w:rPr>
                <w:w w:val="95"/>
                <w:sz w:val="24"/>
                <w:szCs w:val="24"/>
              </w:rPr>
              <w:t>16(4),</w:t>
            </w:r>
            <w:r w:rsidRPr="00AD7DC2">
              <w:rPr>
                <w:spacing w:val="-3"/>
                <w:sz w:val="24"/>
                <w:szCs w:val="24"/>
              </w:rPr>
              <w:t xml:space="preserve"> </w:t>
            </w:r>
            <w:r w:rsidRPr="00AD7DC2">
              <w:rPr>
                <w:spacing w:val="-5"/>
                <w:w w:val="95"/>
                <w:sz w:val="24"/>
                <w:szCs w:val="24"/>
              </w:rPr>
              <w:t>21</w:t>
            </w:r>
          </w:p>
        </w:tc>
        <w:tc>
          <w:tcPr>
            <w:tcW w:w="2055" w:type="pct"/>
          </w:tcPr>
          <w:p w14:paraId="1E7032D5" w14:textId="77777777" w:rsidR="00D00F35" w:rsidRPr="00AD7DC2" w:rsidRDefault="00D00F35" w:rsidP="00AD7DC2">
            <w:pPr>
              <w:pStyle w:val="TableParagraph"/>
              <w:spacing w:before="60" w:after="60" w:line="252" w:lineRule="auto"/>
              <w:ind w:left="42" w:right="255"/>
              <w:rPr>
                <w:sz w:val="24"/>
                <w:szCs w:val="24"/>
              </w:rPr>
            </w:pPr>
            <w:r w:rsidRPr="00AD7DC2">
              <w:rPr>
                <w:sz w:val="24"/>
                <w:szCs w:val="24"/>
              </w:rPr>
              <w:t>Any inspector holding an ONR (full or H&amp;S) warrant,</w:t>
            </w:r>
            <w:r w:rsidRPr="00AD7DC2">
              <w:rPr>
                <w:spacing w:val="-5"/>
                <w:sz w:val="24"/>
                <w:szCs w:val="24"/>
              </w:rPr>
              <w:t xml:space="preserve"> </w:t>
            </w:r>
            <w:r w:rsidRPr="00AD7DC2">
              <w:rPr>
                <w:sz w:val="24"/>
                <w:szCs w:val="24"/>
              </w:rPr>
              <w:t>and</w:t>
            </w:r>
            <w:r w:rsidRPr="00AD7DC2">
              <w:rPr>
                <w:spacing w:val="-5"/>
                <w:sz w:val="24"/>
                <w:szCs w:val="24"/>
              </w:rPr>
              <w:t xml:space="preserve"> </w:t>
            </w:r>
            <w:r w:rsidRPr="00AD7DC2">
              <w:rPr>
                <w:sz w:val="24"/>
                <w:szCs w:val="24"/>
              </w:rPr>
              <w:t>holding</w:t>
            </w:r>
            <w:r w:rsidRPr="00AD7DC2">
              <w:rPr>
                <w:spacing w:val="-7"/>
                <w:sz w:val="24"/>
                <w:szCs w:val="24"/>
              </w:rPr>
              <w:t xml:space="preserve"> </w:t>
            </w:r>
            <w:r w:rsidRPr="00AD7DC2">
              <w:rPr>
                <w:sz w:val="24"/>
                <w:szCs w:val="24"/>
              </w:rPr>
              <w:t>the</w:t>
            </w:r>
            <w:r w:rsidRPr="00AD7DC2">
              <w:rPr>
                <w:spacing w:val="-5"/>
                <w:sz w:val="24"/>
                <w:szCs w:val="24"/>
              </w:rPr>
              <w:t xml:space="preserve"> </w:t>
            </w:r>
            <w:r w:rsidRPr="00AD7DC2">
              <w:rPr>
                <w:sz w:val="24"/>
                <w:szCs w:val="24"/>
              </w:rPr>
              <w:t>post</w:t>
            </w:r>
            <w:r w:rsidRPr="00AD7DC2">
              <w:rPr>
                <w:spacing w:val="-7"/>
                <w:sz w:val="24"/>
                <w:szCs w:val="24"/>
              </w:rPr>
              <w:t xml:space="preserve"> </w:t>
            </w:r>
            <w:r w:rsidRPr="00AD7DC2">
              <w:rPr>
                <w:sz w:val="24"/>
                <w:szCs w:val="24"/>
              </w:rPr>
              <w:t>of</w:t>
            </w:r>
            <w:r w:rsidRPr="00AD7DC2">
              <w:rPr>
                <w:spacing w:val="-7"/>
                <w:sz w:val="24"/>
                <w:szCs w:val="24"/>
              </w:rPr>
              <w:t xml:space="preserve"> </w:t>
            </w:r>
            <w:r w:rsidRPr="00AD7DC2">
              <w:rPr>
                <w:sz w:val="24"/>
                <w:szCs w:val="24"/>
              </w:rPr>
              <w:t>B2</w:t>
            </w:r>
            <w:r w:rsidRPr="00AD7DC2">
              <w:rPr>
                <w:spacing w:val="-7"/>
                <w:sz w:val="24"/>
                <w:szCs w:val="24"/>
              </w:rPr>
              <w:t xml:space="preserve"> </w:t>
            </w:r>
            <w:r w:rsidRPr="00AD7DC2">
              <w:rPr>
                <w:sz w:val="24"/>
                <w:szCs w:val="24"/>
              </w:rPr>
              <w:t>Inspector</w:t>
            </w:r>
          </w:p>
        </w:tc>
      </w:tr>
      <w:tr w:rsidR="00D00F35" w:rsidRPr="00AD7DC2" w14:paraId="4A29D0EC" w14:textId="77777777" w:rsidTr="00F462B3">
        <w:trPr>
          <w:cantSplit/>
          <w:trHeight w:val="561"/>
        </w:trPr>
        <w:tc>
          <w:tcPr>
            <w:tcW w:w="1523" w:type="pct"/>
            <w:vMerge/>
          </w:tcPr>
          <w:p w14:paraId="2514517F" w14:textId="77777777" w:rsidR="00D00F35" w:rsidRPr="00AD7DC2" w:rsidRDefault="00D00F35" w:rsidP="00AD7DC2">
            <w:pPr>
              <w:spacing w:before="60" w:after="60"/>
              <w:rPr>
                <w:szCs w:val="24"/>
              </w:rPr>
            </w:pPr>
          </w:p>
        </w:tc>
        <w:tc>
          <w:tcPr>
            <w:tcW w:w="1422" w:type="pct"/>
          </w:tcPr>
          <w:p w14:paraId="17874011" w14:textId="77777777" w:rsidR="00D00F35" w:rsidRPr="00AD7DC2" w:rsidRDefault="00D00F35" w:rsidP="00AD7DC2">
            <w:pPr>
              <w:pStyle w:val="TableParagraph"/>
              <w:spacing w:before="60" w:after="60" w:line="252" w:lineRule="auto"/>
              <w:ind w:left="0"/>
              <w:rPr>
                <w:sz w:val="24"/>
                <w:szCs w:val="24"/>
              </w:rPr>
            </w:pPr>
            <w:r w:rsidRPr="00AD7DC2">
              <w:rPr>
                <w:sz w:val="24"/>
                <w:szCs w:val="24"/>
              </w:rPr>
              <w:t>Reg:</w:t>
            </w:r>
            <w:r w:rsidRPr="00AD7DC2">
              <w:rPr>
                <w:spacing w:val="-6"/>
                <w:sz w:val="24"/>
                <w:szCs w:val="24"/>
              </w:rPr>
              <w:t xml:space="preserve"> </w:t>
            </w:r>
            <w:r w:rsidRPr="00AD7DC2">
              <w:rPr>
                <w:spacing w:val="-5"/>
                <w:sz w:val="24"/>
                <w:szCs w:val="24"/>
              </w:rPr>
              <w:t>18</w:t>
            </w:r>
          </w:p>
        </w:tc>
        <w:tc>
          <w:tcPr>
            <w:tcW w:w="2055" w:type="pct"/>
          </w:tcPr>
          <w:p w14:paraId="3AB1983B" w14:textId="77777777" w:rsidR="00D00F35" w:rsidRPr="00AD7DC2" w:rsidRDefault="00D00F35" w:rsidP="00AD7DC2">
            <w:pPr>
              <w:pStyle w:val="TableParagraph"/>
              <w:spacing w:before="60" w:after="60" w:line="252" w:lineRule="auto"/>
              <w:ind w:left="42" w:right="255"/>
              <w:rPr>
                <w:sz w:val="24"/>
                <w:szCs w:val="24"/>
              </w:rPr>
            </w:pPr>
            <w:r w:rsidRPr="00AD7DC2">
              <w:rPr>
                <w:sz w:val="24"/>
                <w:szCs w:val="24"/>
              </w:rPr>
              <w:t>Any inspector holding an ONR (full or H&amp;S) warrant,</w:t>
            </w:r>
            <w:r w:rsidRPr="00AD7DC2">
              <w:rPr>
                <w:spacing w:val="-5"/>
                <w:sz w:val="24"/>
                <w:szCs w:val="24"/>
              </w:rPr>
              <w:t xml:space="preserve"> </w:t>
            </w:r>
            <w:r w:rsidRPr="00AD7DC2">
              <w:rPr>
                <w:sz w:val="24"/>
                <w:szCs w:val="24"/>
              </w:rPr>
              <w:t>and</w:t>
            </w:r>
            <w:r w:rsidRPr="00AD7DC2">
              <w:rPr>
                <w:spacing w:val="-5"/>
                <w:sz w:val="24"/>
                <w:szCs w:val="24"/>
              </w:rPr>
              <w:t xml:space="preserve"> </w:t>
            </w:r>
            <w:r w:rsidRPr="00AD7DC2">
              <w:rPr>
                <w:sz w:val="24"/>
                <w:szCs w:val="24"/>
              </w:rPr>
              <w:t>holding</w:t>
            </w:r>
            <w:r w:rsidRPr="00AD7DC2">
              <w:rPr>
                <w:spacing w:val="-7"/>
                <w:sz w:val="24"/>
                <w:szCs w:val="24"/>
              </w:rPr>
              <w:t xml:space="preserve"> </w:t>
            </w:r>
            <w:r w:rsidRPr="00AD7DC2">
              <w:rPr>
                <w:sz w:val="24"/>
                <w:szCs w:val="24"/>
              </w:rPr>
              <w:t>the</w:t>
            </w:r>
            <w:r w:rsidRPr="00AD7DC2">
              <w:rPr>
                <w:spacing w:val="-5"/>
                <w:sz w:val="24"/>
                <w:szCs w:val="24"/>
              </w:rPr>
              <w:t xml:space="preserve"> </w:t>
            </w:r>
            <w:r w:rsidRPr="00AD7DC2">
              <w:rPr>
                <w:sz w:val="24"/>
                <w:szCs w:val="24"/>
              </w:rPr>
              <w:t>post</w:t>
            </w:r>
            <w:r w:rsidRPr="00AD7DC2">
              <w:rPr>
                <w:spacing w:val="-7"/>
                <w:sz w:val="24"/>
                <w:szCs w:val="24"/>
              </w:rPr>
              <w:t xml:space="preserve"> </w:t>
            </w:r>
            <w:r w:rsidRPr="00AD7DC2">
              <w:rPr>
                <w:sz w:val="24"/>
                <w:szCs w:val="24"/>
              </w:rPr>
              <w:t>of</w:t>
            </w:r>
            <w:r w:rsidRPr="00AD7DC2">
              <w:rPr>
                <w:spacing w:val="-7"/>
                <w:sz w:val="24"/>
                <w:szCs w:val="24"/>
              </w:rPr>
              <w:t xml:space="preserve"> </w:t>
            </w:r>
            <w:r w:rsidRPr="00AD7DC2">
              <w:rPr>
                <w:sz w:val="24"/>
                <w:szCs w:val="24"/>
              </w:rPr>
              <w:t>B1</w:t>
            </w:r>
            <w:r w:rsidRPr="00AD7DC2">
              <w:rPr>
                <w:spacing w:val="-7"/>
                <w:sz w:val="24"/>
                <w:szCs w:val="24"/>
              </w:rPr>
              <w:t xml:space="preserve"> </w:t>
            </w:r>
            <w:r w:rsidRPr="00AD7DC2">
              <w:rPr>
                <w:sz w:val="24"/>
                <w:szCs w:val="24"/>
              </w:rPr>
              <w:t>Inspector</w:t>
            </w:r>
          </w:p>
        </w:tc>
      </w:tr>
      <w:tr w:rsidR="00D00F35" w:rsidRPr="00AD7DC2" w14:paraId="373C4216" w14:textId="77777777" w:rsidTr="00F462B3">
        <w:trPr>
          <w:cantSplit/>
          <w:trHeight w:val="563"/>
        </w:trPr>
        <w:tc>
          <w:tcPr>
            <w:tcW w:w="1523" w:type="pct"/>
          </w:tcPr>
          <w:p w14:paraId="4140BE22" w14:textId="77777777" w:rsidR="00D00F35" w:rsidRPr="00AD7DC2" w:rsidRDefault="00D00F35" w:rsidP="00AD7DC2">
            <w:pPr>
              <w:pStyle w:val="TableParagraph"/>
              <w:spacing w:before="60" w:after="60" w:line="252" w:lineRule="auto"/>
              <w:ind w:left="0" w:right="720"/>
              <w:rPr>
                <w:sz w:val="24"/>
                <w:szCs w:val="24"/>
              </w:rPr>
            </w:pPr>
            <w:r w:rsidRPr="00AD7DC2">
              <w:rPr>
                <w:sz w:val="24"/>
                <w:szCs w:val="24"/>
              </w:rPr>
              <w:t>Pressure</w:t>
            </w:r>
            <w:r w:rsidRPr="00AD7DC2">
              <w:rPr>
                <w:spacing w:val="-14"/>
                <w:sz w:val="24"/>
                <w:szCs w:val="24"/>
              </w:rPr>
              <w:t xml:space="preserve"> </w:t>
            </w:r>
            <w:r w:rsidRPr="00AD7DC2">
              <w:rPr>
                <w:sz w:val="24"/>
                <w:szCs w:val="24"/>
              </w:rPr>
              <w:t>Equipment Regulations 1999</w:t>
            </w:r>
          </w:p>
        </w:tc>
        <w:tc>
          <w:tcPr>
            <w:tcW w:w="1422" w:type="pct"/>
          </w:tcPr>
          <w:p w14:paraId="6BCAF45E" w14:textId="77777777" w:rsidR="00D00F35" w:rsidRPr="00AD7DC2" w:rsidRDefault="00D00F35" w:rsidP="00AD7DC2">
            <w:pPr>
              <w:pStyle w:val="TableParagraph"/>
              <w:spacing w:before="60" w:after="60" w:line="252" w:lineRule="auto"/>
              <w:ind w:left="0"/>
              <w:rPr>
                <w:sz w:val="24"/>
                <w:szCs w:val="24"/>
              </w:rPr>
            </w:pPr>
            <w:r w:rsidRPr="00AD7DC2">
              <w:rPr>
                <w:sz w:val="24"/>
                <w:szCs w:val="24"/>
              </w:rPr>
              <w:t>Reg:</w:t>
            </w:r>
            <w:r w:rsidRPr="00AD7DC2">
              <w:rPr>
                <w:spacing w:val="-6"/>
                <w:sz w:val="24"/>
                <w:szCs w:val="24"/>
              </w:rPr>
              <w:t xml:space="preserve"> </w:t>
            </w:r>
            <w:r w:rsidRPr="00AD7DC2">
              <w:rPr>
                <w:sz w:val="24"/>
                <w:szCs w:val="24"/>
              </w:rPr>
              <w:t>24(2),</w:t>
            </w:r>
            <w:r w:rsidRPr="00AD7DC2">
              <w:rPr>
                <w:spacing w:val="-4"/>
                <w:sz w:val="24"/>
                <w:szCs w:val="24"/>
              </w:rPr>
              <w:t xml:space="preserve"> </w:t>
            </w:r>
            <w:r w:rsidRPr="00AD7DC2">
              <w:rPr>
                <w:sz w:val="24"/>
                <w:szCs w:val="24"/>
              </w:rPr>
              <w:t>Sch</w:t>
            </w:r>
            <w:r w:rsidRPr="00AD7DC2">
              <w:rPr>
                <w:spacing w:val="-6"/>
                <w:sz w:val="24"/>
                <w:szCs w:val="24"/>
              </w:rPr>
              <w:t xml:space="preserve"> </w:t>
            </w:r>
            <w:r w:rsidRPr="00AD7DC2">
              <w:rPr>
                <w:sz w:val="24"/>
                <w:szCs w:val="24"/>
              </w:rPr>
              <w:t>8</w:t>
            </w:r>
            <w:r w:rsidRPr="00AD7DC2">
              <w:rPr>
                <w:spacing w:val="-3"/>
                <w:sz w:val="24"/>
                <w:szCs w:val="24"/>
              </w:rPr>
              <w:t xml:space="preserve"> </w:t>
            </w:r>
            <w:r w:rsidRPr="00AD7DC2">
              <w:rPr>
                <w:spacing w:val="-4"/>
                <w:sz w:val="24"/>
                <w:szCs w:val="24"/>
              </w:rPr>
              <w:t>para</w:t>
            </w:r>
          </w:p>
          <w:p w14:paraId="640DA811" w14:textId="77777777" w:rsidR="00D00F35" w:rsidRPr="00AD7DC2" w:rsidRDefault="00D00F35" w:rsidP="00AD7DC2">
            <w:pPr>
              <w:pStyle w:val="TableParagraph"/>
              <w:spacing w:before="60" w:after="60" w:line="252" w:lineRule="auto"/>
              <w:ind w:left="0"/>
              <w:rPr>
                <w:sz w:val="24"/>
                <w:szCs w:val="24"/>
              </w:rPr>
            </w:pPr>
            <w:r w:rsidRPr="00AD7DC2">
              <w:rPr>
                <w:sz w:val="24"/>
                <w:szCs w:val="24"/>
              </w:rPr>
              <w:t>4(1),</w:t>
            </w:r>
            <w:r w:rsidRPr="00AD7DC2">
              <w:rPr>
                <w:spacing w:val="-7"/>
                <w:sz w:val="24"/>
                <w:szCs w:val="24"/>
              </w:rPr>
              <w:t xml:space="preserve"> </w:t>
            </w:r>
            <w:r w:rsidRPr="00AD7DC2">
              <w:rPr>
                <w:sz w:val="24"/>
                <w:szCs w:val="24"/>
              </w:rPr>
              <w:t>para</w:t>
            </w:r>
            <w:r w:rsidRPr="00AD7DC2">
              <w:rPr>
                <w:spacing w:val="-6"/>
                <w:sz w:val="24"/>
                <w:szCs w:val="24"/>
              </w:rPr>
              <w:t xml:space="preserve"> </w:t>
            </w:r>
            <w:r w:rsidRPr="00AD7DC2">
              <w:rPr>
                <w:spacing w:val="-10"/>
                <w:sz w:val="24"/>
                <w:szCs w:val="24"/>
              </w:rPr>
              <w:t>6</w:t>
            </w:r>
          </w:p>
        </w:tc>
        <w:tc>
          <w:tcPr>
            <w:tcW w:w="2055" w:type="pct"/>
          </w:tcPr>
          <w:p w14:paraId="4448FBC1" w14:textId="77777777" w:rsidR="00D00F35" w:rsidRDefault="00D00F35" w:rsidP="00AD7DC2">
            <w:pPr>
              <w:pStyle w:val="TableParagraph"/>
              <w:spacing w:before="60" w:after="60" w:line="252" w:lineRule="auto"/>
              <w:ind w:left="42" w:right="255"/>
              <w:rPr>
                <w:sz w:val="24"/>
                <w:szCs w:val="24"/>
              </w:rPr>
            </w:pPr>
            <w:r w:rsidRPr="00AD7DC2">
              <w:rPr>
                <w:sz w:val="24"/>
                <w:szCs w:val="24"/>
              </w:rPr>
              <w:t>Any inspector holding an ONR (full or H&amp;S) warrant,</w:t>
            </w:r>
            <w:r w:rsidRPr="00AD7DC2">
              <w:rPr>
                <w:spacing w:val="-5"/>
                <w:sz w:val="24"/>
                <w:szCs w:val="24"/>
              </w:rPr>
              <w:t xml:space="preserve"> </w:t>
            </w:r>
            <w:r w:rsidRPr="00AD7DC2">
              <w:rPr>
                <w:sz w:val="24"/>
                <w:szCs w:val="24"/>
              </w:rPr>
              <w:t>and</w:t>
            </w:r>
            <w:r w:rsidRPr="00AD7DC2">
              <w:rPr>
                <w:spacing w:val="-5"/>
                <w:sz w:val="24"/>
                <w:szCs w:val="24"/>
              </w:rPr>
              <w:t xml:space="preserve"> </w:t>
            </w:r>
            <w:r w:rsidRPr="00AD7DC2">
              <w:rPr>
                <w:sz w:val="24"/>
                <w:szCs w:val="24"/>
              </w:rPr>
              <w:t>holding</w:t>
            </w:r>
            <w:r w:rsidRPr="00AD7DC2">
              <w:rPr>
                <w:spacing w:val="-7"/>
                <w:sz w:val="24"/>
                <w:szCs w:val="24"/>
              </w:rPr>
              <w:t xml:space="preserve"> </w:t>
            </w:r>
            <w:r w:rsidRPr="00AD7DC2">
              <w:rPr>
                <w:sz w:val="24"/>
                <w:szCs w:val="24"/>
              </w:rPr>
              <w:t>the</w:t>
            </w:r>
            <w:r w:rsidRPr="00AD7DC2">
              <w:rPr>
                <w:spacing w:val="-5"/>
                <w:sz w:val="24"/>
                <w:szCs w:val="24"/>
              </w:rPr>
              <w:t xml:space="preserve"> </w:t>
            </w:r>
            <w:r w:rsidRPr="00AD7DC2">
              <w:rPr>
                <w:sz w:val="24"/>
                <w:szCs w:val="24"/>
              </w:rPr>
              <w:t>post</w:t>
            </w:r>
            <w:r w:rsidRPr="00AD7DC2">
              <w:rPr>
                <w:spacing w:val="-7"/>
                <w:sz w:val="24"/>
                <w:szCs w:val="24"/>
              </w:rPr>
              <w:t xml:space="preserve"> </w:t>
            </w:r>
            <w:r w:rsidRPr="00AD7DC2">
              <w:rPr>
                <w:sz w:val="24"/>
                <w:szCs w:val="24"/>
              </w:rPr>
              <w:t>of</w:t>
            </w:r>
            <w:r w:rsidRPr="00AD7DC2">
              <w:rPr>
                <w:spacing w:val="-7"/>
                <w:sz w:val="24"/>
                <w:szCs w:val="24"/>
              </w:rPr>
              <w:t xml:space="preserve"> </w:t>
            </w:r>
            <w:r w:rsidRPr="00AD7DC2">
              <w:rPr>
                <w:sz w:val="24"/>
                <w:szCs w:val="24"/>
              </w:rPr>
              <w:t>B1</w:t>
            </w:r>
            <w:r w:rsidRPr="00AD7DC2">
              <w:rPr>
                <w:spacing w:val="-7"/>
                <w:sz w:val="24"/>
                <w:szCs w:val="24"/>
              </w:rPr>
              <w:t xml:space="preserve"> </w:t>
            </w:r>
            <w:r w:rsidRPr="00AD7DC2">
              <w:rPr>
                <w:sz w:val="24"/>
                <w:szCs w:val="24"/>
              </w:rPr>
              <w:t>Inspector</w:t>
            </w:r>
          </w:p>
          <w:p w14:paraId="6F7D2EB7" w14:textId="77777777" w:rsidR="003A3B07" w:rsidRDefault="003A3B07" w:rsidP="00AD7DC2">
            <w:pPr>
              <w:pStyle w:val="TableParagraph"/>
              <w:spacing w:before="60" w:after="60" w:line="252" w:lineRule="auto"/>
              <w:ind w:left="42" w:right="255"/>
              <w:rPr>
                <w:sz w:val="24"/>
                <w:szCs w:val="24"/>
              </w:rPr>
            </w:pPr>
          </w:p>
          <w:p w14:paraId="7AF57FFF" w14:textId="3EEEF015" w:rsidR="003A3B07" w:rsidRPr="00AD7DC2" w:rsidRDefault="003A3B07" w:rsidP="00AD7DC2">
            <w:pPr>
              <w:pStyle w:val="TableParagraph"/>
              <w:spacing w:before="60" w:after="60" w:line="252" w:lineRule="auto"/>
              <w:ind w:left="42" w:right="255"/>
              <w:rPr>
                <w:sz w:val="24"/>
                <w:szCs w:val="24"/>
              </w:rPr>
            </w:pPr>
          </w:p>
        </w:tc>
      </w:tr>
      <w:tr w:rsidR="00D00F35" w:rsidRPr="00AD7DC2" w14:paraId="5FFABA63" w14:textId="77777777" w:rsidTr="00F462B3">
        <w:trPr>
          <w:cantSplit/>
          <w:trHeight w:val="563"/>
        </w:trPr>
        <w:tc>
          <w:tcPr>
            <w:tcW w:w="1523" w:type="pct"/>
            <w:vMerge w:val="restart"/>
          </w:tcPr>
          <w:p w14:paraId="6FC87215" w14:textId="73B72332" w:rsidR="00D00F35" w:rsidRPr="00AD7DC2" w:rsidRDefault="00D00F35" w:rsidP="00F462B3">
            <w:pPr>
              <w:pStyle w:val="TableParagraph"/>
              <w:spacing w:before="60" w:after="60" w:line="252" w:lineRule="auto"/>
              <w:ind w:left="0" w:right="55"/>
              <w:rPr>
                <w:sz w:val="24"/>
                <w:szCs w:val="24"/>
              </w:rPr>
            </w:pPr>
            <w:r w:rsidRPr="00AD7DC2">
              <w:rPr>
                <w:sz w:val="24"/>
                <w:szCs w:val="24"/>
              </w:rPr>
              <w:t>Manufacture</w:t>
            </w:r>
            <w:r w:rsidRPr="00AD7DC2">
              <w:rPr>
                <w:spacing w:val="40"/>
                <w:sz w:val="24"/>
                <w:szCs w:val="24"/>
              </w:rPr>
              <w:t xml:space="preserve"> </w:t>
            </w:r>
            <w:r w:rsidRPr="00AD7DC2">
              <w:rPr>
                <w:sz w:val="24"/>
                <w:szCs w:val="24"/>
              </w:rPr>
              <w:t>and</w:t>
            </w:r>
            <w:r w:rsidRPr="00AD7DC2">
              <w:rPr>
                <w:spacing w:val="40"/>
                <w:sz w:val="24"/>
                <w:szCs w:val="24"/>
              </w:rPr>
              <w:t xml:space="preserve"> </w:t>
            </w:r>
            <w:r w:rsidRPr="00AD7DC2">
              <w:rPr>
                <w:sz w:val="24"/>
                <w:szCs w:val="24"/>
              </w:rPr>
              <w:t>Storage of</w:t>
            </w:r>
            <w:r w:rsidRPr="00AD7DC2">
              <w:rPr>
                <w:spacing w:val="50"/>
                <w:sz w:val="24"/>
                <w:szCs w:val="24"/>
              </w:rPr>
              <w:t xml:space="preserve"> </w:t>
            </w:r>
            <w:r w:rsidRPr="00AD7DC2">
              <w:rPr>
                <w:sz w:val="24"/>
                <w:szCs w:val="24"/>
              </w:rPr>
              <w:t>Explosives</w:t>
            </w:r>
            <w:r w:rsidRPr="00AD7DC2">
              <w:rPr>
                <w:spacing w:val="53"/>
                <w:sz w:val="24"/>
                <w:szCs w:val="24"/>
              </w:rPr>
              <w:t xml:space="preserve"> </w:t>
            </w:r>
            <w:r w:rsidRPr="00AD7DC2">
              <w:rPr>
                <w:spacing w:val="-2"/>
                <w:sz w:val="24"/>
                <w:szCs w:val="24"/>
              </w:rPr>
              <w:t>Regulations</w:t>
            </w:r>
            <w:r w:rsidR="00F462B3">
              <w:rPr>
                <w:spacing w:val="-2"/>
                <w:sz w:val="24"/>
                <w:szCs w:val="24"/>
              </w:rPr>
              <w:t xml:space="preserve"> </w:t>
            </w:r>
            <w:r w:rsidRPr="00AD7DC2">
              <w:rPr>
                <w:spacing w:val="-4"/>
                <w:sz w:val="24"/>
                <w:szCs w:val="24"/>
              </w:rPr>
              <w:t>2005</w:t>
            </w:r>
          </w:p>
        </w:tc>
        <w:tc>
          <w:tcPr>
            <w:tcW w:w="1422" w:type="pct"/>
          </w:tcPr>
          <w:p w14:paraId="77CD784D" w14:textId="77777777" w:rsidR="00D00F35" w:rsidRPr="00AD7DC2" w:rsidRDefault="00D00F35" w:rsidP="00AD7DC2">
            <w:pPr>
              <w:pStyle w:val="TableParagraph"/>
              <w:spacing w:before="60" w:after="60" w:line="252" w:lineRule="auto"/>
              <w:ind w:left="0"/>
              <w:rPr>
                <w:sz w:val="24"/>
                <w:szCs w:val="24"/>
              </w:rPr>
            </w:pPr>
            <w:r w:rsidRPr="00AD7DC2">
              <w:rPr>
                <w:sz w:val="24"/>
                <w:szCs w:val="24"/>
              </w:rPr>
              <w:t>Regs:</w:t>
            </w:r>
            <w:r w:rsidRPr="00AD7DC2">
              <w:rPr>
                <w:spacing w:val="-5"/>
                <w:sz w:val="24"/>
                <w:szCs w:val="24"/>
              </w:rPr>
              <w:t xml:space="preserve"> </w:t>
            </w:r>
            <w:r w:rsidRPr="00AD7DC2">
              <w:rPr>
                <w:sz w:val="24"/>
                <w:szCs w:val="24"/>
              </w:rPr>
              <w:t>13,</w:t>
            </w:r>
            <w:r w:rsidRPr="00AD7DC2">
              <w:rPr>
                <w:spacing w:val="-4"/>
                <w:sz w:val="24"/>
                <w:szCs w:val="24"/>
              </w:rPr>
              <w:t xml:space="preserve"> </w:t>
            </w:r>
            <w:r w:rsidRPr="00AD7DC2">
              <w:rPr>
                <w:sz w:val="24"/>
                <w:szCs w:val="24"/>
              </w:rPr>
              <w:t>16,</w:t>
            </w:r>
            <w:r w:rsidRPr="00AD7DC2">
              <w:rPr>
                <w:spacing w:val="-4"/>
                <w:sz w:val="24"/>
                <w:szCs w:val="24"/>
              </w:rPr>
              <w:t xml:space="preserve"> </w:t>
            </w:r>
            <w:r w:rsidRPr="00AD7DC2">
              <w:rPr>
                <w:spacing w:val="-5"/>
                <w:sz w:val="24"/>
                <w:szCs w:val="24"/>
              </w:rPr>
              <w:t>17</w:t>
            </w:r>
          </w:p>
        </w:tc>
        <w:tc>
          <w:tcPr>
            <w:tcW w:w="2055" w:type="pct"/>
          </w:tcPr>
          <w:p w14:paraId="208D18BC" w14:textId="77777777" w:rsidR="00D00F35" w:rsidRPr="00AD7DC2" w:rsidRDefault="00D00F35" w:rsidP="00AD7DC2">
            <w:pPr>
              <w:pStyle w:val="TableParagraph"/>
              <w:spacing w:before="60" w:after="60" w:line="252" w:lineRule="auto"/>
              <w:ind w:left="42" w:right="255"/>
              <w:rPr>
                <w:sz w:val="24"/>
                <w:szCs w:val="24"/>
              </w:rPr>
            </w:pPr>
            <w:r w:rsidRPr="00AD7DC2">
              <w:rPr>
                <w:sz w:val="24"/>
                <w:szCs w:val="24"/>
              </w:rPr>
              <w:t>Any</w:t>
            </w:r>
            <w:r w:rsidRPr="00AD7DC2">
              <w:rPr>
                <w:spacing w:val="-11"/>
                <w:sz w:val="24"/>
                <w:szCs w:val="24"/>
              </w:rPr>
              <w:t xml:space="preserve"> </w:t>
            </w:r>
            <w:r w:rsidRPr="00AD7DC2">
              <w:rPr>
                <w:sz w:val="24"/>
                <w:szCs w:val="24"/>
              </w:rPr>
              <w:t>ONR-warranted</w:t>
            </w:r>
            <w:r w:rsidRPr="00AD7DC2">
              <w:rPr>
                <w:spacing w:val="-10"/>
                <w:sz w:val="24"/>
                <w:szCs w:val="24"/>
              </w:rPr>
              <w:t xml:space="preserve"> </w:t>
            </w:r>
            <w:r w:rsidRPr="00AD7DC2">
              <w:rPr>
                <w:sz w:val="24"/>
                <w:szCs w:val="24"/>
              </w:rPr>
              <w:t>inspector</w:t>
            </w:r>
            <w:r w:rsidRPr="00AD7DC2">
              <w:rPr>
                <w:spacing w:val="-11"/>
                <w:sz w:val="24"/>
                <w:szCs w:val="24"/>
              </w:rPr>
              <w:t xml:space="preserve"> </w:t>
            </w:r>
            <w:r w:rsidRPr="00AD7DC2">
              <w:rPr>
                <w:sz w:val="24"/>
                <w:szCs w:val="24"/>
              </w:rPr>
              <w:t>holding</w:t>
            </w:r>
            <w:r w:rsidRPr="00AD7DC2">
              <w:rPr>
                <w:spacing w:val="-12"/>
                <w:sz w:val="24"/>
                <w:szCs w:val="24"/>
              </w:rPr>
              <w:t xml:space="preserve"> </w:t>
            </w:r>
            <w:r w:rsidRPr="00AD7DC2">
              <w:rPr>
                <w:sz w:val="24"/>
                <w:szCs w:val="24"/>
              </w:rPr>
              <w:t>the post of B1 Chief Inspector of Explosives</w:t>
            </w:r>
          </w:p>
        </w:tc>
      </w:tr>
      <w:tr w:rsidR="00D00F35" w:rsidRPr="00AD7DC2" w14:paraId="56F09E15" w14:textId="77777777" w:rsidTr="00F462B3">
        <w:trPr>
          <w:cantSplit/>
          <w:trHeight w:val="897"/>
        </w:trPr>
        <w:tc>
          <w:tcPr>
            <w:tcW w:w="1523" w:type="pct"/>
            <w:vMerge/>
          </w:tcPr>
          <w:p w14:paraId="30CD5CDB" w14:textId="77777777" w:rsidR="00D00F35" w:rsidRPr="00AD7DC2" w:rsidRDefault="00D00F35" w:rsidP="00AD7DC2">
            <w:pPr>
              <w:pStyle w:val="TableParagraph"/>
              <w:spacing w:before="60" w:after="60" w:line="252" w:lineRule="auto"/>
              <w:ind w:left="0"/>
              <w:rPr>
                <w:sz w:val="24"/>
                <w:szCs w:val="24"/>
              </w:rPr>
            </w:pPr>
          </w:p>
        </w:tc>
        <w:tc>
          <w:tcPr>
            <w:tcW w:w="1422" w:type="pct"/>
          </w:tcPr>
          <w:p w14:paraId="516FFED2" w14:textId="77777777" w:rsidR="00D00F35" w:rsidRPr="00AD7DC2" w:rsidRDefault="00D00F35" w:rsidP="00AD7DC2">
            <w:pPr>
              <w:pStyle w:val="TableParagraph"/>
              <w:spacing w:before="60" w:after="60" w:line="252" w:lineRule="auto"/>
              <w:ind w:left="0"/>
              <w:rPr>
                <w:sz w:val="24"/>
                <w:szCs w:val="24"/>
              </w:rPr>
            </w:pPr>
            <w:r w:rsidRPr="00AD7DC2">
              <w:rPr>
                <w:spacing w:val="-2"/>
                <w:sz w:val="24"/>
                <w:szCs w:val="24"/>
              </w:rPr>
              <w:t>Regs</w:t>
            </w:r>
            <w:r w:rsidRPr="00AD7DC2">
              <w:rPr>
                <w:spacing w:val="-12"/>
                <w:sz w:val="24"/>
                <w:szCs w:val="24"/>
              </w:rPr>
              <w:t xml:space="preserve"> </w:t>
            </w:r>
            <w:r w:rsidRPr="00AD7DC2">
              <w:rPr>
                <w:spacing w:val="-2"/>
                <w:sz w:val="24"/>
                <w:szCs w:val="24"/>
              </w:rPr>
              <w:t>11,</w:t>
            </w:r>
            <w:r w:rsidRPr="00AD7DC2">
              <w:rPr>
                <w:spacing w:val="-18"/>
                <w:sz w:val="24"/>
                <w:szCs w:val="24"/>
              </w:rPr>
              <w:t xml:space="preserve"> </w:t>
            </w:r>
            <w:r w:rsidRPr="00AD7DC2">
              <w:rPr>
                <w:spacing w:val="-2"/>
                <w:sz w:val="24"/>
                <w:szCs w:val="24"/>
              </w:rPr>
              <w:t>13</w:t>
            </w:r>
            <w:r w:rsidRPr="00AD7DC2">
              <w:rPr>
                <w:spacing w:val="-16"/>
                <w:sz w:val="24"/>
                <w:szCs w:val="24"/>
              </w:rPr>
              <w:t xml:space="preserve"> </w:t>
            </w:r>
            <w:r w:rsidRPr="00AD7DC2">
              <w:rPr>
                <w:spacing w:val="-2"/>
                <w:sz w:val="24"/>
                <w:szCs w:val="24"/>
              </w:rPr>
              <w:t>(Where</w:t>
            </w:r>
            <w:r w:rsidRPr="00AD7DC2">
              <w:rPr>
                <w:spacing w:val="-12"/>
                <w:sz w:val="24"/>
                <w:szCs w:val="24"/>
              </w:rPr>
              <w:t xml:space="preserve"> </w:t>
            </w:r>
            <w:r w:rsidRPr="00AD7DC2">
              <w:rPr>
                <w:spacing w:val="-2"/>
                <w:sz w:val="24"/>
                <w:szCs w:val="24"/>
              </w:rPr>
              <w:t xml:space="preserve">Regs </w:t>
            </w:r>
            <w:r w:rsidRPr="00AD7DC2">
              <w:rPr>
                <w:sz w:val="24"/>
                <w:szCs w:val="24"/>
              </w:rPr>
              <w:t>13(4)(a)</w:t>
            </w:r>
            <w:r w:rsidRPr="00AD7DC2">
              <w:rPr>
                <w:spacing w:val="-27"/>
                <w:sz w:val="24"/>
                <w:szCs w:val="24"/>
              </w:rPr>
              <w:t xml:space="preserve"> </w:t>
            </w:r>
            <w:r w:rsidRPr="00AD7DC2">
              <w:rPr>
                <w:sz w:val="24"/>
                <w:szCs w:val="24"/>
              </w:rPr>
              <w:t>and</w:t>
            </w:r>
            <w:r w:rsidRPr="00AD7DC2">
              <w:rPr>
                <w:spacing w:val="-25"/>
                <w:sz w:val="24"/>
                <w:szCs w:val="24"/>
              </w:rPr>
              <w:t xml:space="preserve"> </w:t>
            </w:r>
            <w:r w:rsidRPr="00AD7DC2">
              <w:rPr>
                <w:sz w:val="24"/>
                <w:szCs w:val="24"/>
              </w:rPr>
              <w:t>13(4)(b)</w:t>
            </w:r>
          </w:p>
          <w:p w14:paraId="508FA025" w14:textId="77777777" w:rsidR="00D00F35" w:rsidRPr="00AD7DC2" w:rsidRDefault="00D00F35" w:rsidP="00AD7DC2">
            <w:pPr>
              <w:pStyle w:val="TableParagraph"/>
              <w:spacing w:before="60" w:after="60" w:line="252" w:lineRule="auto"/>
              <w:ind w:left="0"/>
              <w:rPr>
                <w:sz w:val="24"/>
                <w:szCs w:val="24"/>
              </w:rPr>
            </w:pPr>
            <w:r w:rsidRPr="00AD7DC2">
              <w:rPr>
                <w:sz w:val="24"/>
                <w:szCs w:val="24"/>
              </w:rPr>
              <w:t>apply),</w:t>
            </w:r>
            <w:r w:rsidRPr="00AD7DC2">
              <w:rPr>
                <w:spacing w:val="-3"/>
                <w:sz w:val="24"/>
                <w:szCs w:val="24"/>
              </w:rPr>
              <w:t xml:space="preserve"> </w:t>
            </w:r>
            <w:r w:rsidRPr="00AD7DC2">
              <w:rPr>
                <w:sz w:val="24"/>
                <w:szCs w:val="24"/>
              </w:rPr>
              <w:t>14,</w:t>
            </w:r>
            <w:r w:rsidRPr="00AD7DC2">
              <w:rPr>
                <w:spacing w:val="-10"/>
                <w:sz w:val="24"/>
                <w:szCs w:val="24"/>
              </w:rPr>
              <w:t xml:space="preserve"> </w:t>
            </w:r>
            <w:r w:rsidRPr="00AD7DC2">
              <w:rPr>
                <w:sz w:val="24"/>
                <w:szCs w:val="24"/>
              </w:rPr>
              <w:t>15,</w:t>
            </w:r>
            <w:r w:rsidRPr="00AD7DC2">
              <w:rPr>
                <w:spacing w:val="-10"/>
                <w:sz w:val="24"/>
                <w:szCs w:val="24"/>
              </w:rPr>
              <w:t xml:space="preserve"> </w:t>
            </w:r>
            <w:r w:rsidRPr="00AD7DC2">
              <w:rPr>
                <w:sz w:val="24"/>
                <w:szCs w:val="24"/>
              </w:rPr>
              <w:t>16</w:t>
            </w:r>
            <w:r w:rsidRPr="00AD7DC2">
              <w:rPr>
                <w:spacing w:val="-13"/>
                <w:sz w:val="24"/>
                <w:szCs w:val="24"/>
              </w:rPr>
              <w:t xml:space="preserve"> </w:t>
            </w:r>
            <w:r w:rsidRPr="00AD7DC2">
              <w:rPr>
                <w:sz w:val="24"/>
                <w:szCs w:val="24"/>
              </w:rPr>
              <w:t xml:space="preserve">(Where </w:t>
            </w:r>
            <w:r w:rsidRPr="00AD7DC2">
              <w:rPr>
                <w:spacing w:val="-4"/>
                <w:sz w:val="24"/>
                <w:szCs w:val="24"/>
              </w:rPr>
              <w:t>Regs</w:t>
            </w:r>
            <w:r w:rsidRPr="00AD7DC2">
              <w:rPr>
                <w:spacing w:val="-24"/>
                <w:sz w:val="24"/>
                <w:szCs w:val="24"/>
              </w:rPr>
              <w:t xml:space="preserve"> </w:t>
            </w:r>
            <w:r w:rsidRPr="00AD7DC2">
              <w:rPr>
                <w:spacing w:val="-4"/>
                <w:sz w:val="24"/>
                <w:szCs w:val="24"/>
              </w:rPr>
              <w:t>13(4)(a)</w:t>
            </w:r>
            <w:r w:rsidRPr="00AD7DC2">
              <w:rPr>
                <w:spacing w:val="-27"/>
                <w:sz w:val="24"/>
                <w:szCs w:val="24"/>
              </w:rPr>
              <w:t xml:space="preserve"> </w:t>
            </w:r>
            <w:r w:rsidRPr="00AD7DC2">
              <w:rPr>
                <w:spacing w:val="-4"/>
                <w:sz w:val="24"/>
                <w:szCs w:val="24"/>
              </w:rPr>
              <w:t>and</w:t>
            </w:r>
            <w:r w:rsidRPr="00AD7DC2">
              <w:rPr>
                <w:spacing w:val="-26"/>
                <w:sz w:val="24"/>
                <w:szCs w:val="24"/>
              </w:rPr>
              <w:t xml:space="preserve"> </w:t>
            </w:r>
            <w:r w:rsidRPr="00AD7DC2">
              <w:rPr>
                <w:spacing w:val="-4"/>
                <w:sz w:val="24"/>
                <w:szCs w:val="24"/>
              </w:rPr>
              <w:t>13(4)(b)</w:t>
            </w:r>
          </w:p>
        </w:tc>
        <w:tc>
          <w:tcPr>
            <w:tcW w:w="2055" w:type="pct"/>
          </w:tcPr>
          <w:p w14:paraId="30FF8DD3" w14:textId="77777777" w:rsidR="00D00F35" w:rsidRPr="00AD7DC2" w:rsidRDefault="00D00F35" w:rsidP="00AD7DC2">
            <w:pPr>
              <w:pStyle w:val="TableParagraph"/>
              <w:spacing w:before="60" w:after="60" w:line="252" w:lineRule="auto"/>
              <w:ind w:left="42" w:right="255"/>
              <w:rPr>
                <w:sz w:val="24"/>
                <w:szCs w:val="24"/>
              </w:rPr>
            </w:pPr>
            <w:r w:rsidRPr="00AD7DC2">
              <w:rPr>
                <w:sz w:val="24"/>
                <w:szCs w:val="24"/>
              </w:rPr>
              <w:t>Any inspector holding an ONR (full or H&amp;S) warrant,</w:t>
            </w:r>
            <w:r w:rsidRPr="00AD7DC2">
              <w:rPr>
                <w:spacing w:val="-5"/>
                <w:sz w:val="24"/>
                <w:szCs w:val="24"/>
              </w:rPr>
              <w:t xml:space="preserve"> </w:t>
            </w:r>
            <w:r w:rsidRPr="00AD7DC2">
              <w:rPr>
                <w:sz w:val="24"/>
                <w:szCs w:val="24"/>
              </w:rPr>
              <w:t>and</w:t>
            </w:r>
            <w:r w:rsidRPr="00AD7DC2">
              <w:rPr>
                <w:spacing w:val="-5"/>
                <w:sz w:val="24"/>
                <w:szCs w:val="24"/>
              </w:rPr>
              <w:t xml:space="preserve"> </w:t>
            </w:r>
            <w:r w:rsidRPr="00AD7DC2">
              <w:rPr>
                <w:sz w:val="24"/>
                <w:szCs w:val="24"/>
              </w:rPr>
              <w:t>holding</w:t>
            </w:r>
            <w:r w:rsidRPr="00AD7DC2">
              <w:rPr>
                <w:spacing w:val="-7"/>
                <w:sz w:val="24"/>
                <w:szCs w:val="24"/>
              </w:rPr>
              <w:t xml:space="preserve"> </w:t>
            </w:r>
            <w:r w:rsidRPr="00AD7DC2">
              <w:rPr>
                <w:sz w:val="24"/>
                <w:szCs w:val="24"/>
              </w:rPr>
              <w:t>the</w:t>
            </w:r>
            <w:r w:rsidRPr="00AD7DC2">
              <w:rPr>
                <w:spacing w:val="-5"/>
                <w:sz w:val="24"/>
                <w:szCs w:val="24"/>
              </w:rPr>
              <w:t xml:space="preserve"> </w:t>
            </w:r>
            <w:r w:rsidRPr="00AD7DC2">
              <w:rPr>
                <w:sz w:val="24"/>
                <w:szCs w:val="24"/>
              </w:rPr>
              <w:t>post</w:t>
            </w:r>
            <w:r w:rsidRPr="00AD7DC2">
              <w:rPr>
                <w:spacing w:val="-7"/>
                <w:sz w:val="24"/>
                <w:szCs w:val="24"/>
              </w:rPr>
              <w:t xml:space="preserve"> </w:t>
            </w:r>
            <w:r w:rsidRPr="00AD7DC2">
              <w:rPr>
                <w:sz w:val="24"/>
                <w:szCs w:val="24"/>
              </w:rPr>
              <w:t>of</w:t>
            </w:r>
            <w:r w:rsidRPr="00AD7DC2">
              <w:rPr>
                <w:spacing w:val="-7"/>
                <w:sz w:val="24"/>
                <w:szCs w:val="24"/>
              </w:rPr>
              <w:t xml:space="preserve"> </w:t>
            </w:r>
            <w:r w:rsidRPr="00AD7DC2">
              <w:rPr>
                <w:sz w:val="24"/>
                <w:szCs w:val="24"/>
              </w:rPr>
              <w:t>B2</w:t>
            </w:r>
            <w:r w:rsidRPr="00AD7DC2">
              <w:rPr>
                <w:spacing w:val="-7"/>
                <w:sz w:val="24"/>
                <w:szCs w:val="24"/>
              </w:rPr>
              <w:t xml:space="preserve"> </w:t>
            </w:r>
            <w:r w:rsidRPr="00AD7DC2">
              <w:rPr>
                <w:sz w:val="24"/>
                <w:szCs w:val="24"/>
              </w:rPr>
              <w:t>Inspector</w:t>
            </w:r>
          </w:p>
        </w:tc>
      </w:tr>
      <w:tr w:rsidR="00D00F35" w:rsidRPr="00AD7DC2" w14:paraId="7EB71DE2" w14:textId="77777777" w:rsidTr="00F462B3">
        <w:trPr>
          <w:cantSplit/>
          <w:trHeight w:val="619"/>
        </w:trPr>
        <w:tc>
          <w:tcPr>
            <w:tcW w:w="1523" w:type="pct"/>
          </w:tcPr>
          <w:p w14:paraId="67ED81F0" w14:textId="77777777" w:rsidR="00D00F35" w:rsidRPr="00AD7DC2" w:rsidRDefault="00D00F35" w:rsidP="00AD7DC2">
            <w:pPr>
              <w:pStyle w:val="TableParagraph"/>
              <w:spacing w:before="60" w:after="60" w:line="252" w:lineRule="auto"/>
              <w:ind w:left="0"/>
              <w:rPr>
                <w:sz w:val="24"/>
                <w:szCs w:val="24"/>
              </w:rPr>
            </w:pPr>
            <w:r w:rsidRPr="00AD7DC2">
              <w:rPr>
                <w:sz w:val="24"/>
                <w:szCs w:val="24"/>
              </w:rPr>
              <w:t>Fire</w:t>
            </w:r>
            <w:r w:rsidRPr="00AD7DC2">
              <w:rPr>
                <w:spacing w:val="-8"/>
                <w:sz w:val="24"/>
                <w:szCs w:val="24"/>
              </w:rPr>
              <w:t xml:space="preserve"> </w:t>
            </w:r>
            <w:r w:rsidRPr="00AD7DC2">
              <w:rPr>
                <w:sz w:val="24"/>
                <w:szCs w:val="24"/>
              </w:rPr>
              <w:t>(Scotland)</w:t>
            </w:r>
            <w:r w:rsidRPr="00AD7DC2">
              <w:rPr>
                <w:spacing w:val="-6"/>
                <w:sz w:val="24"/>
                <w:szCs w:val="24"/>
              </w:rPr>
              <w:t xml:space="preserve"> </w:t>
            </w:r>
            <w:r w:rsidRPr="00AD7DC2">
              <w:rPr>
                <w:sz w:val="24"/>
                <w:szCs w:val="24"/>
              </w:rPr>
              <w:t>Act</w:t>
            </w:r>
            <w:r w:rsidRPr="00AD7DC2">
              <w:rPr>
                <w:spacing w:val="-5"/>
                <w:sz w:val="24"/>
                <w:szCs w:val="24"/>
              </w:rPr>
              <w:t xml:space="preserve"> </w:t>
            </w:r>
            <w:r w:rsidRPr="00AD7DC2">
              <w:rPr>
                <w:spacing w:val="-4"/>
                <w:sz w:val="24"/>
                <w:szCs w:val="24"/>
              </w:rPr>
              <w:t>2005</w:t>
            </w:r>
          </w:p>
        </w:tc>
        <w:tc>
          <w:tcPr>
            <w:tcW w:w="1422" w:type="pct"/>
          </w:tcPr>
          <w:p w14:paraId="1D9ECD20" w14:textId="77777777" w:rsidR="00D00F35" w:rsidRPr="00AD7DC2" w:rsidRDefault="00D00F35" w:rsidP="00AD7DC2">
            <w:pPr>
              <w:pStyle w:val="TableParagraph"/>
              <w:spacing w:before="60" w:after="60" w:line="252" w:lineRule="auto"/>
              <w:ind w:left="0"/>
              <w:rPr>
                <w:sz w:val="24"/>
                <w:szCs w:val="24"/>
              </w:rPr>
            </w:pPr>
            <w:r w:rsidRPr="00AD7DC2">
              <w:rPr>
                <w:sz w:val="24"/>
                <w:szCs w:val="24"/>
              </w:rPr>
              <w:t>Sections</w:t>
            </w:r>
            <w:r w:rsidRPr="00AD7DC2">
              <w:rPr>
                <w:spacing w:val="-5"/>
                <w:sz w:val="24"/>
                <w:szCs w:val="24"/>
              </w:rPr>
              <w:t xml:space="preserve"> </w:t>
            </w:r>
            <w:r w:rsidRPr="00AD7DC2">
              <w:rPr>
                <w:sz w:val="24"/>
                <w:szCs w:val="24"/>
              </w:rPr>
              <w:t>63,</w:t>
            </w:r>
            <w:r w:rsidRPr="00AD7DC2">
              <w:rPr>
                <w:spacing w:val="-6"/>
                <w:sz w:val="24"/>
                <w:szCs w:val="24"/>
              </w:rPr>
              <w:t xml:space="preserve"> </w:t>
            </w:r>
            <w:r w:rsidRPr="00AD7DC2">
              <w:rPr>
                <w:sz w:val="24"/>
                <w:szCs w:val="24"/>
              </w:rPr>
              <w:t>64,</w:t>
            </w:r>
            <w:r w:rsidRPr="00AD7DC2">
              <w:rPr>
                <w:spacing w:val="-6"/>
                <w:sz w:val="24"/>
                <w:szCs w:val="24"/>
              </w:rPr>
              <w:t xml:space="preserve"> </w:t>
            </w:r>
            <w:r w:rsidRPr="00AD7DC2">
              <w:rPr>
                <w:spacing w:val="-5"/>
                <w:sz w:val="24"/>
                <w:szCs w:val="24"/>
              </w:rPr>
              <w:t>65</w:t>
            </w:r>
          </w:p>
        </w:tc>
        <w:tc>
          <w:tcPr>
            <w:tcW w:w="2055" w:type="pct"/>
          </w:tcPr>
          <w:p w14:paraId="7C4503FE" w14:textId="6FD1BF17" w:rsidR="00D00F35" w:rsidRPr="00AD7DC2" w:rsidRDefault="00D00F35" w:rsidP="00F462B3">
            <w:pPr>
              <w:pStyle w:val="TableParagraph"/>
              <w:spacing w:before="60" w:after="60" w:line="252" w:lineRule="auto"/>
              <w:ind w:left="42"/>
              <w:rPr>
                <w:sz w:val="24"/>
                <w:szCs w:val="24"/>
              </w:rPr>
            </w:pPr>
            <w:r w:rsidRPr="00AD7DC2">
              <w:rPr>
                <w:sz w:val="24"/>
                <w:szCs w:val="24"/>
              </w:rPr>
              <w:t>Any</w:t>
            </w:r>
            <w:r w:rsidRPr="00AD7DC2">
              <w:rPr>
                <w:spacing w:val="-5"/>
                <w:sz w:val="24"/>
                <w:szCs w:val="24"/>
              </w:rPr>
              <w:t xml:space="preserve"> </w:t>
            </w:r>
            <w:r w:rsidRPr="00AD7DC2">
              <w:rPr>
                <w:sz w:val="24"/>
                <w:szCs w:val="24"/>
              </w:rPr>
              <w:t>inspector</w:t>
            </w:r>
            <w:r w:rsidRPr="00AD7DC2">
              <w:rPr>
                <w:spacing w:val="-4"/>
                <w:sz w:val="24"/>
                <w:szCs w:val="24"/>
              </w:rPr>
              <w:t xml:space="preserve"> </w:t>
            </w:r>
            <w:r w:rsidRPr="00AD7DC2">
              <w:rPr>
                <w:sz w:val="24"/>
                <w:szCs w:val="24"/>
              </w:rPr>
              <w:t>holding</w:t>
            </w:r>
            <w:r w:rsidRPr="00AD7DC2">
              <w:rPr>
                <w:spacing w:val="-5"/>
                <w:sz w:val="24"/>
                <w:szCs w:val="24"/>
              </w:rPr>
              <w:t xml:space="preserve"> </w:t>
            </w:r>
            <w:r w:rsidRPr="00AD7DC2">
              <w:rPr>
                <w:sz w:val="24"/>
                <w:szCs w:val="24"/>
              </w:rPr>
              <w:t>an</w:t>
            </w:r>
            <w:r w:rsidRPr="00AD7DC2">
              <w:rPr>
                <w:spacing w:val="-6"/>
                <w:sz w:val="24"/>
                <w:szCs w:val="24"/>
              </w:rPr>
              <w:t xml:space="preserve"> </w:t>
            </w:r>
            <w:r w:rsidRPr="00AD7DC2">
              <w:rPr>
                <w:sz w:val="24"/>
                <w:szCs w:val="24"/>
              </w:rPr>
              <w:t>ONR</w:t>
            </w:r>
            <w:r w:rsidRPr="00AD7DC2">
              <w:rPr>
                <w:spacing w:val="-5"/>
                <w:sz w:val="24"/>
                <w:szCs w:val="24"/>
              </w:rPr>
              <w:t xml:space="preserve"> </w:t>
            </w:r>
            <w:r w:rsidRPr="00AD7DC2">
              <w:rPr>
                <w:sz w:val="24"/>
                <w:szCs w:val="24"/>
              </w:rPr>
              <w:t>(full</w:t>
            </w:r>
            <w:r w:rsidRPr="00AD7DC2">
              <w:rPr>
                <w:spacing w:val="-6"/>
                <w:sz w:val="24"/>
                <w:szCs w:val="24"/>
              </w:rPr>
              <w:t xml:space="preserve"> </w:t>
            </w:r>
            <w:r w:rsidRPr="00AD7DC2">
              <w:rPr>
                <w:sz w:val="24"/>
                <w:szCs w:val="24"/>
              </w:rPr>
              <w:t>or</w:t>
            </w:r>
            <w:r w:rsidRPr="00AD7DC2">
              <w:rPr>
                <w:spacing w:val="-4"/>
                <w:sz w:val="24"/>
                <w:szCs w:val="24"/>
              </w:rPr>
              <w:t xml:space="preserve"> H&amp;S)</w:t>
            </w:r>
            <w:r w:rsidR="00F462B3">
              <w:rPr>
                <w:spacing w:val="-4"/>
                <w:sz w:val="24"/>
                <w:szCs w:val="24"/>
              </w:rPr>
              <w:t xml:space="preserve"> </w:t>
            </w:r>
            <w:r w:rsidRPr="00AD7DC2">
              <w:rPr>
                <w:sz w:val="24"/>
                <w:szCs w:val="24"/>
              </w:rPr>
              <w:t>warrant,</w:t>
            </w:r>
            <w:r w:rsidRPr="00AD7DC2">
              <w:rPr>
                <w:spacing w:val="-5"/>
                <w:sz w:val="24"/>
                <w:szCs w:val="24"/>
              </w:rPr>
              <w:t xml:space="preserve"> </w:t>
            </w:r>
            <w:r w:rsidRPr="00AD7DC2">
              <w:rPr>
                <w:sz w:val="24"/>
                <w:szCs w:val="24"/>
              </w:rPr>
              <w:t>and</w:t>
            </w:r>
            <w:r w:rsidRPr="00AD7DC2">
              <w:rPr>
                <w:spacing w:val="-5"/>
                <w:sz w:val="24"/>
                <w:szCs w:val="24"/>
              </w:rPr>
              <w:t xml:space="preserve"> </w:t>
            </w:r>
            <w:r w:rsidRPr="00AD7DC2">
              <w:rPr>
                <w:sz w:val="24"/>
                <w:szCs w:val="24"/>
              </w:rPr>
              <w:t>holding</w:t>
            </w:r>
            <w:r w:rsidRPr="00AD7DC2">
              <w:rPr>
                <w:spacing w:val="-7"/>
                <w:sz w:val="24"/>
                <w:szCs w:val="24"/>
              </w:rPr>
              <w:t xml:space="preserve"> </w:t>
            </w:r>
            <w:r w:rsidRPr="00AD7DC2">
              <w:rPr>
                <w:sz w:val="24"/>
                <w:szCs w:val="24"/>
              </w:rPr>
              <w:t>the</w:t>
            </w:r>
            <w:r w:rsidRPr="00AD7DC2">
              <w:rPr>
                <w:spacing w:val="-5"/>
                <w:sz w:val="24"/>
                <w:szCs w:val="24"/>
              </w:rPr>
              <w:t xml:space="preserve"> </w:t>
            </w:r>
            <w:r w:rsidRPr="00AD7DC2">
              <w:rPr>
                <w:sz w:val="24"/>
                <w:szCs w:val="24"/>
              </w:rPr>
              <w:t>post</w:t>
            </w:r>
            <w:r w:rsidRPr="00AD7DC2">
              <w:rPr>
                <w:spacing w:val="-7"/>
                <w:sz w:val="24"/>
                <w:szCs w:val="24"/>
              </w:rPr>
              <w:t xml:space="preserve"> </w:t>
            </w:r>
            <w:r w:rsidRPr="00AD7DC2">
              <w:rPr>
                <w:sz w:val="24"/>
                <w:szCs w:val="24"/>
              </w:rPr>
              <w:t>of</w:t>
            </w:r>
            <w:r w:rsidRPr="00AD7DC2">
              <w:rPr>
                <w:spacing w:val="-7"/>
                <w:sz w:val="24"/>
                <w:szCs w:val="24"/>
              </w:rPr>
              <w:t xml:space="preserve"> </w:t>
            </w:r>
            <w:r w:rsidRPr="00AD7DC2">
              <w:rPr>
                <w:sz w:val="24"/>
                <w:szCs w:val="24"/>
              </w:rPr>
              <w:t>B3</w:t>
            </w:r>
            <w:r w:rsidRPr="00AD7DC2">
              <w:rPr>
                <w:spacing w:val="-7"/>
                <w:sz w:val="24"/>
                <w:szCs w:val="24"/>
              </w:rPr>
              <w:t xml:space="preserve"> </w:t>
            </w:r>
            <w:r w:rsidRPr="00AD7DC2">
              <w:rPr>
                <w:sz w:val="24"/>
                <w:szCs w:val="24"/>
              </w:rPr>
              <w:t xml:space="preserve">Fire </w:t>
            </w:r>
            <w:r w:rsidRPr="00AD7DC2">
              <w:rPr>
                <w:spacing w:val="-2"/>
                <w:sz w:val="24"/>
                <w:szCs w:val="24"/>
              </w:rPr>
              <w:t>Inspector</w:t>
            </w:r>
          </w:p>
        </w:tc>
      </w:tr>
      <w:tr w:rsidR="00D00F35" w:rsidRPr="00AD7DC2" w14:paraId="53A0CC92" w14:textId="77777777" w:rsidTr="00F462B3">
        <w:trPr>
          <w:cantSplit/>
          <w:trHeight w:val="561"/>
        </w:trPr>
        <w:tc>
          <w:tcPr>
            <w:tcW w:w="1523" w:type="pct"/>
          </w:tcPr>
          <w:p w14:paraId="5202559F" w14:textId="77777777" w:rsidR="00D00F35" w:rsidRPr="00AD7DC2" w:rsidRDefault="00D00F35" w:rsidP="00AD7DC2">
            <w:pPr>
              <w:pStyle w:val="TableParagraph"/>
              <w:spacing w:before="60" w:after="60" w:line="252" w:lineRule="auto"/>
              <w:ind w:left="0"/>
              <w:rPr>
                <w:sz w:val="24"/>
                <w:szCs w:val="24"/>
              </w:rPr>
            </w:pPr>
            <w:r w:rsidRPr="00AD7DC2">
              <w:rPr>
                <w:sz w:val="24"/>
                <w:szCs w:val="24"/>
              </w:rPr>
              <w:t>Regulatory</w:t>
            </w:r>
            <w:r w:rsidRPr="00AD7DC2">
              <w:rPr>
                <w:spacing w:val="-14"/>
                <w:sz w:val="24"/>
                <w:szCs w:val="24"/>
              </w:rPr>
              <w:t xml:space="preserve"> </w:t>
            </w:r>
            <w:r w:rsidRPr="00AD7DC2">
              <w:rPr>
                <w:sz w:val="24"/>
                <w:szCs w:val="24"/>
              </w:rPr>
              <w:t>Reform</w:t>
            </w:r>
            <w:r w:rsidRPr="00AD7DC2">
              <w:rPr>
                <w:spacing w:val="-14"/>
                <w:sz w:val="24"/>
                <w:szCs w:val="24"/>
              </w:rPr>
              <w:t xml:space="preserve"> </w:t>
            </w:r>
            <w:r w:rsidRPr="00AD7DC2">
              <w:rPr>
                <w:sz w:val="24"/>
                <w:szCs w:val="24"/>
              </w:rPr>
              <w:t>(Fire Safety) Order 2005</w:t>
            </w:r>
          </w:p>
        </w:tc>
        <w:tc>
          <w:tcPr>
            <w:tcW w:w="1422" w:type="pct"/>
          </w:tcPr>
          <w:p w14:paraId="3E9B8B9B" w14:textId="0CEEA80F" w:rsidR="00D00F35" w:rsidRPr="00AD7DC2" w:rsidRDefault="00D00F35" w:rsidP="00AD7DC2">
            <w:pPr>
              <w:pStyle w:val="TableParagraph"/>
              <w:spacing w:before="60" w:after="60" w:line="252" w:lineRule="auto"/>
              <w:ind w:left="0"/>
              <w:rPr>
                <w:sz w:val="24"/>
                <w:szCs w:val="24"/>
              </w:rPr>
            </w:pPr>
            <w:r w:rsidRPr="00AD7DC2">
              <w:rPr>
                <w:sz w:val="24"/>
                <w:szCs w:val="24"/>
              </w:rPr>
              <w:t>Articles</w:t>
            </w:r>
            <w:r w:rsidRPr="00AD7DC2">
              <w:rPr>
                <w:spacing w:val="-7"/>
                <w:sz w:val="24"/>
                <w:szCs w:val="24"/>
              </w:rPr>
              <w:t xml:space="preserve"> </w:t>
            </w:r>
            <w:r w:rsidR="00867CFB">
              <w:rPr>
                <w:spacing w:val="-7"/>
                <w:sz w:val="24"/>
                <w:szCs w:val="24"/>
              </w:rPr>
              <w:t xml:space="preserve">26 (1), </w:t>
            </w:r>
            <w:r w:rsidRPr="00AD7DC2">
              <w:rPr>
                <w:sz w:val="24"/>
                <w:szCs w:val="24"/>
              </w:rPr>
              <w:t>29,</w:t>
            </w:r>
            <w:r w:rsidRPr="00AD7DC2">
              <w:rPr>
                <w:spacing w:val="-5"/>
                <w:sz w:val="24"/>
                <w:szCs w:val="24"/>
              </w:rPr>
              <w:t xml:space="preserve"> </w:t>
            </w:r>
            <w:r w:rsidRPr="00AD7DC2">
              <w:rPr>
                <w:sz w:val="24"/>
                <w:szCs w:val="24"/>
              </w:rPr>
              <w:t>30,</w:t>
            </w:r>
            <w:r w:rsidRPr="00AD7DC2">
              <w:rPr>
                <w:spacing w:val="-6"/>
                <w:sz w:val="24"/>
                <w:szCs w:val="24"/>
              </w:rPr>
              <w:t xml:space="preserve"> </w:t>
            </w:r>
            <w:r w:rsidRPr="00AD7DC2">
              <w:rPr>
                <w:spacing w:val="-5"/>
                <w:sz w:val="24"/>
                <w:szCs w:val="24"/>
              </w:rPr>
              <w:t>31</w:t>
            </w:r>
          </w:p>
        </w:tc>
        <w:tc>
          <w:tcPr>
            <w:tcW w:w="2055" w:type="pct"/>
          </w:tcPr>
          <w:p w14:paraId="0224AA2A" w14:textId="6B104B60" w:rsidR="00D00F35" w:rsidRPr="00AD7DC2" w:rsidRDefault="00D00F35" w:rsidP="00F462B3">
            <w:pPr>
              <w:pStyle w:val="TableParagraph"/>
              <w:spacing w:before="60" w:after="60" w:line="252" w:lineRule="auto"/>
              <w:ind w:left="42"/>
              <w:rPr>
                <w:sz w:val="24"/>
                <w:szCs w:val="24"/>
              </w:rPr>
            </w:pPr>
            <w:r w:rsidRPr="00AD7DC2">
              <w:rPr>
                <w:sz w:val="24"/>
                <w:szCs w:val="24"/>
              </w:rPr>
              <w:t>Any</w:t>
            </w:r>
            <w:r w:rsidRPr="00AD7DC2">
              <w:rPr>
                <w:spacing w:val="-5"/>
                <w:sz w:val="24"/>
                <w:szCs w:val="24"/>
              </w:rPr>
              <w:t xml:space="preserve"> </w:t>
            </w:r>
            <w:r w:rsidRPr="00AD7DC2">
              <w:rPr>
                <w:sz w:val="24"/>
                <w:szCs w:val="24"/>
              </w:rPr>
              <w:t>inspector</w:t>
            </w:r>
            <w:r w:rsidRPr="00AD7DC2">
              <w:rPr>
                <w:spacing w:val="-4"/>
                <w:sz w:val="24"/>
                <w:szCs w:val="24"/>
              </w:rPr>
              <w:t xml:space="preserve"> </w:t>
            </w:r>
            <w:r w:rsidRPr="00AD7DC2">
              <w:rPr>
                <w:sz w:val="24"/>
                <w:szCs w:val="24"/>
              </w:rPr>
              <w:t>holding</w:t>
            </w:r>
            <w:r w:rsidRPr="00AD7DC2">
              <w:rPr>
                <w:spacing w:val="-5"/>
                <w:sz w:val="24"/>
                <w:szCs w:val="24"/>
              </w:rPr>
              <w:t xml:space="preserve"> </w:t>
            </w:r>
            <w:r w:rsidRPr="00AD7DC2">
              <w:rPr>
                <w:sz w:val="24"/>
                <w:szCs w:val="24"/>
              </w:rPr>
              <w:t>an</w:t>
            </w:r>
            <w:r w:rsidRPr="00AD7DC2">
              <w:rPr>
                <w:spacing w:val="-6"/>
                <w:sz w:val="24"/>
                <w:szCs w:val="24"/>
              </w:rPr>
              <w:t xml:space="preserve"> </w:t>
            </w:r>
            <w:r w:rsidRPr="00AD7DC2">
              <w:rPr>
                <w:sz w:val="24"/>
                <w:szCs w:val="24"/>
              </w:rPr>
              <w:t>ONR</w:t>
            </w:r>
            <w:r w:rsidRPr="00AD7DC2">
              <w:rPr>
                <w:spacing w:val="-5"/>
                <w:sz w:val="24"/>
                <w:szCs w:val="24"/>
              </w:rPr>
              <w:t xml:space="preserve"> </w:t>
            </w:r>
            <w:r w:rsidRPr="00AD7DC2">
              <w:rPr>
                <w:sz w:val="24"/>
                <w:szCs w:val="24"/>
              </w:rPr>
              <w:t>(full</w:t>
            </w:r>
            <w:r w:rsidRPr="00AD7DC2">
              <w:rPr>
                <w:spacing w:val="-6"/>
                <w:sz w:val="24"/>
                <w:szCs w:val="24"/>
              </w:rPr>
              <w:t xml:space="preserve"> </w:t>
            </w:r>
            <w:r w:rsidRPr="00AD7DC2">
              <w:rPr>
                <w:sz w:val="24"/>
                <w:szCs w:val="24"/>
              </w:rPr>
              <w:t>or</w:t>
            </w:r>
            <w:r w:rsidRPr="00AD7DC2">
              <w:rPr>
                <w:spacing w:val="-4"/>
                <w:sz w:val="24"/>
                <w:szCs w:val="24"/>
              </w:rPr>
              <w:t xml:space="preserve"> H&amp;S)</w:t>
            </w:r>
            <w:r w:rsidR="00F462B3">
              <w:rPr>
                <w:spacing w:val="-4"/>
                <w:sz w:val="24"/>
                <w:szCs w:val="24"/>
              </w:rPr>
              <w:t xml:space="preserve"> </w:t>
            </w:r>
            <w:r w:rsidRPr="00AD7DC2">
              <w:rPr>
                <w:sz w:val="24"/>
                <w:szCs w:val="24"/>
              </w:rPr>
              <w:t>warrant,</w:t>
            </w:r>
            <w:r w:rsidRPr="00AD7DC2">
              <w:rPr>
                <w:spacing w:val="-5"/>
                <w:sz w:val="24"/>
                <w:szCs w:val="24"/>
              </w:rPr>
              <w:t xml:space="preserve"> </w:t>
            </w:r>
            <w:r w:rsidRPr="00AD7DC2">
              <w:rPr>
                <w:sz w:val="24"/>
                <w:szCs w:val="24"/>
              </w:rPr>
              <w:t>and</w:t>
            </w:r>
            <w:r w:rsidRPr="00AD7DC2">
              <w:rPr>
                <w:spacing w:val="-5"/>
                <w:sz w:val="24"/>
                <w:szCs w:val="24"/>
              </w:rPr>
              <w:t xml:space="preserve"> </w:t>
            </w:r>
            <w:r w:rsidRPr="00AD7DC2">
              <w:rPr>
                <w:sz w:val="24"/>
                <w:szCs w:val="24"/>
              </w:rPr>
              <w:t>holding</w:t>
            </w:r>
            <w:r w:rsidRPr="00AD7DC2">
              <w:rPr>
                <w:spacing w:val="-7"/>
                <w:sz w:val="24"/>
                <w:szCs w:val="24"/>
              </w:rPr>
              <w:t xml:space="preserve"> </w:t>
            </w:r>
            <w:r w:rsidRPr="00AD7DC2">
              <w:rPr>
                <w:sz w:val="24"/>
                <w:szCs w:val="24"/>
              </w:rPr>
              <w:t>the</w:t>
            </w:r>
            <w:r w:rsidRPr="00AD7DC2">
              <w:rPr>
                <w:spacing w:val="-5"/>
                <w:sz w:val="24"/>
                <w:szCs w:val="24"/>
              </w:rPr>
              <w:t xml:space="preserve"> </w:t>
            </w:r>
            <w:r w:rsidRPr="00AD7DC2">
              <w:rPr>
                <w:sz w:val="24"/>
                <w:szCs w:val="24"/>
              </w:rPr>
              <w:t>post</w:t>
            </w:r>
            <w:r w:rsidRPr="00AD7DC2">
              <w:rPr>
                <w:spacing w:val="-7"/>
                <w:sz w:val="24"/>
                <w:szCs w:val="24"/>
              </w:rPr>
              <w:t xml:space="preserve"> </w:t>
            </w:r>
            <w:r w:rsidRPr="00AD7DC2">
              <w:rPr>
                <w:sz w:val="24"/>
                <w:szCs w:val="24"/>
              </w:rPr>
              <w:t>of</w:t>
            </w:r>
            <w:r w:rsidRPr="00AD7DC2">
              <w:rPr>
                <w:spacing w:val="-7"/>
                <w:sz w:val="24"/>
                <w:szCs w:val="24"/>
              </w:rPr>
              <w:t xml:space="preserve"> </w:t>
            </w:r>
            <w:r w:rsidRPr="00AD7DC2">
              <w:rPr>
                <w:sz w:val="24"/>
                <w:szCs w:val="24"/>
              </w:rPr>
              <w:t>B3</w:t>
            </w:r>
            <w:r w:rsidRPr="00AD7DC2">
              <w:rPr>
                <w:spacing w:val="-7"/>
                <w:sz w:val="24"/>
                <w:szCs w:val="24"/>
              </w:rPr>
              <w:t xml:space="preserve"> </w:t>
            </w:r>
            <w:r w:rsidRPr="00AD7DC2">
              <w:rPr>
                <w:sz w:val="24"/>
                <w:szCs w:val="24"/>
              </w:rPr>
              <w:t xml:space="preserve">Fire </w:t>
            </w:r>
            <w:r w:rsidRPr="00AD7DC2">
              <w:rPr>
                <w:spacing w:val="-2"/>
                <w:sz w:val="24"/>
                <w:szCs w:val="24"/>
              </w:rPr>
              <w:t>Inspector</w:t>
            </w:r>
          </w:p>
        </w:tc>
      </w:tr>
      <w:tr w:rsidR="00D00F35" w:rsidRPr="00AD7DC2" w14:paraId="7F5334EA" w14:textId="77777777" w:rsidTr="00F462B3">
        <w:trPr>
          <w:cantSplit/>
          <w:trHeight w:val="505"/>
        </w:trPr>
        <w:tc>
          <w:tcPr>
            <w:tcW w:w="1523" w:type="pct"/>
          </w:tcPr>
          <w:p w14:paraId="5AD4E989" w14:textId="77777777" w:rsidR="00D00F35" w:rsidRPr="00AD7DC2" w:rsidRDefault="00D00F35" w:rsidP="00AD7DC2">
            <w:pPr>
              <w:pStyle w:val="TableParagraph"/>
              <w:spacing w:before="60" w:after="60" w:line="252" w:lineRule="auto"/>
              <w:ind w:left="0" w:right="135"/>
              <w:rPr>
                <w:sz w:val="24"/>
                <w:szCs w:val="24"/>
              </w:rPr>
            </w:pPr>
            <w:r w:rsidRPr="00AD7DC2">
              <w:rPr>
                <w:sz w:val="24"/>
                <w:szCs w:val="24"/>
              </w:rPr>
              <w:t>Supply of Machinery (Safety)</w:t>
            </w:r>
            <w:r w:rsidRPr="00AD7DC2">
              <w:rPr>
                <w:spacing w:val="-14"/>
                <w:sz w:val="24"/>
                <w:szCs w:val="24"/>
              </w:rPr>
              <w:t xml:space="preserve"> </w:t>
            </w:r>
            <w:r w:rsidRPr="00AD7DC2">
              <w:rPr>
                <w:sz w:val="24"/>
                <w:szCs w:val="24"/>
              </w:rPr>
              <w:t>Regulations</w:t>
            </w:r>
            <w:r w:rsidRPr="00AD7DC2">
              <w:rPr>
                <w:spacing w:val="-14"/>
                <w:sz w:val="24"/>
                <w:szCs w:val="24"/>
              </w:rPr>
              <w:t xml:space="preserve"> </w:t>
            </w:r>
            <w:r w:rsidRPr="00AD7DC2">
              <w:rPr>
                <w:sz w:val="24"/>
                <w:szCs w:val="24"/>
              </w:rPr>
              <w:t>2008</w:t>
            </w:r>
          </w:p>
        </w:tc>
        <w:tc>
          <w:tcPr>
            <w:tcW w:w="1422" w:type="pct"/>
          </w:tcPr>
          <w:p w14:paraId="35101E36" w14:textId="77777777" w:rsidR="00D00F35" w:rsidRPr="00AD7DC2" w:rsidRDefault="00D00F35" w:rsidP="00AD7DC2">
            <w:pPr>
              <w:pStyle w:val="TableParagraph"/>
              <w:spacing w:before="60" w:after="60" w:line="252" w:lineRule="auto"/>
              <w:ind w:left="0"/>
              <w:rPr>
                <w:sz w:val="24"/>
                <w:szCs w:val="24"/>
              </w:rPr>
            </w:pPr>
            <w:r w:rsidRPr="00AD7DC2">
              <w:rPr>
                <w:sz w:val="24"/>
                <w:szCs w:val="24"/>
              </w:rPr>
              <w:t>Regs</w:t>
            </w:r>
            <w:r w:rsidRPr="00AD7DC2">
              <w:rPr>
                <w:spacing w:val="-6"/>
                <w:sz w:val="24"/>
                <w:szCs w:val="24"/>
              </w:rPr>
              <w:t xml:space="preserve"> </w:t>
            </w:r>
            <w:r w:rsidRPr="00AD7DC2">
              <w:rPr>
                <w:sz w:val="24"/>
                <w:szCs w:val="24"/>
              </w:rPr>
              <w:t>21(2),</w:t>
            </w:r>
            <w:r w:rsidRPr="00AD7DC2">
              <w:rPr>
                <w:spacing w:val="-7"/>
                <w:sz w:val="24"/>
                <w:szCs w:val="24"/>
              </w:rPr>
              <w:t xml:space="preserve"> </w:t>
            </w:r>
            <w:r w:rsidRPr="00AD7DC2">
              <w:rPr>
                <w:spacing w:val="-2"/>
                <w:sz w:val="24"/>
                <w:szCs w:val="24"/>
              </w:rPr>
              <w:t>21(3)</w:t>
            </w:r>
          </w:p>
        </w:tc>
        <w:tc>
          <w:tcPr>
            <w:tcW w:w="2055" w:type="pct"/>
          </w:tcPr>
          <w:p w14:paraId="4663D79B" w14:textId="77777777" w:rsidR="00D00F35" w:rsidRPr="00AD7DC2" w:rsidRDefault="00D00F35" w:rsidP="00AD7DC2">
            <w:pPr>
              <w:pStyle w:val="TableParagraph"/>
              <w:spacing w:before="60" w:after="60" w:line="252" w:lineRule="auto"/>
              <w:ind w:left="42" w:right="255"/>
              <w:rPr>
                <w:sz w:val="24"/>
                <w:szCs w:val="24"/>
              </w:rPr>
            </w:pPr>
            <w:r w:rsidRPr="00AD7DC2">
              <w:rPr>
                <w:sz w:val="24"/>
                <w:szCs w:val="24"/>
              </w:rPr>
              <w:t>Any inspector holding an ONR (full or H&amp;S) warrant,</w:t>
            </w:r>
            <w:r w:rsidRPr="00AD7DC2">
              <w:rPr>
                <w:spacing w:val="-5"/>
                <w:sz w:val="24"/>
                <w:szCs w:val="24"/>
              </w:rPr>
              <w:t xml:space="preserve"> </w:t>
            </w:r>
            <w:r w:rsidRPr="00AD7DC2">
              <w:rPr>
                <w:sz w:val="24"/>
                <w:szCs w:val="24"/>
              </w:rPr>
              <w:t>and</w:t>
            </w:r>
            <w:r w:rsidRPr="00AD7DC2">
              <w:rPr>
                <w:spacing w:val="-5"/>
                <w:sz w:val="24"/>
                <w:szCs w:val="24"/>
              </w:rPr>
              <w:t xml:space="preserve"> </w:t>
            </w:r>
            <w:r w:rsidRPr="00AD7DC2">
              <w:rPr>
                <w:sz w:val="24"/>
                <w:szCs w:val="24"/>
              </w:rPr>
              <w:t>holding</w:t>
            </w:r>
            <w:r w:rsidRPr="00AD7DC2">
              <w:rPr>
                <w:spacing w:val="-7"/>
                <w:sz w:val="24"/>
                <w:szCs w:val="24"/>
              </w:rPr>
              <w:t xml:space="preserve"> </w:t>
            </w:r>
            <w:r w:rsidRPr="00AD7DC2">
              <w:rPr>
                <w:sz w:val="24"/>
                <w:szCs w:val="24"/>
              </w:rPr>
              <w:t>the</w:t>
            </w:r>
            <w:r w:rsidRPr="00AD7DC2">
              <w:rPr>
                <w:spacing w:val="-5"/>
                <w:sz w:val="24"/>
                <w:szCs w:val="24"/>
              </w:rPr>
              <w:t xml:space="preserve"> </w:t>
            </w:r>
            <w:r w:rsidRPr="00AD7DC2">
              <w:rPr>
                <w:sz w:val="24"/>
                <w:szCs w:val="24"/>
              </w:rPr>
              <w:t>post</w:t>
            </w:r>
            <w:r w:rsidRPr="00AD7DC2">
              <w:rPr>
                <w:spacing w:val="-7"/>
                <w:sz w:val="24"/>
                <w:szCs w:val="24"/>
              </w:rPr>
              <w:t xml:space="preserve"> </w:t>
            </w:r>
            <w:r w:rsidRPr="00AD7DC2">
              <w:rPr>
                <w:sz w:val="24"/>
                <w:szCs w:val="24"/>
              </w:rPr>
              <w:t>of</w:t>
            </w:r>
            <w:r w:rsidRPr="00AD7DC2">
              <w:rPr>
                <w:spacing w:val="-7"/>
                <w:sz w:val="24"/>
                <w:szCs w:val="24"/>
              </w:rPr>
              <w:t xml:space="preserve"> </w:t>
            </w:r>
            <w:r w:rsidRPr="00AD7DC2">
              <w:rPr>
                <w:sz w:val="24"/>
                <w:szCs w:val="24"/>
              </w:rPr>
              <w:t>B2</w:t>
            </w:r>
            <w:r w:rsidRPr="00AD7DC2">
              <w:rPr>
                <w:spacing w:val="-7"/>
                <w:sz w:val="24"/>
                <w:szCs w:val="24"/>
              </w:rPr>
              <w:t xml:space="preserve"> </w:t>
            </w:r>
            <w:r w:rsidRPr="00AD7DC2">
              <w:rPr>
                <w:sz w:val="24"/>
                <w:szCs w:val="24"/>
              </w:rPr>
              <w:t>Inspector</w:t>
            </w:r>
          </w:p>
        </w:tc>
      </w:tr>
      <w:tr w:rsidR="007F685C" w:rsidRPr="00AD7DC2" w14:paraId="76D77827" w14:textId="77777777" w:rsidTr="00F462B3">
        <w:trPr>
          <w:cantSplit/>
          <w:trHeight w:val="505"/>
        </w:trPr>
        <w:tc>
          <w:tcPr>
            <w:tcW w:w="1523" w:type="pct"/>
          </w:tcPr>
          <w:p w14:paraId="5A278D44" w14:textId="77777777" w:rsidR="007F685C" w:rsidRDefault="007F685C" w:rsidP="00AD7DC2">
            <w:pPr>
              <w:pStyle w:val="TableParagraph"/>
              <w:spacing w:before="60" w:after="60" w:line="252" w:lineRule="auto"/>
              <w:ind w:left="0" w:right="135"/>
              <w:rPr>
                <w:rFonts w:eastAsia="Times New Roman" w:cs="Arial"/>
                <w:sz w:val="24"/>
                <w:szCs w:val="24"/>
              </w:rPr>
            </w:pPr>
            <w:r>
              <w:rPr>
                <w:rFonts w:eastAsia="Times New Roman" w:cs="Arial"/>
                <w:sz w:val="24"/>
                <w:szCs w:val="24"/>
              </w:rPr>
              <w:t xml:space="preserve">Criminal Procedures and Investigations Act 1996 </w:t>
            </w:r>
          </w:p>
          <w:p w14:paraId="76AFDC5C" w14:textId="52433A6D" w:rsidR="00F61178" w:rsidRPr="00AD7DC2" w:rsidRDefault="00F61178" w:rsidP="00AD7DC2">
            <w:pPr>
              <w:pStyle w:val="TableParagraph"/>
              <w:spacing w:before="60" w:after="60" w:line="252" w:lineRule="auto"/>
              <w:ind w:left="0" w:right="135"/>
              <w:rPr>
                <w:sz w:val="24"/>
                <w:szCs w:val="24"/>
              </w:rPr>
            </w:pPr>
            <w:r w:rsidRPr="00F61178">
              <w:rPr>
                <w:sz w:val="24"/>
                <w:szCs w:val="24"/>
              </w:rPr>
              <w:t>Criminal Justice and Licensing (Scotland) Act 2010</w:t>
            </w:r>
          </w:p>
        </w:tc>
        <w:tc>
          <w:tcPr>
            <w:tcW w:w="1422" w:type="pct"/>
          </w:tcPr>
          <w:p w14:paraId="34050961" w14:textId="77777777" w:rsidR="007F685C" w:rsidRDefault="00CD7D1D" w:rsidP="00AD7DC2">
            <w:pPr>
              <w:pStyle w:val="TableParagraph"/>
              <w:spacing w:before="60" w:after="60" w:line="252" w:lineRule="auto"/>
              <w:ind w:left="0"/>
              <w:rPr>
                <w:sz w:val="24"/>
                <w:szCs w:val="24"/>
              </w:rPr>
            </w:pPr>
            <w:r>
              <w:rPr>
                <w:sz w:val="24"/>
                <w:szCs w:val="24"/>
              </w:rPr>
              <w:t xml:space="preserve">Sections 23(2) </w:t>
            </w:r>
            <w:r w:rsidR="00BF2C68">
              <w:rPr>
                <w:sz w:val="24"/>
                <w:szCs w:val="24"/>
              </w:rPr>
              <w:t>and 26</w:t>
            </w:r>
          </w:p>
          <w:p w14:paraId="0D6E24C5" w14:textId="77777777" w:rsidR="007371AE" w:rsidRDefault="007371AE" w:rsidP="00AD7DC2">
            <w:pPr>
              <w:pStyle w:val="TableParagraph"/>
              <w:spacing w:before="60" w:after="60" w:line="252" w:lineRule="auto"/>
              <w:ind w:left="0"/>
              <w:rPr>
                <w:sz w:val="24"/>
                <w:szCs w:val="24"/>
              </w:rPr>
            </w:pPr>
          </w:p>
          <w:p w14:paraId="53A5A8A9" w14:textId="6AE6D6E6" w:rsidR="007371AE" w:rsidRPr="00AD7DC2" w:rsidRDefault="007371AE" w:rsidP="00AD7DC2">
            <w:pPr>
              <w:pStyle w:val="TableParagraph"/>
              <w:spacing w:before="60" w:after="60" w:line="252" w:lineRule="auto"/>
              <w:ind w:left="0"/>
              <w:rPr>
                <w:sz w:val="24"/>
                <w:szCs w:val="24"/>
              </w:rPr>
            </w:pPr>
            <w:r>
              <w:rPr>
                <w:sz w:val="24"/>
                <w:szCs w:val="24"/>
              </w:rPr>
              <w:t xml:space="preserve">Sections 117 to 120 and 164 </w:t>
            </w:r>
          </w:p>
        </w:tc>
        <w:tc>
          <w:tcPr>
            <w:tcW w:w="2055" w:type="pct"/>
          </w:tcPr>
          <w:p w14:paraId="4B12C709" w14:textId="39801069" w:rsidR="001C2E79" w:rsidRDefault="001C2E79" w:rsidP="001C2E79">
            <w:pPr>
              <w:rPr>
                <w:rFonts w:cs="Arial"/>
                <w:szCs w:val="24"/>
                <w:lang w:bidi="ar-SA"/>
              </w:rPr>
            </w:pPr>
            <w:r>
              <w:rPr>
                <w:rFonts w:cs="Arial"/>
                <w:szCs w:val="24"/>
              </w:rPr>
              <w:t>Any inspector holding an ONR (full or H&amp;S) warrant.</w:t>
            </w:r>
          </w:p>
          <w:p w14:paraId="15444353" w14:textId="77777777" w:rsidR="007F685C" w:rsidRPr="00AD7DC2" w:rsidRDefault="007F685C" w:rsidP="00AD7DC2">
            <w:pPr>
              <w:pStyle w:val="TableParagraph"/>
              <w:spacing w:before="60" w:after="60" w:line="252" w:lineRule="auto"/>
              <w:ind w:left="42" w:right="255"/>
              <w:rPr>
                <w:sz w:val="24"/>
                <w:szCs w:val="24"/>
              </w:rPr>
            </w:pPr>
          </w:p>
        </w:tc>
      </w:tr>
    </w:tbl>
    <w:p w14:paraId="76D4DA56" w14:textId="77777777" w:rsidR="00F915B7" w:rsidRDefault="00F915B7" w:rsidP="009E0E52">
      <w:pPr>
        <w:rPr>
          <w:b/>
          <w:bCs/>
        </w:rPr>
      </w:pPr>
    </w:p>
    <w:p w14:paraId="612380C9" w14:textId="58903D4D" w:rsidR="000278F6" w:rsidRDefault="000278F6">
      <w:pPr>
        <w:spacing w:after="0" w:line="240" w:lineRule="auto"/>
        <w:rPr>
          <w:b/>
          <w:bCs/>
        </w:rPr>
      </w:pPr>
    </w:p>
    <w:p w14:paraId="765474E6" w14:textId="5ECCB799" w:rsidR="008B47FD" w:rsidRDefault="00187938" w:rsidP="00763247">
      <w:pPr>
        <w:ind w:firstLine="720"/>
        <w:rPr>
          <w:b/>
          <w:bCs/>
        </w:rPr>
      </w:pPr>
      <w:r w:rsidRPr="00BD2653">
        <w:rPr>
          <w:sz w:val="22"/>
        </w:rPr>
        <w:tab/>
      </w:r>
    </w:p>
    <w:p w14:paraId="3A86CA5C" w14:textId="77777777" w:rsidR="008B47FD" w:rsidRPr="00221077" w:rsidRDefault="008B47FD" w:rsidP="008B47FD">
      <w:pPr>
        <w:sectPr w:rsidR="008B47FD" w:rsidRPr="00221077" w:rsidSect="00BD2653">
          <w:pgSz w:w="16838" w:h="11906" w:orient="landscape" w:code="9"/>
          <w:pgMar w:top="1440" w:right="1440" w:bottom="1135" w:left="1440" w:header="397" w:footer="397" w:gutter="0"/>
          <w:cols w:space="312"/>
          <w:docGrid w:linePitch="360"/>
        </w:sectPr>
      </w:pPr>
    </w:p>
    <w:bookmarkStart w:id="48" w:name="_Toc198804141" w:displacedByCustomXml="next"/>
    <w:sdt>
      <w:sdtPr>
        <w:rPr>
          <w:color w:val="auto"/>
          <w:sz w:val="24"/>
        </w:rPr>
        <w:id w:val="185338555"/>
        <w:docPartObj>
          <w:docPartGallery w:val="Bibliographies"/>
          <w:docPartUnique/>
        </w:docPartObj>
      </w:sdtPr>
      <w:sdtEndPr/>
      <w:sdtContent>
        <w:p w14:paraId="0590DFB2" w14:textId="3CF45C4F" w:rsidR="00F915B7" w:rsidRDefault="00F915B7">
          <w:pPr>
            <w:pStyle w:val="Heading1"/>
          </w:pPr>
          <w:r>
            <w:t>References</w:t>
          </w:r>
          <w:bookmarkEnd w:id="48"/>
        </w:p>
        <w:sdt>
          <w:sdtPr>
            <w:id w:val="-573587230"/>
            <w:bibliography/>
          </w:sdtPr>
          <w:sdtEndPr/>
          <w:sdtContent>
            <w:p w14:paraId="1DEC1C62" w14:textId="77777777" w:rsidR="006607C0" w:rsidRDefault="00F915B7">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6607C0" w:rsidRPr="00CE0850" w14:paraId="5CC947CC" w14:textId="77777777">
                <w:trPr>
                  <w:divId w:val="266741899"/>
                  <w:tblCellSpacing w:w="15" w:type="dxa"/>
                </w:trPr>
                <w:tc>
                  <w:tcPr>
                    <w:tcW w:w="50" w:type="pct"/>
                    <w:hideMark/>
                  </w:tcPr>
                  <w:p w14:paraId="69A00FE8" w14:textId="620CBE44" w:rsidR="006607C0" w:rsidRDefault="006607C0" w:rsidP="006607C0">
                    <w:pPr>
                      <w:pStyle w:val="Bibliography"/>
                      <w:spacing w:after="120"/>
                      <w:rPr>
                        <w:noProof/>
                        <w:szCs w:val="24"/>
                      </w:rPr>
                    </w:pPr>
                    <w:r>
                      <w:rPr>
                        <w:noProof/>
                      </w:rPr>
                      <w:t xml:space="preserve">[1] </w:t>
                    </w:r>
                  </w:p>
                </w:tc>
                <w:tc>
                  <w:tcPr>
                    <w:tcW w:w="0" w:type="auto"/>
                    <w:hideMark/>
                  </w:tcPr>
                  <w:p w14:paraId="3C8F33F6" w14:textId="77777777" w:rsidR="006607C0" w:rsidRPr="00985B50" w:rsidRDefault="006607C0" w:rsidP="006607C0">
                    <w:pPr>
                      <w:pStyle w:val="Bibliography"/>
                      <w:spacing w:after="120"/>
                      <w:rPr>
                        <w:noProof/>
                        <w:lang w:val="fr-FR"/>
                      </w:rPr>
                    </w:pPr>
                    <w:r>
                      <w:rPr>
                        <w:noProof/>
                      </w:rPr>
                      <w:t xml:space="preserve">ONR/DWP, “Framework Document between DWP and ONR,” October 2018. </w:t>
                    </w:r>
                    <w:r w:rsidRPr="00985B50">
                      <w:rPr>
                        <w:noProof/>
                        <w:lang w:val="fr-FR"/>
                      </w:rPr>
                      <w:t>[Online]. Available: https://www.onr.org.uk/documents/2018/onr-dwp-framework-document-oct18.pdf.</w:t>
                    </w:r>
                  </w:p>
                </w:tc>
              </w:tr>
              <w:tr w:rsidR="006607C0" w:rsidRPr="00CE0850" w14:paraId="468BF497" w14:textId="77777777">
                <w:trPr>
                  <w:divId w:val="266741899"/>
                  <w:tblCellSpacing w:w="15" w:type="dxa"/>
                </w:trPr>
                <w:tc>
                  <w:tcPr>
                    <w:tcW w:w="50" w:type="pct"/>
                    <w:hideMark/>
                  </w:tcPr>
                  <w:p w14:paraId="30D43860" w14:textId="77777777" w:rsidR="006607C0" w:rsidRDefault="006607C0" w:rsidP="006607C0">
                    <w:pPr>
                      <w:pStyle w:val="Bibliography"/>
                      <w:spacing w:after="120"/>
                      <w:rPr>
                        <w:noProof/>
                      </w:rPr>
                    </w:pPr>
                    <w:r>
                      <w:rPr>
                        <w:noProof/>
                      </w:rPr>
                      <w:t xml:space="preserve">[2] </w:t>
                    </w:r>
                  </w:p>
                </w:tc>
                <w:tc>
                  <w:tcPr>
                    <w:tcW w:w="0" w:type="auto"/>
                    <w:hideMark/>
                  </w:tcPr>
                  <w:p w14:paraId="5883777E" w14:textId="77777777" w:rsidR="006607C0" w:rsidRPr="00985B50" w:rsidRDefault="006607C0" w:rsidP="006607C0">
                    <w:pPr>
                      <w:pStyle w:val="Bibliography"/>
                      <w:spacing w:after="120"/>
                      <w:rPr>
                        <w:noProof/>
                        <w:lang w:val="fr-FR"/>
                      </w:rPr>
                    </w:pPr>
                    <w:r>
                      <w:rPr>
                        <w:noProof/>
                      </w:rPr>
                      <w:t xml:space="preserve">ONR, “ONR Corporate Governance Framework,” [Online]. </w:t>
                    </w:r>
                    <w:r w:rsidRPr="00985B50">
                      <w:rPr>
                        <w:noProof/>
                        <w:lang w:val="fr-FR"/>
                      </w:rPr>
                      <w:t>Available: https://www.onr.org.uk/documents/corporate-governance.pdf.</w:t>
                    </w:r>
                  </w:p>
                </w:tc>
              </w:tr>
              <w:tr w:rsidR="006607C0" w:rsidRPr="00CE0850" w14:paraId="55EE3F31" w14:textId="77777777">
                <w:trPr>
                  <w:divId w:val="266741899"/>
                  <w:tblCellSpacing w:w="15" w:type="dxa"/>
                </w:trPr>
                <w:tc>
                  <w:tcPr>
                    <w:tcW w:w="50" w:type="pct"/>
                    <w:hideMark/>
                  </w:tcPr>
                  <w:p w14:paraId="02331A34" w14:textId="77777777" w:rsidR="006607C0" w:rsidRDefault="006607C0" w:rsidP="006607C0">
                    <w:pPr>
                      <w:pStyle w:val="Bibliography"/>
                      <w:spacing w:after="120"/>
                      <w:rPr>
                        <w:noProof/>
                      </w:rPr>
                    </w:pPr>
                    <w:r>
                      <w:rPr>
                        <w:noProof/>
                      </w:rPr>
                      <w:t xml:space="preserve">[3] </w:t>
                    </w:r>
                  </w:p>
                </w:tc>
                <w:tc>
                  <w:tcPr>
                    <w:tcW w:w="0" w:type="auto"/>
                    <w:hideMark/>
                  </w:tcPr>
                  <w:p w14:paraId="7D80EC18" w14:textId="77777777" w:rsidR="006607C0" w:rsidRPr="00985B50" w:rsidRDefault="006607C0" w:rsidP="006607C0">
                    <w:pPr>
                      <w:pStyle w:val="Bibliography"/>
                      <w:spacing w:after="120"/>
                      <w:rPr>
                        <w:noProof/>
                        <w:lang w:val="fr-FR"/>
                      </w:rPr>
                    </w:pPr>
                    <w:r>
                      <w:rPr>
                        <w:noProof/>
                      </w:rPr>
                      <w:t xml:space="preserve">HM Treasury, “Managing Public Money,” May 2023. </w:t>
                    </w:r>
                    <w:r w:rsidRPr="00985B50">
                      <w:rPr>
                        <w:noProof/>
                        <w:lang w:val="fr-FR"/>
                      </w:rPr>
                      <w:t>[Online]. Available: https://www.gov.uk/government/publications/managing-public-money.</w:t>
                    </w:r>
                  </w:p>
                </w:tc>
              </w:tr>
              <w:tr w:rsidR="006607C0" w:rsidRPr="00CE0850" w14:paraId="46AF65D7" w14:textId="77777777">
                <w:trPr>
                  <w:divId w:val="266741899"/>
                  <w:tblCellSpacing w:w="15" w:type="dxa"/>
                </w:trPr>
                <w:tc>
                  <w:tcPr>
                    <w:tcW w:w="50" w:type="pct"/>
                    <w:hideMark/>
                  </w:tcPr>
                  <w:p w14:paraId="2FFB2FEA" w14:textId="77777777" w:rsidR="006607C0" w:rsidRDefault="006607C0" w:rsidP="006607C0">
                    <w:pPr>
                      <w:pStyle w:val="Bibliography"/>
                      <w:spacing w:after="120"/>
                      <w:rPr>
                        <w:noProof/>
                      </w:rPr>
                    </w:pPr>
                    <w:r>
                      <w:rPr>
                        <w:noProof/>
                      </w:rPr>
                      <w:t xml:space="preserve">[4] </w:t>
                    </w:r>
                  </w:p>
                </w:tc>
                <w:tc>
                  <w:tcPr>
                    <w:tcW w:w="0" w:type="auto"/>
                    <w:hideMark/>
                  </w:tcPr>
                  <w:p w14:paraId="5269FA2D" w14:textId="77777777" w:rsidR="006607C0" w:rsidRPr="00985B50" w:rsidRDefault="006607C0" w:rsidP="006607C0">
                    <w:pPr>
                      <w:pStyle w:val="Bibliography"/>
                      <w:spacing w:after="120"/>
                      <w:rPr>
                        <w:noProof/>
                        <w:lang w:val="fr-FR"/>
                      </w:rPr>
                    </w:pPr>
                    <w:r>
                      <w:rPr>
                        <w:noProof/>
                      </w:rPr>
                      <w:t xml:space="preserve">ONR, “How purchasing is organised in ONR,” 13 April 2023. </w:t>
                    </w:r>
                    <w:r w:rsidRPr="00985B50">
                      <w:rPr>
                        <w:noProof/>
                        <w:lang w:val="fr-FR"/>
                      </w:rPr>
                      <w:t>[Online]. Available: https://www.onr.org.uk/selling-to-onr/tendering.htm.</w:t>
                    </w:r>
                  </w:p>
                </w:tc>
              </w:tr>
              <w:tr w:rsidR="006607C0" w:rsidRPr="00CE0850" w14:paraId="48D5A2C7" w14:textId="77777777">
                <w:trPr>
                  <w:divId w:val="266741899"/>
                  <w:tblCellSpacing w:w="15" w:type="dxa"/>
                </w:trPr>
                <w:tc>
                  <w:tcPr>
                    <w:tcW w:w="50" w:type="pct"/>
                    <w:hideMark/>
                  </w:tcPr>
                  <w:p w14:paraId="51E2CC9C" w14:textId="77777777" w:rsidR="006607C0" w:rsidRDefault="006607C0" w:rsidP="006607C0">
                    <w:pPr>
                      <w:pStyle w:val="Bibliography"/>
                      <w:spacing w:after="120"/>
                      <w:rPr>
                        <w:noProof/>
                      </w:rPr>
                    </w:pPr>
                    <w:r>
                      <w:rPr>
                        <w:noProof/>
                      </w:rPr>
                      <w:t xml:space="preserve">[5] </w:t>
                    </w:r>
                  </w:p>
                </w:tc>
                <w:tc>
                  <w:tcPr>
                    <w:tcW w:w="0" w:type="auto"/>
                    <w:hideMark/>
                  </w:tcPr>
                  <w:p w14:paraId="04D05EE8" w14:textId="77777777" w:rsidR="006607C0" w:rsidRPr="00985B50" w:rsidRDefault="006607C0" w:rsidP="006607C0">
                    <w:pPr>
                      <w:pStyle w:val="Bibliography"/>
                      <w:spacing w:after="120"/>
                      <w:rPr>
                        <w:noProof/>
                        <w:lang w:val="fr-FR"/>
                      </w:rPr>
                    </w:pPr>
                    <w:r>
                      <w:rPr>
                        <w:noProof/>
                      </w:rPr>
                      <w:t xml:space="preserve">HM Treasury, “Guidance for approval of senior pay,” 31 July 2023. </w:t>
                    </w:r>
                    <w:r w:rsidRPr="00985B50">
                      <w:rPr>
                        <w:noProof/>
                        <w:lang w:val="fr-FR"/>
                      </w:rPr>
                      <w:t>[Online]. Available: https://www.gov.uk/government/publications/senior-civil-service-pay-and-reward.</w:t>
                    </w:r>
                  </w:p>
                </w:tc>
              </w:tr>
              <w:tr w:rsidR="006607C0" w:rsidRPr="00CE0850" w14:paraId="2177DDFA" w14:textId="77777777">
                <w:trPr>
                  <w:divId w:val="266741899"/>
                  <w:tblCellSpacing w:w="15" w:type="dxa"/>
                </w:trPr>
                <w:tc>
                  <w:tcPr>
                    <w:tcW w:w="50" w:type="pct"/>
                    <w:hideMark/>
                  </w:tcPr>
                  <w:p w14:paraId="46D2847C" w14:textId="77777777" w:rsidR="006607C0" w:rsidRDefault="006607C0" w:rsidP="006607C0">
                    <w:pPr>
                      <w:pStyle w:val="Bibliography"/>
                      <w:spacing w:after="120"/>
                      <w:rPr>
                        <w:noProof/>
                      </w:rPr>
                    </w:pPr>
                    <w:r>
                      <w:rPr>
                        <w:noProof/>
                      </w:rPr>
                      <w:t xml:space="preserve">[6] </w:t>
                    </w:r>
                  </w:p>
                </w:tc>
                <w:tc>
                  <w:tcPr>
                    <w:tcW w:w="0" w:type="auto"/>
                    <w:hideMark/>
                  </w:tcPr>
                  <w:p w14:paraId="15315ADF" w14:textId="77777777" w:rsidR="006607C0" w:rsidRPr="00985B50" w:rsidRDefault="006607C0" w:rsidP="006607C0">
                    <w:pPr>
                      <w:pStyle w:val="Bibliography"/>
                      <w:spacing w:after="120"/>
                      <w:rPr>
                        <w:noProof/>
                        <w:lang w:val="fr-FR"/>
                      </w:rPr>
                    </w:pPr>
                    <w:r>
                      <w:rPr>
                        <w:noProof/>
                      </w:rPr>
                      <w:t xml:space="preserve">ONR, “ONR Strategy 2020-2025,” July 2020. [Online]. </w:t>
                    </w:r>
                    <w:r w:rsidRPr="00985B50">
                      <w:rPr>
                        <w:noProof/>
                        <w:lang w:val="fr-FR"/>
                      </w:rPr>
                      <w:t>Available: https://www.onr.org.uk/documents/2020/onr-strategy-2020-2025.pdf.</w:t>
                    </w:r>
                  </w:p>
                </w:tc>
              </w:tr>
              <w:tr w:rsidR="006607C0" w14:paraId="1D155A8B" w14:textId="77777777">
                <w:trPr>
                  <w:divId w:val="266741899"/>
                  <w:tblCellSpacing w:w="15" w:type="dxa"/>
                </w:trPr>
                <w:tc>
                  <w:tcPr>
                    <w:tcW w:w="50" w:type="pct"/>
                    <w:hideMark/>
                  </w:tcPr>
                  <w:p w14:paraId="0E8B85CF" w14:textId="77777777" w:rsidR="006607C0" w:rsidRDefault="006607C0" w:rsidP="006607C0">
                    <w:pPr>
                      <w:pStyle w:val="Bibliography"/>
                      <w:spacing w:after="120"/>
                      <w:rPr>
                        <w:noProof/>
                      </w:rPr>
                    </w:pPr>
                    <w:r>
                      <w:rPr>
                        <w:noProof/>
                      </w:rPr>
                      <w:t xml:space="preserve">[7] </w:t>
                    </w:r>
                  </w:p>
                </w:tc>
                <w:tc>
                  <w:tcPr>
                    <w:tcW w:w="0" w:type="auto"/>
                    <w:hideMark/>
                  </w:tcPr>
                  <w:p w14:paraId="1998FC57" w14:textId="77777777" w:rsidR="006607C0" w:rsidRDefault="006607C0" w:rsidP="006607C0">
                    <w:pPr>
                      <w:pStyle w:val="Bibliography"/>
                      <w:spacing w:after="120"/>
                      <w:rPr>
                        <w:noProof/>
                      </w:rPr>
                    </w:pPr>
                    <w:r>
                      <w:rPr>
                        <w:noProof/>
                      </w:rPr>
                      <w:t>ONR, “ONR-FIN-FW-002 - Risk Management Framework”.</w:t>
                    </w:r>
                  </w:p>
                </w:tc>
              </w:tr>
              <w:tr w:rsidR="006607C0" w14:paraId="41741041" w14:textId="77777777">
                <w:trPr>
                  <w:divId w:val="266741899"/>
                  <w:tblCellSpacing w:w="15" w:type="dxa"/>
                </w:trPr>
                <w:tc>
                  <w:tcPr>
                    <w:tcW w:w="50" w:type="pct"/>
                    <w:hideMark/>
                  </w:tcPr>
                  <w:p w14:paraId="573F3E2B" w14:textId="77777777" w:rsidR="006607C0" w:rsidRDefault="006607C0" w:rsidP="006607C0">
                    <w:pPr>
                      <w:pStyle w:val="Bibliography"/>
                      <w:spacing w:after="120"/>
                      <w:rPr>
                        <w:noProof/>
                      </w:rPr>
                    </w:pPr>
                    <w:r>
                      <w:rPr>
                        <w:noProof/>
                      </w:rPr>
                      <w:t xml:space="preserve">[8] </w:t>
                    </w:r>
                  </w:p>
                </w:tc>
                <w:tc>
                  <w:tcPr>
                    <w:tcW w:w="0" w:type="auto"/>
                    <w:hideMark/>
                  </w:tcPr>
                  <w:p w14:paraId="3040CFE3" w14:textId="77777777" w:rsidR="006607C0" w:rsidRDefault="006607C0" w:rsidP="006607C0">
                    <w:pPr>
                      <w:pStyle w:val="Bibliography"/>
                      <w:spacing w:after="120"/>
                      <w:rPr>
                        <w:noProof/>
                      </w:rPr>
                    </w:pPr>
                    <w:r>
                      <w:rPr>
                        <w:noProof/>
                      </w:rPr>
                      <w:t>ONR, “People Strategy 2020-25,” 2021.</w:t>
                    </w:r>
                  </w:p>
                </w:tc>
              </w:tr>
              <w:tr w:rsidR="006607C0" w:rsidRPr="00CE0850" w14:paraId="08141F4A" w14:textId="77777777">
                <w:trPr>
                  <w:divId w:val="266741899"/>
                  <w:tblCellSpacing w:w="15" w:type="dxa"/>
                </w:trPr>
                <w:tc>
                  <w:tcPr>
                    <w:tcW w:w="50" w:type="pct"/>
                    <w:hideMark/>
                  </w:tcPr>
                  <w:p w14:paraId="1CA070D2" w14:textId="77777777" w:rsidR="006607C0" w:rsidRDefault="006607C0" w:rsidP="006607C0">
                    <w:pPr>
                      <w:pStyle w:val="Bibliography"/>
                      <w:spacing w:after="120"/>
                      <w:rPr>
                        <w:noProof/>
                      </w:rPr>
                    </w:pPr>
                    <w:r>
                      <w:rPr>
                        <w:noProof/>
                      </w:rPr>
                      <w:t xml:space="preserve">[9] </w:t>
                    </w:r>
                  </w:p>
                </w:tc>
                <w:tc>
                  <w:tcPr>
                    <w:tcW w:w="0" w:type="auto"/>
                    <w:hideMark/>
                  </w:tcPr>
                  <w:p w14:paraId="5214EEA5" w14:textId="77777777" w:rsidR="006607C0" w:rsidRPr="00985B50" w:rsidRDefault="006607C0" w:rsidP="006607C0">
                    <w:pPr>
                      <w:pStyle w:val="Bibliography"/>
                      <w:spacing w:after="120"/>
                      <w:rPr>
                        <w:noProof/>
                        <w:lang w:val="fr-FR"/>
                      </w:rPr>
                    </w:pPr>
                    <w:r>
                      <w:rPr>
                        <w:noProof/>
                      </w:rPr>
                      <w:t xml:space="preserve">HM Treasury, “Government Financial Reporting Manual,” 16 December 2021. </w:t>
                    </w:r>
                    <w:r w:rsidRPr="00985B50">
                      <w:rPr>
                        <w:noProof/>
                        <w:lang w:val="fr-FR"/>
                      </w:rPr>
                      <w:t>[Online]. Available: https://www.gov.uk/government/publications/government-financial-reporting-manual-2022-23.</w:t>
                    </w:r>
                  </w:p>
                </w:tc>
              </w:tr>
              <w:tr w:rsidR="006607C0" w14:paraId="489B96B3" w14:textId="77777777">
                <w:trPr>
                  <w:divId w:val="266741899"/>
                  <w:tblCellSpacing w:w="15" w:type="dxa"/>
                </w:trPr>
                <w:tc>
                  <w:tcPr>
                    <w:tcW w:w="50" w:type="pct"/>
                    <w:hideMark/>
                  </w:tcPr>
                  <w:p w14:paraId="07010A37" w14:textId="77777777" w:rsidR="006607C0" w:rsidRDefault="006607C0" w:rsidP="006607C0">
                    <w:pPr>
                      <w:pStyle w:val="Bibliography"/>
                      <w:spacing w:after="120"/>
                      <w:rPr>
                        <w:noProof/>
                      </w:rPr>
                    </w:pPr>
                    <w:r>
                      <w:rPr>
                        <w:noProof/>
                      </w:rPr>
                      <w:t xml:space="preserve">[10] </w:t>
                    </w:r>
                  </w:p>
                </w:tc>
                <w:tc>
                  <w:tcPr>
                    <w:tcW w:w="0" w:type="auto"/>
                    <w:hideMark/>
                  </w:tcPr>
                  <w:p w14:paraId="4DF19986" w14:textId="77777777" w:rsidR="006607C0" w:rsidRDefault="006607C0" w:rsidP="006607C0">
                    <w:pPr>
                      <w:pStyle w:val="Bibliography"/>
                      <w:spacing w:after="120"/>
                      <w:rPr>
                        <w:noProof/>
                      </w:rPr>
                    </w:pPr>
                    <w:r>
                      <w:rPr>
                        <w:noProof/>
                      </w:rPr>
                      <w:t>ONR, “ONR-FIN-FW-003 - Commercial Governance Framework”.</w:t>
                    </w:r>
                  </w:p>
                </w:tc>
              </w:tr>
              <w:tr w:rsidR="006607C0" w14:paraId="2EE5E91B" w14:textId="77777777">
                <w:trPr>
                  <w:divId w:val="266741899"/>
                  <w:tblCellSpacing w:w="15" w:type="dxa"/>
                </w:trPr>
                <w:tc>
                  <w:tcPr>
                    <w:tcW w:w="50" w:type="pct"/>
                    <w:hideMark/>
                  </w:tcPr>
                  <w:p w14:paraId="13F135E2" w14:textId="77777777" w:rsidR="006607C0" w:rsidRDefault="006607C0" w:rsidP="006607C0">
                    <w:pPr>
                      <w:pStyle w:val="Bibliography"/>
                      <w:spacing w:after="120"/>
                      <w:rPr>
                        <w:noProof/>
                      </w:rPr>
                    </w:pPr>
                    <w:r>
                      <w:rPr>
                        <w:noProof/>
                      </w:rPr>
                      <w:t xml:space="preserve">[11] </w:t>
                    </w:r>
                  </w:p>
                </w:tc>
                <w:tc>
                  <w:tcPr>
                    <w:tcW w:w="0" w:type="auto"/>
                    <w:hideMark/>
                  </w:tcPr>
                  <w:p w14:paraId="27ACE550" w14:textId="77777777" w:rsidR="006607C0" w:rsidRDefault="006607C0" w:rsidP="006607C0">
                    <w:pPr>
                      <w:pStyle w:val="Bibliography"/>
                      <w:spacing w:after="120"/>
                      <w:rPr>
                        <w:noProof/>
                      </w:rPr>
                    </w:pPr>
                    <w:r>
                      <w:rPr>
                        <w:noProof/>
                      </w:rPr>
                      <w:t>ONR, “ONR-FIN-PROC-002 - Use of a Government Procurement Card (GPC)”.</w:t>
                    </w:r>
                  </w:p>
                </w:tc>
              </w:tr>
              <w:tr w:rsidR="006607C0" w:rsidRPr="00CE0850" w14:paraId="02B817C7" w14:textId="77777777">
                <w:trPr>
                  <w:divId w:val="266741899"/>
                  <w:tblCellSpacing w:w="15" w:type="dxa"/>
                </w:trPr>
                <w:tc>
                  <w:tcPr>
                    <w:tcW w:w="50" w:type="pct"/>
                    <w:hideMark/>
                  </w:tcPr>
                  <w:p w14:paraId="452C8FBE" w14:textId="77777777" w:rsidR="006607C0" w:rsidRDefault="006607C0" w:rsidP="006607C0">
                    <w:pPr>
                      <w:pStyle w:val="Bibliography"/>
                      <w:spacing w:after="120"/>
                      <w:rPr>
                        <w:noProof/>
                      </w:rPr>
                    </w:pPr>
                    <w:r>
                      <w:rPr>
                        <w:noProof/>
                      </w:rPr>
                      <w:t xml:space="preserve">[12] </w:t>
                    </w:r>
                  </w:p>
                </w:tc>
                <w:tc>
                  <w:tcPr>
                    <w:tcW w:w="0" w:type="auto"/>
                    <w:hideMark/>
                  </w:tcPr>
                  <w:p w14:paraId="59934B2E" w14:textId="77777777" w:rsidR="006607C0" w:rsidRPr="00985B50" w:rsidRDefault="006607C0" w:rsidP="006607C0">
                    <w:pPr>
                      <w:pStyle w:val="Bibliography"/>
                      <w:spacing w:after="120"/>
                      <w:rPr>
                        <w:noProof/>
                        <w:lang w:val="fr-FR"/>
                      </w:rPr>
                    </w:pPr>
                    <w:r>
                      <w:rPr>
                        <w:noProof/>
                      </w:rPr>
                      <w:t xml:space="preserve">Department for Business and Trade, “Better Regulation Framework,” 19 September 2023. </w:t>
                    </w:r>
                    <w:r w:rsidRPr="00985B50">
                      <w:rPr>
                        <w:noProof/>
                        <w:lang w:val="fr-FR"/>
                      </w:rPr>
                      <w:t>[Online]. Available: https://www.gov.uk/government/publications/better-regulation-framework.</w:t>
                    </w:r>
                  </w:p>
                </w:tc>
              </w:tr>
              <w:tr w:rsidR="006607C0" w14:paraId="3B681553" w14:textId="77777777">
                <w:trPr>
                  <w:divId w:val="266741899"/>
                  <w:tblCellSpacing w:w="15" w:type="dxa"/>
                </w:trPr>
                <w:tc>
                  <w:tcPr>
                    <w:tcW w:w="50" w:type="pct"/>
                    <w:hideMark/>
                  </w:tcPr>
                  <w:p w14:paraId="6B74EEA1" w14:textId="77777777" w:rsidR="006607C0" w:rsidRDefault="006607C0" w:rsidP="006607C0">
                    <w:pPr>
                      <w:pStyle w:val="Bibliography"/>
                      <w:spacing w:after="120"/>
                      <w:rPr>
                        <w:noProof/>
                      </w:rPr>
                    </w:pPr>
                    <w:r>
                      <w:rPr>
                        <w:noProof/>
                      </w:rPr>
                      <w:t xml:space="preserve">[13] </w:t>
                    </w:r>
                  </w:p>
                </w:tc>
                <w:tc>
                  <w:tcPr>
                    <w:tcW w:w="0" w:type="auto"/>
                    <w:hideMark/>
                  </w:tcPr>
                  <w:p w14:paraId="7FF37F50" w14:textId="77777777" w:rsidR="006607C0" w:rsidRDefault="006607C0" w:rsidP="006607C0">
                    <w:pPr>
                      <w:pStyle w:val="Bibliography"/>
                      <w:spacing w:after="120"/>
                      <w:rPr>
                        <w:noProof/>
                      </w:rPr>
                    </w:pPr>
                    <w:r>
                      <w:rPr>
                        <w:noProof/>
                      </w:rPr>
                      <w:t>ONR, “ONR-COM-GD-001 - ONR Style Guide”.</w:t>
                    </w:r>
                  </w:p>
                </w:tc>
              </w:tr>
              <w:tr w:rsidR="006607C0" w14:paraId="2D37A937" w14:textId="77777777">
                <w:trPr>
                  <w:divId w:val="266741899"/>
                  <w:tblCellSpacing w:w="15" w:type="dxa"/>
                </w:trPr>
                <w:tc>
                  <w:tcPr>
                    <w:tcW w:w="50" w:type="pct"/>
                    <w:hideMark/>
                  </w:tcPr>
                  <w:p w14:paraId="2306F555" w14:textId="77777777" w:rsidR="006607C0" w:rsidRDefault="006607C0" w:rsidP="006607C0">
                    <w:pPr>
                      <w:pStyle w:val="Bibliography"/>
                      <w:spacing w:after="120"/>
                      <w:rPr>
                        <w:noProof/>
                      </w:rPr>
                    </w:pPr>
                    <w:r>
                      <w:rPr>
                        <w:noProof/>
                      </w:rPr>
                      <w:t xml:space="preserve">[14] </w:t>
                    </w:r>
                  </w:p>
                </w:tc>
                <w:tc>
                  <w:tcPr>
                    <w:tcW w:w="0" w:type="auto"/>
                    <w:hideMark/>
                  </w:tcPr>
                  <w:p w14:paraId="5CFE9219" w14:textId="77777777" w:rsidR="006607C0" w:rsidRDefault="006607C0" w:rsidP="006607C0">
                    <w:pPr>
                      <w:pStyle w:val="Bibliography"/>
                      <w:spacing w:after="120"/>
                      <w:rPr>
                        <w:noProof/>
                      </w:rPr>
                    </w:pPr>
                    <w:r>
                      <w:rPr>
                        <w:noProof/>
                      </w:rPr>
                      <w:t>ONR, “ONR-DPC-POL-001 - Data Protection Policy”.</w:t>
                    </w:r>
                  </w:p>
                </w:tc>
              </w:tr>
              <w:tr w:rsidR="006607C0" w14:paraId="1D1A1B3F" w14:textId="77777777">
                <w:trPr>
                  <w:divId w:val="266741899"/>
                  <w:tblCellSpacing w:w="15" w:type="dxa"/>
                </w:trPr>
                <w:tc>
                  <w:tcPr>
                    <w:tcW w:w="50" w:type="pct"/>
                    <w:hideMark/>
                  </w:tcPr>
                  <w:p w14:paraId="4B637E8B" w14:textId="77777777" w:rsidR="006607C0" w:rsidRDefault="006607C0" w:rsidP="006607C0">
                    <w:pPr>
                      <w:pStyle w:val="Bibliography"/>
                      <w:spacing w:after="120"/>
                      <w:rPr>
                        <w:noProof/>
                      </w:rPr>
                    </w:pPr>
                    <w:r>
                      <w:rPr>
                        <w:noProof/>
                      </w:rPr>
                      <w:t xml:space="preserve">[15] </w:t>
                    </w:r>
                  </w:p>
                </w:tc>
                <w:tc>
                  <w:tcPr>
                    <w:tcW w:w="0" w:type="auto"/>
                    <w:hideMark/>
                  </w:tcPr>
                  <w:p w14:paraId="42FA72FD" w14:textId="77777777" w:rsidR="006607C0" w:rsidRDefault="006607C0" w:rsidP="006607C0">
                    <w:pPr>
                      <w:pStyle w:val="Bibliography"/>
                      <w:spacing w:after="120"/>
                      <w:rPr>
                        <w:noProof/>
                      </w:rPr>
                    </w:pPr>
                    <w:r>
                      <w:rPr>
                        <w:noProof/>
                      </w:rPr>
                      <w:t>ONR, “ONR-FIN-POL-004 - Gifts and Hospitality Policy”.</w:t>
                    </w:r>
                  </w:p>
                </w:tc>
              </w:tr>
            </w:tbl>
            <w:p w14:paraId="0D93F05E" w14:textId="77777777" w:rsidR="006607C0" w:rsidRDefault="006607C0">
              <w:pPr>
                <w:divId w:val="266741899"/>
                <w:rPr>
                  <w:rFonts w:eastAsia="Times New Roman"/>
                  <w:noProof/>
                </w:rPr>
              </w:pPr>
            </w:p>
            <w:p w14:paraId="21E274E6" w14:textId="796F4699" w:rsidR="00F915B7" w:rsidRDefault="00F915B7">
              <w:r>
                <w:rPr>
                  <w:b/>
                  <w:bCs/>
                  <w:noProof/>
                </w:rPr>
                <w:fldChar w:fldCharType="end"/>
              </w:r>
            </w:p>
          </w:sdtContent>
        </w:sdt>
      </w:sdtContent>
    </w:sdt>
    <w:p w14:paraId="22436B15" w14:textId="77777777" w:rsidR="00B40DF1" w:rsidRDefault="00B40DF1" w:rsidP="00F915B7">
      <w:pPr>
        <w:rPr>
          <w:b/>
          <w:bCs/>
        </w:rPr>
        <w:sectPr w:rsidR="00B40DF1" w:rsidSect="003A3B07">
          <w:pgSz w:w="11906" w:h="16838" w:code="9"/>
          <w:pgMar w:top="1440" w:right="1440" w:bottom="1440" w:left="1440" w:header="397" w:footer="397" w:gutter="0"/>
          <w:cols w:space="312"/>
          <w:docGrid w:linePitch="360"/>
        </w:sectPr>
      </w:pPr>
    </w:p>
    <w:p w14:paraId="415F28CA" w14:textId="225493AE" w:rsidR="00B40DF1" w:rsidRPr="001335A1" w:rsidRDefault="00B40DF1" w:rsidP="004C0F38">
      <w:pPr>
        <w:pStyle w:val="Heading1"/>
      </w:pPr>
      <w:bookmarkStart w:id="49" w:name="_Toc198804142"/>
      <w:r>
        <w:lastRenderedPageBreak/>
        <w:t>Revision commentary</w:t>
      </w:r>
      <w:bookmarkEnd w:id="49"/>
      <w:r w:rsidRPr="001335A1">
        <w:t xml:space="preserve"> </w:t>
      </w:r>
    </w:p>
    <w:tbl>
      <w:tblPr>
        <w:tblStyle w:val="ONRTable1"/>
        <w:tblW w:w="5000" w:type="pct"/>
        <w:tblInd w:w="0" w:type="dxa"/>
        <w:tblLook w:val="04A0" w:firstRow="1" w:lastRow="0" w:firstColumn="1" w:lastColumn="0" w:noHBand="0" w:noVBand="1"/>
      </w:tblPr>
      <w:tblGrid>
        <w:gridCol w:w="800"/>
        <w:gridCol w:w="1401"/>
        <w:gridCol w:w="6825"/>
      </w:tblGrid>
      <w:tr w:rsidR="00B40DF1" w:rsidRPr="006607C0" w14:paraId="7C1BAE88" w14:textId="77777777" w:rsidTr="00FD2515">
        <w:trPr>
          <w:cnfStyle w:val="100000000000" w:firstRow="1" w:lastRow="0" w:firstColumn="0" w:lastColumn="0" w:oddVBand="0" w:evenVBand="0" w:oddHBand="0" w:evenHBand="0" w:firstRowFirstColumn="0" w:firstRowLastColumn="0" w:lastRowFirstColumn="0" w:lastRowLastColumn="0"/>
          <w:cantSplit/>
          <w:tblHeader/>
        </w:trPr>
        <w:tc>
          <w:tcPr>
            <w:tcW w:w="443" w:type="pct"/>
          </w:tcPr>
          <w:p w14:paraId="7AAC9217" w14:textId="5CBB0AE4" w:rsidR="00B40DF1" w:rsidRPr="006607C0" w:rsidRDefault="00B40DF1" w:rsidP="0043435A">
            <w:pPr>
              <w:pStyle w:val="TableText"/>
              <w:keepNext/>
              <w:rPr>
                <w:b w:val="0"/>
                <w:bCs/>
                <w:szCs w:val="24"/>
              </w:rPr>
            </w:pPr>
            <w:r w:rsidRPr="006607C0">
              <w:rPr>
                <w:b w:val="0"/>
                <w:bCs/>
                <w:szCs w:val="24"/>
              </w:rPr>
              <w:t xml:space="preserve">Issue </w:t>
            </w:r>
          </w:p>
        </w:tc>
        <w:tc>
          <w:tcPr>
            <w:tcW w:w="776" w:type="pct"/>
            <w:hideMark/>
          </w:tcPr>
          <w:p w14:paraId="496D6BD9" w14:textId="77777777" w:rsidR="00B40DF1" w:rsidRPr="006607C0" w:rsidRDefault="00B40DF1" w:rsidP="0043435A">
            <w:pPr>
              <w:pStyle w:val="TableText"/>
              <w:keepNext/>
              <w:rPr>
                <w:b w:val="0"/>
                <w:bCs/>
                <w:szCs w:val="24"/>
              </w:rPr>
            </w:pPr>
            <w:r w:rsidRPr="006607C0">
              <w:rPr>
                <w:b w:val="0"/>
                <w:bCs/>
                <w:szCs w:val="24"/>
              </w:rPr>
              <w:t>Date</w:t>
            </w:r>
          </w:p>
        </w:tc>
        <w:tc>
          <w:tcPr>
            <w:tcW w:w="3781" w:type="pct"/>
          </w:tcPr>
          <w:p w14:paraId="05CF4877" w14:textId="510FBFCB" w:rsidR="00B40DF1" w:rsidRPr="006607C0" w:rsidRDefault="00B40DF1" w:rsidP="0043435A">
            <w:pPr>
              <w:pStyle w:val="TableText"/>
              <w:keepNext/>
              <w:rPr>
                <w:b w:val="0"/>
                <w:bCs/>
                <w:szCs w:val="24"/>
              </w:rPr>
            </w:pPr>
            <w:r>
              <w:rPr>
                <w:b w:val="0"/>
                <w:bCs/>
                <w:szCs w:val="24"/>
              </w:rPr>
              <w:t xml:space="preserve">Details of </w:t>
            </w:r>
            <w:r w:rsidR="00FD2515">
              <w:rPr>
                <w:b w:val="0"/>
                <w:bCs/>
                <w:szCs w:val="24"/>
              </w:rPr>
              <w:t>c</w:t>
            </w:r>
            <w:r>
              <w:rPr>
                <w:b w:val="0"/>
                <w:bCs/>
                <w:szCs w:val="24"/>
              </w:rPr>
              <w:t>hange(s):</w:t>
            </w:r>
          </w:p>
        </w:tc>
      </w:tr>
      <w:tr w:rsidR="00B40DF1" w:rsidRPr="00AC2E69" w14:paraId="2E3669A9" w14:textId="77777777" w:rsidTr="00FD2515">
        <w:trPr>
          <w:cantSplit/>
        </w:trPr>
        <w:tc>
          <w:tcPr>
            <w:tcW w:w="443" w:type="pct"/>
          </w:tcPr>
          <w:p w14:paraId="4D03852D" w14:textId="77777777" w:rsidR="00B40DF1" w:rsidRPr="0051137C" w:rsidRDefault="00B40DF1" w:rsidP="0043435A">
            <w:pPr>
              <w:pStyle w:val="TableText"/>
              <w:rPr>
                <w:spacing w:val="-2"/>
                <w:szCs w:val="24"/>
              </w:rPr>
            </w:pPr>
            <w:r>
              <w:rPr>
                <w:spacing w:val="-2"/>
                <w:szCs w:val="24"/>
              </w:rPr>
              <w:t>1</w:t>
            </w:r>
          </w:p>
        </w:tc>
        <w:tc>
          <w:tcPr>
            <w:tcW w:w="776" w:type="pct"/>
            <w:hideMark/>
          </w:tcPr>
          <w:p w14:paraId="1B18ED3C" w14:textId="77777777" w:rsidR="00B40DF1" w:rsidRPr="003A3B07" w:rsidRDefault="00B40DF1" w:rsidP="0043435A">
            <w:pPr>
              <w:pStyle w:val="TableText"/>
              <w:rPr>
                <w:szCs w:val="24"/>
              </w:rPr>
            </w:pPr>
            <w:r w:rsidRPr="003A3B07">
              <w:rPr>
                <w:spacing w:val="-2"/>
                <w:szCs w:val="24"/>
              </w:rPr>
              <w:t xml:space="preserve">March </w:t>
            </w:r>
            <w:r w:rsidRPr="003A3B07">
              <w:rPr>
                <w:spacing w:val="-4"/>
                <w:szCs w:val="24"/>
              </w:rPr>
              <w:t>2018</w:t>
            </w:r>
          </w:p>
        </w:tc>
        <w:tc>
          <w:tcPr>
            <w:tcW w:w="3781" w:type="pct"/>
          </w:tcPr>
          <w:p w14:paraId="2651E121" w14:textId="77777777" w:rsidR="00B40DF1" w:rsidRPr="003A3B07" w:rsidRDefault="00B40DF1" w:rsidP="0043435A">
            <w:pPr>
              <w:pStyle w:val="TableText"/>
              <w:numPr>
                <w:ilvl w:val="0"/>
                <w:numId w:val="20"/>
              </w:numPr>
              <w:rPr>
                <w:szCs w:val="24"/>
              </w:rPr>
            </w:pPr>
            <w:r w:rsidRPr="003A3B07">
              <w:rPr>
                <w:szCs w:val="24"/>
              </w:rPr>
              <w:t>Fundamental</w:t>
            </w:r>
            <w:r w:rsidRPr="003A3B07">
              <w:rPr>
                <w:spacing w:val="-3"/>
                <w:szCs w:val="24"/>
              </w:rPr>
              <w:t xml:space="preserve"> </w:t>
            </w:r>
            <w:r w:rsidRPr="003A3B07">
              <w:rPr>
                <w:szCs w:val="24"/>
              </w:rPr>
              <w:t>review</w:t>
            </w:r>
            <w:r w:rsidRPr="003A3B07">
              <w:rPr>
                <w:spacing w:val="-4"/>
                <w:szCs w:val="24"/>
              </w:rPr>
              <w:t xml:space="preserve"> </w:t>
            </w:r>
            <w:r w:rsidRPr="003A3B07">
              <w:rPr>
                <w:szCs w:val="24"/>
              </w:rPr>
              <w:t>and</w:t>
            </w:r>
            <w:r w:rsidRPr="003A3B07">
              <w:rPr>
                <w:spacing w:val="-3"/>
                <w:szCs w:val="24"/>
              </w:rPr>
              <w:t xml:space="preserve"> </w:t>
            </w:r>
            <w:r w:rsidRPr="003A3B07">
              <w:rPr>
                <w:szCs w:val="24"/>
              </w:rPr>
              <w:t>restatement</w:t>
            </w:r>
            <w:r w:rsidRPr="003A3B07">
              <w:rPr>
                <w:spacing w:val="-4"/>
                <w:szCs w:val="24"/>
              </w:rPr>
              <w:t xml:space="preserve"> </w:t>
            </w:r>
            <w:r w:rsidRPr="003A3B07">
              <w:rPr>
                <w:szCs w:val="24"/>
              </w:rPr>
              <w:t>of</w:t>
            </w:r>
            <w:r w:rsidRPr="003A3B07">
              <w:rPr>
                <w:spacing w:val="-6"/>
                <w:szCs w:val="24"/>
              </w:rPr>
              <w:t xml:space="preserve"> </w:t>
            </w:r>
            <w:r w:rsidRPr="003A3B07">
              <w:rPr>
                <w:szCs w:val="24"/>
              </w:rPr>
              <w:t>financial</w:t>
            </w:r>
            <w:r w:rsidRPr="003A3B07">
              <w:rPr>
                <w:spacing w:val="-6"/>
                <w:szCs w:val="24"/>
              </w:rPr>
              <w:t xml:space="preserve"> </w:t>
            </w:r>
            <w:r w:rsidRPr="003A3B07">
              <w:rPr>
                <w:szCs w:val="24"/>
              </w:rPr>
              <w:t>controls,</w:t>
            </w:r>
            <w:r w:rsidRPr="003A3B07">
              <w:rPr>
                <w:spacing w:val="-4"/>
                <w:szCs w:val="24"/>
              </w:rPr>
              <w:t xml:space="preserve"> </w:t>
            </w:r>
            <w:r w:rsidRPr="003A3B07">
              <w:rPr>
                <w:szCs w:val="24"/>
              </w:rPr>
              <w:t>delegations,</w:t>
            </w:r>
            <w:r w:rsidRPr="003A3B07">
              <w:rPr>
                <w:spacing w:val="-4"/>
                <w:szCs w:val="24"/>
              </w:rPr>
              <w:t xml:space="preserve"> </w:t>
            </w:r>
            <w:r w:rsidRPr="003A3B07">
              <w:rPr>
                <w:szCs w:val="24"/>
              </w:rPr>
              <w:t>and</w:t>
            </w:r>
            <w:r w:rsidRPr="003A3B07">
              <w:rPr>
                <w:spacing w:val="-3"/>
                <w:szCs w:val="24"/>
              </w:rPr>
              <w:t xml:space="preserve"> </w:t>
            </w:r>
            <w:r w:rsidRPr="003A3B07">
              <w:rPr>
                <w:szCs w:val="24"/>
              </w:rPr>
              <w:t xml:space="preserve">extant </w:t>
            </w:r>
            <w:r w:rsidRPr="003A3B07">
              <w:rPr>
                <w:spacing w:val="-2"/>
                <w:szCs w:val="24"/>
              </w:rPr>
              <w:t>regulations.</w:t>
            </w:r>
          </w:p>
        </w:tc>
      </w:tr>
      <w:tr w:rsidR="00B40DF1" w:rsidRPr="00AC2E69" w14:paraId="060AB4FA" w14:textId="77777777" w:rsidTr="00FD2515">
        <w:trPr>
          <w:cantSplit/>
        </w:trPr>
        <w:tc>
          <w:tcPr>
            <w:tcW w:w="443" w:type="pct"/>
          </w:tcPr>
          <w:p w14:paraId="7880347C" w14:textId="77777777" w:rsidR="00B40DF1" w:rsidRPr="0051137C" w:rsidRDefault="00B40DF1" w:rsidP="0043435A">
            <w:pPr>
              <w:pStyle w:val="TableText"/>
              <w:rPr>
                <w:spacing w:val="-2"/>
                <w:szCs w:val="24"/>
              </w:rPr>
            </w:pPr>
            <w:r>
              <w:rPr>
                <w:spacing w:val="-2"/>
                <w:szCs w:val="24"/>
              </w:rPr>
              <w:t>2</w:t>
            </w:r>
          </w:p>
        </w:tc>
        <w:tc>
          <w:tcPr>
            <w:tcW w:w="776" w:type="pct"/>
          </w:tcPr>
          <w:p w14:paraId="696A6CCF" w14:textId="77777777" w:rsidR="00B40DF1" w:rsidRPr="003A3B07" w:rsidRDefault="00B40DF1" w:rsidP="0043435A">
            <w:pPr>
              <w:pStyle w:val="TableText"/>
              <w:rPr>
                <w:szCs w:val="24"/>
              </w:rPr>
            </w:pPr>
            <w:r w:rsidRPr="003A3B07">
              <w:rPr>
                <w:spacing w:val="-2"/>
                <w:szCs w:val="24"/>
              </w:rPr>
              <w:t xml:space="preserve">February </w:t>
            </w:r>
            <w:r w:rsidRPr="003A3B07">
              <w:rPr>
                <w:spacing w:val="-4"/>
                <w:szCs w:val="24"/>
              </w:rPr>
              <w:t>2019</w:t>
            </w:r>
          </w:p>
        </w:tc>
        <w:tc>
          <w:tcPr>
            <w:tcW w:w="3781" w:type="pct"/>
          </w:tcPr>
          <w:p w14:paraId="32DD3377" w14:textId="77777777" w:rsidR="00B40DF1" w:rsidRPr="003A3B07" w:rsidRDefault="00B40DF1" w:rsidP="0043435A">
            <w:pPr>
              <w:pStyle w:val="TableParagraph"/>
              <w:numPr>
                <w:ilvl w:val="0"/>
                <w:numId w:val="19"/>
              </w:numPr>
              <w:spacing w:before="60" w:after="60" w:line="252" w:lineRule="auto"/>
              <w:rPr>
                <w:sz w:val="24"/>
                <w:szCs w:val="24"/>
              </w:rPr>
            </w:pPr>
            <w:r w:rsidRPr="003A3B07">
              <w:rPr>
                <w:sz w:val="24"/>
                <w:szCs w:val="24"/>
              </w:rPr>
              <w:t>Remove</w:t>
            </w:r>
            <w:r w:rsidRPr="003A3B07">
              <w:rPr>
                <w:spacing w:val="-3"/>
                <w:sz w:val="24"/>
                <w:szCs w:val="24"/>
              </w:rPr>
              <w:t xml:space="preserve"> </w:t>
            </w:r>
            <w:r w:rsidRPr="003A3B07">
              <w:rPr>
                <w:sz w:val="24"/>
                <w:szCs w:val="24"/>
              </w:rPr>
              <w:t>references</w:t>
            </w:r>
            <w:r w:rsidRPr="003A3B07">
              <w:rPr>
                <w:spacing w:val="-3"/>
                <w:sz w:val="24"/>
                <w:szCs w:val="24"/>
              </w:rPr>
              <w:t xml:space="preserve"> </w:t>
            </w:r>
            <w:r w:rsidRPr="003A3B07">
              <w:rPr>
                <w:sz w:val="24"/>
                <w:szCs w:val="24"/>
              </w:rPr>
              <w:t>to</w:t>
            </w:r>
            <w:r w:rsidRPr="003A3B07">
              <w:rPr>
                <w:spacing w:val="-2"/>
                <w:sz w:val="24"/>
                <w:szCs w:val="24"/>
              </w:rPr>
              <w:t xml:space="preserve"> </w:t>
            </w:r>
            <w:r w:rsidRPr="003A3B07">
              <w:rPr>
                <w:sz w:val="24"/>
                <w:szCs w:val="24"/>
              </w:rPr>
              <w:t>Accounting</w:t>
            </w:r>
            <w:r w:rsidRPr="003A3B07">
              <w:rPr>
                <w:spacing w:val="-2"/>
                <w:sz w:val="24"/>
                <w:szCs w:val="24"/>
              </w:rPr>
              <w:t xml:space="preserve"> Officer</w:t>
            </w:r>
          </w:p>
          <w:p w14:paraId="6B0C3624" w14:textId="77777777" w:rsidR="00B40DF1" w:rsidRPr="003A3B07" w:rsidRDefault="00B40DF1" w:rsidP="0043435A">
            <w:pPr>
              <w:pStyle w:val="TableParagraph"/>
              <w:numPr>
                <w:ilvl w:val="0"/>
                <w:numId w:val="19"/>
              </w:numPr>
              <w:spacing w:before="60" w:after="60" w:line="252" w:lineRule="auto"/>
              <w:rPr>
                <w:sz w:val="24"/>
                <w:szCs w:val="24"/>
              </w:rPr>
            </w:pPr>
            <w:r w:rsidRPr="003A3B07">
              <w:rPr>
                <w:sz w:val="24"/>
                <w:szCs w:val="24"/>
              </w:rPr>
              <w:t>Replace</w:t>
            </w:r>
            <w:r w:rsidRPr="003A3B07">
              <w:rPr>
                <w:spacing w:val="-3"/>
                <w:sz w:val="24"/>
                <w:szCs w:val="24"/>
              </w:rPr>
              <w:t xml:space="preserve"> </w:t>
            </w:r>
            <w:r w:rsidRPr="003A3B07">
              <w:rPr>
                <w:sz w:val="24"/>
                <w:szCs w:val="24"/>
              </w:rPr>
              <w:t>‘Executive</w:t>
            </w:r>
            <w:r w:rsidRPr="003A3B07">
              <w:rPr>
                <w:spacing w:val="-4"/>
                <w:sz w:val="24"/>
                <w:szCs w:val="24"/>
              </w:rPr>
              <w:t xml:space="preserve"> </w:t>
            </w:r>
            <w:r w:rsidRPr="003A3B07">
              <w:rPr>
                <w:sz w:val="24"/>
                <w:szCs w:val="24"/>
              </w:rPr>
              <w:t>Management</w:t>
            </w:r>
            <w:r w:rsidRPr="003A3B07">
              <w:rPr>
                <w:spacing w:val="-4"/>
                <w:sz w:val="24"/>
                <w:szCs w:val="24"/>
              </w:rPr>
              <w:t xml:space="preserve"> </w:t>
            </w:r>
            <w:r w:rsidRPr="003A3B07">
              <w:rPr>
                <w:sz w:val="24"/>
                <w:szCs w:val="24"/>
              </w:rPr>
              <w:t>Team’</w:t>
            </w:r>
            <w:r w:rsidRPr="003A3B07">
              <w:rPr>
                <w:spacing w:val="-2"/>
                <w:sz w:val="24"/>
                <w:szCs w:val="24"/>
              </w:rPr>
              <w:t xml:space="preserve"> </w:t>
            </w:r>
            <w:r w:rsidRPr="003A3B07">
              <w:rPr>
                <w:sz w:val="24"/>
                <w:szCs w:val="24"/>
              </w:rPr>
              <w:t>(EMT)</w:t>
            </w:r>
            <w:r w:rsidRPr="003A3B07">
              <w:rPr>
                <w:spacing w:val="-5"/>
                <w:sz w:val="24"/>
                <w:szCs w:val="24"/>
              </w:rPr>
              <w:t xml:space="preserve"> </w:t>
            </w:r>
            <w:r w:rsidRPr="003A3B07">
              <w:rPr>
                <w:sz w:val="24"/>
                <w:szCs w:val="24"/>
              </w:rPr>
              <w:t>with</w:t>
            </w:r>
            <w:r w:rsidRPr="003A3B07">
              <w:rPr>
                <w:spacing w:val="-4"/>
                <w:sz w:val="24"/>
                <w:szCs w:val="24"/>
              </w:rPr>
              <w:t xml:space="preserve"> </w:t>
            </w:r>
            <w:r w:rsidRPr="003A3B07">
              <w:rPr>
                <w:sz w:val="24"/>
                <w:szCs w:val="24"/>
              </w:rPr>
              <w:t>‘Senior</w:t>
            </w:r>
            <w:r w:rsidRPr="003A3B07">
              <w:rPr>
                <w:spacing w:val="-5"/>
                <w:sz w:val="24"/>
                <w:szCs w:val="24"/>
              </w:rPr>
              <w:t xml:space="preserve"> </w:t>
            </w:r>
            <w:r w:rsidRPr="003A3B07">
              <w:rPr>
                <w:sz w:val="24"/>
                <w:szCs w:val="24"/>
              </w:rPr>
              <w:t>Leadership</w:t>
            </w:r>
            <w:r w:rsidRPr="003A3B07">
              <w:rPr>
                <w:spacing w:val="-2"/>
                <w:sz w:val="24"/>
                <w:szCs w:val="24"/>
              </w:rPr>
              <w:t xml:space="preserve"> </w:t>
            </w:r>
            <w:r w:rsidRPr="003A3B07">
              <w:rPr>
                <w:sz w:val="24"/>
                <w:szCs w:val="24"/>
              </w:rPr>
              <w:t>Team’</w:t>
            </w:r>
            <w:r w:rsidRPr="003A3B07">
              <w:rPr>
                <w:spacing w:val="-2"/>
                <w:sz w:val="24"/>
                <w:szCs w:val="24"/>
              </w:rPr>
              <w:t xml:space="preserve"> (SLT).</w:t>
            </w:r>
          </w:p>
          <w:p w14:paraId="4E860215" w14:textId="77777777" w:rsidR="00B40DF1" w:rsidRPr="003A3B07" w:rsidRDefault="00B40DF1" w:rsidP="0043435A">
            <w:pPr>
              <w:pStyle w:val="TableText"/>
              <w:numPr>
                <w:ilvl w:val="0"/>
                <w:numId w:val="19"/>
              </w:numPr>
              <w:rPr>
                <w:szCs w:val="24"/>
              </w:rPr>
            </w:pPr>
            <w:r w:rsidRPr="003A3B07">
              <w:rPr>
                <w:szCs w:val="24"/>
              </w:rPr>
              <w:t>Replace</w:t>
            </w:r>
            <w:r w:rsidRPr="003A3B07">
              <w:rPr>
                <w:spacing w:val="-4"/>
                <w:szCs w:val="24"/>
              </w:rPr>
              <w:t xml:space="preserve"> ‘</w:t>
            </w:r>
            <w:r w:rsidRPr="003A3B07">
              <w:rPr>
                <w:szCs w:val="24"/>
              </w:rPr>
              <w:t>Regulatory</w:t>
            </w:r>
            <w:r w:rsidRPr="003A3B07">
              <w:rPr>
                <w:spacing w:val="-6"/>
                <w:szCs w:val="24"/>
              </w:rPr>
              <w:t xml:space="preserve"> </w:t>
            </w:r>
            <w:r w:rsidRPr="003A3B07">
              <w:rPr>
                <w:szCs w:val="24"/>
              </w:rPr>
              <w:t>Management</w:t>
            </w:r>
            <w:r w:rsidRPr="003A3B07">
              <w:rPr>
                <w:spacing w:val="-5"/>
                <w:szCs w:val="24"/>
              </w:rPr>
              <w:t xml:space="preserve"> </w:t>
            </w:r>
            <w:r w:rsidRPr="003A3B07">
              <w:rPr>
                <w:szCs w:val="24"/>
              </w:rPr>
              <w:t>Team’</w:t>
            </w:r>
            <w:r w:rsidRPr="003A3B07">
              <w:rPr>
                <w:spacing w:val="-4"/>
                <w:szCs w:val="24"/>
              </w:rPr>
              <w:t xml:space="preserve"> </w:t>
            </w:r>
            <w:r w:rsidRPr="003A3B07">
              <w:rPr>
                <w:szCs w:val="24"/>
              </w:rPr>
              <w:t>(RMT)</w:t>
            </w:r>
            <w:r w:rsidRPr="003A3B07">
              <w:rPr>
                <w:spacing w:val="-5"/>
                <w:szCs w:val="24"/>
              </w:rPr>
              <w:t xml:space="preserve"> </w:t>
            </w:r>
            <w:r w:rsidRPr="003A3B07">
              <w:rPr>
                <w:szCs w:val="24"/>
              </w:rPr>
              <w:t>with</w:t>
            </w:r>
            <w:r w:rsidRPr="003A3B07">
              <w:rPr>
                <w:spacing w:val="-4"/>
                <w:szCs w:val="24"/>
              </w:rPr>
              <w:t xml:space="preserve"> ‘</w:t>
            </w:r>
            <w:r w:rsidRPr="003A3B07">
              <w:rPr>
                <w:szCs w:val="24"/>
              </w:rPr>
              <w:t>Regulatory</w:t>
            </w:r>
            <w:r w:rsidRPr="003A3B07">
              <w:rPr>
                <w:spacing w:val="-4"/>
                <w:szCs w:val="24"/>
              </w:rPr>
              <w:t xml:space="preserve"> </w:t>
            </w:r>
            <w:r w:rsidRPr="003A3B07">
              <w:rPr>
                <w:szCs w:val="24"/>
              </w:rPr>
              <w:t>Leadership</w:t>
            </w:r>
            <w:r w:rsidRPr="003A3B07">
              <w:rPr>
                <w:spacing w:val="-4"/>
                <w:szCs w:val="24"/>
              </w:rPr>
              <w:t xml:space="preserve"> </w:t>
            </w:r>
            <w:r w:rsidRPr="003A3B07">
              <w:rPr>
                <w:szCs w:val="24"/>
              </w:rPr>
              <w:t xml:space="preserve">Team’ </w:t>
            </w:r>
            <w:r w:rsidRPr="003A3B07">
              <w:rPr>
                <w:spacing w:val="-2"/>
                <w:szCs w:val="24"/>
              </w:rPr>
              <w:t>(RLT)</w:t>
            </w:r>
          </w:p>
        </w:tc>
      </w:tr>
      <w:tr w:rsidR="00B40DF1" w:rsidRPr="00AC2E69" w14:paraId="68B6D826" w14:textId="77777777" w:rsidTr="00FD2515">
        <w:trPr>
          <w:cantSplit/>
        </w:trPr>
        <w:tc>
          <w:tcPr>
            <w:tcW w:w="443" w:type="pct"/>
          </w:tcPr>
          <w:p w14:paraId="63CD8A06" w14:textId="77777777" w:rsidR="00B40DF1" w:rsidRPr="0051137C" w:rsidRDefault="00B40DF1" w:rsidP="0043435A">
            <w:pPr>
              <w:pStyle w:val="TableText"/>
              <w:rPr>
                <w:szCs w:val="24"/>
              </w:rPr>
            </w:pPr>
            <w:r>
              <w:rPr>
                <w:szCs w:val="24"/>
              </w:rPr>
              <w:t>3</w:t>
            </w:r>
          </w:p>
        </w:tc>
        <w:tc>
          <w:tcPr>
            <w:tcW w:w="776" w:type="pct"/>
          </w:tcPr>
          <w:p w14:paraId="5F34F2A7" w14:textId="77777777" w:rsidR="00B40DF1" w:rsidRPr="003A3B07" w:rsidRDefault="00B40DF1" w:rsidP="0043435A">
            <w:pPr>
              <w:pStyle w:val="TableText"/>
              <w:rPr>
                <w:szCs w:val="24"/>
              </w:rPr>
            </w:pPr>
            <w:r w:rsidRPr="003A3B07">
              <w:rPr>
                <w:szCs w:val="24"/>
              </w:rPr>
              <w:t xml:space="preserve">July </w:t>
            </w:r>
            <w:r w:rsidRPr="003A3B07">
              <w:rPr>
                <w:spacing w:val="-4"/>
                <w:szCs w:val="24"/>
              </w:rPr>
              <w:t>2020</w:t>
            </w:r>
          </w:p>
        </w:tc>
        <w:tc>
          <w:tcPr>
            <w:tcW w:w="3781" w:type="pct"/>
          </w:tcPr>
          <w:p w14:paraId="0D4DCEC8" w14:textId="77777777" w:rsidR="00B40DF1" w:rsidRPr="003A3B07" w:rsidRDefault="00B40DF1" w:rsidP="0043435A">
            <w:pPr>
              <w:pStyle w:val="TableParagraph"/>
              <w:numPr>
                <w:ilvl w:val="0"/>
                <w:numId w:val="18"/>
              </w:numPr>
              <w:spacing w:before="60" w:after="60" w:line="252" w:lineRule="auto"/>
              <w:rPr>
                <w:sz w:val="24"/>
                <w:szCs w:val="24"/>
              </w:rPr>
            </w:pPr>
            <w:r w:rsidRPr="003A3B07">
              <w:rPr>
                <w:sz w:val="24"/>
                <w:szCs w:val="24"/>
              </w:rPr>
              <w:t>Removed</w:t>
            </w:r>
            <w:r w:rsidRPr="003A3B07">
              <w:rPr>
                <w:spacing w:val="-3"/>
                <w:sz w:val="24"/>
                <w:szCs w:val="24"/>
              </w:rPr>
              <w:t xml:space="preserve"> </w:t>
            </w:r>
            <w:r w:rsidRPr="003A3B07">
              <w:rPr>
                <w:sz w:val="24"/>
                <w:szCs w:val="24"/>
              </w:rPr>
              <w:t>references</w:t>
            </w:r>
            <w:r w:rsidRPr="003A3B07">
              <w:rPr>
                <w:spacing w:val="-2"/>
                <w:sz w:val="24"/>
                <w:szCs w:val="24"/>
              </w:rPr>
              <w:t xml:space="preserve"> </w:t>
            </w:r>
            <w:r w:rsidRPr="003A3B07">
              <w:rPr>
                <w:sz w:val="24"/>
                <w:szCs w:val="24"/>
              </w:rPr>
              <w:t>to</w:t>
            </w:r>
            <w:r w:rsidRPr="003A3B07">
              <w:rPr>
                <w:spacing w:val="-5"/>
                <w:sz w:val="24"/>
                <w:szCs w:val="24"/>
              </w:rPr>
              <w:t xml:space="preserve"> </w:t>
            </w:r>
            <w:r w:rsidRPr="003A3B07">
              <w:rPr>
                <w:sz w:val="24"/>
                <w:szCs w:val="24"/>
              </w:rPr>
              <w:t>‘support’</w:t>
            </w:r>
            <w:r w:rsidRPr="003A3B07">
              <w:rPr>
                <w:spacing w:val="-2"/>
                <w:sz w:val="24"/>
                <w:szCs w:val="24"/>
              </w:rPr>
              <w:t xml:space="preserve"> directorates</w:t>
            </w:r>
          </w:p>
          <w:p w14:paraId="7D028786" w14:textId="77777777" w:rsidR="00B40DF1" w:rsidRPr="003A3B07" w:rsidRDefault="00B40DF1" w:rsidP="0043435A">
            <w:pPr>
              <w:pStyle w:val="TableParagraph"/>
              <w:numPr>
                <w:ilvl w:val="0"/>
                <w:numId w:val="18"/>
              </w:numPr>
              <w:spacing w:before="60" w:after="60" w:line="252" w:lineRule="auto"/>
              <w:rPr>
                <w:sz w:val="24"/>
                <w:szCs w:val="24"/>
              </w:rPr>
            </w:pPr>
            <w:r w:rsidRPr="003A3B07">
              <w:rPr>
                <w:sz w:val="24"/>
                <w:szCs w:val="24"/>
              </w:rPr>
              <w:t>Added</w:t>
            </w:r>
            <w:r w:rsidRPr="003A3B07">
              <w:rPr>
                <w:spacing w:val="-5"/>
                <w:sz w:val="24"/>
                <w:szCs w:val="24"/>
              </w:rPr>
              <w:t xml:space="preserve"> </w:t>
            </w:r>
            <w:r w:rsidRPr="003A3B07">
              <w:rPr>
                <w:sz w:val="24"/>
                <w:szCs w:val="24"/>
              </w:rPr>
              <w:t>references</w:t>
            </w:r>
            <w:r w:rsidRPr="003A3B07">
              <w:rPr>
                <w:spacing w:val="-5"/>
                <w:sz w:val="24"/>
                <w:szCs w:val="24"/>
              </w:rPr>
              <w:t xml:space="preserve"> </w:t>
            </w:r>
            <w:r w:rsidRPr="003A3B07">
              <w:rPr>
                <w:sz w:val="24"/>
                <w:szCs w:val="24"/>
              </w:rPr>
              <w:t>to</w:t>
            </w:r>
            <w:r w:rsidRPr="003A3B07">
              <w:rPr>
                <w:spacing w:val="-5"/>
                <w:sz w:val="24"/>
                <w:szCs w:val="24"/>
              </w:rPr>
              <w:t xml:space="preserve"> ‘</w:t>
            </w:r>
            <w:r w:rsidRPr="003A3B07">
              <w:rPr>
                <w:sz w:val="24"/>
                <w:szCs w:val="24"/>
              </w:rPr>
              <w:t>Commercial</w:t>
            </w:r>
            <w:r w:rsidRPr="003A3B07">
              <w:rPr>
                <w:spacing w:val="-5"/>
                <w:sz w:val="24"/>
                <w:szCs w:val="24"/>
              </w:rPr>
              <w:t xml:space="preserve"> </w:t>
            </w:r>
            <w:r w:rsidRPr="003A3B07">
              <w:rPr>
                <w:sz w:val="24"/>
                <w:szCs w:val="24"/>
              </w:rPr>
              <w:t>Governance</w:t>
            </w:r>
            <w:r w:rsidRPr="003A3B07">
              <w:rPr>
                <w:spacing w:val="-5"/>
                <w:sz w:val="24"/>
                <w:szCs w:val="24"/>
              </w:rPr>
              <w:t xml:space="preserve"> </w:t>
            </w:r>
            <w:r w:rsidRPr="003A3B07">
              <w:rPr>
                <w:sz w:val="24"/>
                <w:szCs w:val="24"/>
              </w:rPr>
              <w:t>Framework’</w:t>
            </w:r>
            <w:r w:rsidRPr="003A3B07">
              <w:rPr>
                <w:spacing w:val="-5"/>
                <w:sz w:val="24"/>
                <w:szCs w:val="24"/>
              </w:rPr>
              <w:t xml:space="preserve"> </w:t>
            </w:r>
            <w:r w:rsidRPr="003A3B07">
              <w:rPr>
                <w:sz w:val="24"/>
                <w:szCs w:val="24"/>
              </w:rPr>
              <w:t>and</w:t>
            </w:r>
            <w:r w:rsidRPr="003A3B07">
              <w:rPr>
                <w:spacing w:val="-5"/>
                <w:sz w:val="24"/>
                <w:szCs w:val="24"/>
              </w:rPr>
              <w:t xml:space="preserve"> ‘</w:t>
            </w:r>
            <w:r w:rsidRPr="003A3B07">
              <w:rPr>
                <w:sz w:val="24"/>
                <w:szCs w:val="24"/>
              </w:rPr>
              <w:t>Accession</w:t>
            </w:r>
            <w:r w:rsidRPr="003A3B07">
              <w:rPr>
                <w:spacing w:val="-5"/>
                <w:sz w:val="24"/>
                <w:szCs w:val="24"/>
              </w:rPr>
              <w:t xml:space="preserve"> </w:t>
            </w:r>
            <w:r w:rsidRPr="003A3B07">
              <w:rPr>
                <w:sz w:val="24"/>
                <w:szCs w:val="24"/>
              </w:rPr>
              <w:t>Agreement’ updated to reflect new Board Committee structure</w:t>
            </w:r>
          </w:p>
          <w:p w14:paraId="65161AB6" w14:textId="77777777" w:rsidR="00B40DF1" w:rsidRPr="003A3B07" w:rsidRDefault="00B40DF1" w:rsidP="0043435A">
            <w:pPr>
              <w:pStyle w:val="TableParagraph"/>
              <w:numPr>
                <w:ilvl w:val="0"/>
                <w:numId w:val="18"/>
              </w:numPr>
              <w:spacing w:before="60" w:after="60" w:line="252" w:lineRule="auto"/>
              <w:rPr>
                <w:sz w:val="24"/>
                <w:szCs w:val="24"/>
              </w:rPr>
            </w:pPr>
            <w:r w:rsidRPr="003A3B07">
              <w:rPr>
                <w:sz w:val="24"/>
                <w:szCs w:val="24"/>
              </w:rPr>
              <w:t>Updated</w:t>
            </w:r>
            <w:r w:rsidRPr="003A3B07">
              <w:rPr>
                <w:spacing w:val="-7"/>
                <w:sz w:val="24"/>
                <w:szCs w:val="24"/>
              </w:rPr>
              <w:t xml:space="preserve"> </w:t>
            </w:r>
            <w:r w:rsidRPr="003A3B07">
              <w:rPr>
                <w:sz w:val="24"/>
                <w:szCs w:val="24"/>
              </w:rPr>
              <w:t>to</w:t>
            </w:r>
            <w:r w:rsidRPr="003A3B07">
              <w:rPr>
                <w:spacing w:val="-1"/>
                <w:sz w:val="24"/>
                <w:szCs w:val="24"/>
              </w:rPr>
              <w:t xml:space="preserve"> </w:t>
            </w:r>
            <w:r w:rsidRPr="003A3B07">
              <w:rPr>
                <w:sz w:val="24"/>
                <w:szCs w:val="24"/>
              </w:rPr>
              <w:t>reflect</w:t>
            </w:r>
            <w:r w:rsidRPr="003A3B07">
              <w:rPr>
                <w:spacing w:val="-2"/>
                <w:sz w:val="24"/>
                <w:szCs w:val="24"/>
              </w:rPr>
              <w:t xml:space="preserve"> </w:t>
            </w:r>
            <w:r w:rsidRPr="003A3B07">
              <w:rPr>
                <w:sz w:val="24"/>
                <w:szCs w:val="24"/>
              </w:rPr>
              <w:t>financial</w:t>
            </w:r>
            <w:r w:rsidRPr="003A3B07">
              <w:rPr>
                <w:spacing w:val="-2"/>
                <w:sz w:val="24"/>
                <w:szCs w:val="24"/>
              </w:rPr>
              <w:t xml:space="preserve"> </w:t>
            </w:r>
            <w:r w:rsidRPr="003A3B07">
              <w:rPr>
                <w:sz w:val="24"/>
                <w:szCs w:val="24"/>
              </w:rPr>
              <w:t>delegations</w:t>
            </w:r>
            <w:r w:rsidRPr="003A3B07">
              <w:rPr>
                <w:spacing w:val="-3"/>
                <w:sz w:val="24"/>
                <w:szCs w:val="24"/>
              </w:rPr>
              <w:t xml:space="preserve"> </w:t>
            </w:r>
            <w:r w:rsidRPr="003A3B07">
              <w:rPr>
                <w:sz w:val="24"/>
                <w:szCs w:val="24"/>
              </w:rPr>
              <w:t>for</w:t>
            </w:r>
            <w:r w:rsidRPr="003A3B07">
              <w:rPr>
                <w:spacing w:val="-2"/>
                <w:sz w:val="24"/>
                <w:szCs w:val="24"/>
              </w:rPr>
              <w:t xml:space="preserve"> </w:t>
            </w:r>
            <w:r w:rsidRPr="003A3B07">
              <w:rPr>
                <w:sz w:val="24"/>
                <w:szCs w:val="24"/>
              </w:rPr>
              <w:t>Head</w:t>
            </w:r>
            <w:r w:rsidRPr="003A3B07">
              <w:rPr>
                <w:spacing w:val="-2"/>
                <w:sz w:val="24"/>
                <w:szCs w:val="24"/>
              </w:rPr>
              <w:t xml:space="preserve"> </w:t>
            </w:r>
            <w:r w:rsidRPr="003A3B07">
              <w:rPr>
                <w:sz w:val="24"/>
                <w:szCs w:val="24"/>
              </w:rPr>
              <w:t>of</w:t>
            </w:r>
            <w:r w:rsidRPr="003A3B07">
              <w:rPr>
                <w:spacing w:val="-2"/>
                <w:sz w:val="24"/>
                <w:szCs w:val="24"/>
              </w:rPr>
              <w:t xml:space="preserve"> </w:t>
            </w:r>
            <w:r w:rsidRPr="003A3B07">
              <w:rPr>
                <w:sz w:val="24"/>
                <w:szCs w:val="24"/>
              </w:rPr>
              <w:t>Finance</w:t>
            </w:r>
            <w:r w:rsidRPr="003A3B07">
              <w:rPr>
                <w:spacing w:val="-4"/>
                <w:sz w:val="24"/>
                <w:szCs w:val="24"/>
              </w:rPr>
              <w:t xml:space="preserve"> </w:t>
            </w:r>
            <w:r w:rsidRPr="003A3B07">
              <w:rPr>
                <w:sz w:val="24"/>
                <w:szCs w:val="24"/>
              </w:rPr>
              <w:t>and</w:t>
            </w:r>
            <w:r w:rsidRPr="003A3B07">
              <w:rPr>
                <w:spacing w:val="-1"/>
                <w:sz w:val="24"/>
                <w:szCs w:val="24"/>
              </w:rPr>
              <w:t xml:space="preserve"> </w:t>
            </w:r>
            <w:r w:rsidRPr="003A3B07">
              <w:rPr>
                <w:spacing w:val="-2"/>
                <w:sz w:val="24"/>
                <w:szCs w:val="24"/>
              </w:rPr>
              <w:t>Commercial</w:t>
            </w:r>
          </w:p>
          <w:p w14:paraId="1C0B9BD9" w14:textId="77777777" w:rsidR="00B40DF1" w:rsidRPr="003A3B07" w:rsidRDefault="00B40DF1" w:rsidP="0043435A">
            <w:pPr>
              <w:pStyle w:val="TableParagraph"/>
              <w:numPr>
                <w:ilvl w:val="0"/>
                <w:numId w:val="18"/>
              </w:numPr>
              <w:spacing w:before="60" w:after="60" w:line="252" w:lineRule="auto"/>
              <w:ind w:right="73"/>
              <w:rPr>
                <w:sz w:val="24"/>
                <w:szCs w:val="24"/>
              </w:rPr>
            </w:pPr>
            <w:r w:rsidRPr="003A3B07">
              <w:rPr>
                <w:sz w:val="24"/>
                <w:szCs w:val="24"/>
              </w:rPr>
              <w:t>References</w:t>
            </w:r>
            <w:r w:rsidRPr="003A3B07">
              <w:rPr>
                <w:spacing w:val="-5"/>
                <w:sz w:val="24"/>
                <w:szCs w:val="24"/>
              </w:rPr>
              <w:t xml:space="preserve"> </w:t>
            </w:r>
            <w:r w:rsidRPr="003A3B07">
              <w:rPr>
                <w:sz w:val="24"/>
                <w:szCs w:val="24"/>
              </w:rPr>
              <w:t>to</w:t>
            </w:r>
            <w:r w:rsidRPr="003A3B07">
              <w:rPr>
                <w:spacing w:val="-3"/>
                <w:sz w:val="24"/>
                <w:szCs w:val="24"/>
              </w:rPr>
              <w:t xml:space="preserve"> ‘</w:t>
            </w:r>
            <w:r w:rsidRPr="003A3B07">
              <w:rPr>
                <w:sz w:val="24"/>
                <w:szCs w:val="24"/>
              </w:rPr>
              <w:t>Finance</w:t>
            </w:r>
            <w:r w:rsidRPr="003A3B07">
              <w:rPr>
                <w:spacing w:val="-6"/>
                <w:sz w:val="24"/>
                <w:szCs w:val="24"/>
              </w:rPr>
              <w:t xml:space="preserve"> </w:t>
            </w:r>
            <w:r w:rsidRPr="003A3B07">
              <w:rPr>
                <w:sz w:val="24"/>
                <w:szCs w:val="24"/>
              </w:rPr>
              <w:t>Director’</w:t>
            </w:r>
            <w:r w:rsidRPr="003A3B07">
              <w:rPr>
                <w:spacing w:val="-4"/>
                <w:sz w:val="24"/>
                <w:szCs w:val="24"/>
              </w:rPr>
              <w:t xml:space="preserve"> </w:t>
            </w:r>
            <w:r w:rsidRPr="003A3B07">
              <w:rPr>
                <w:sz w:val="24"/>
                <w:szCs w:val="24"/>
              </w:rPr>
              <w:t>updated</w:t>
            </w:r>
            <w:r w:rsidRPr="003A3B07">
              <w:rPr>
                <w:spacing w:val="-3"/>
                <w:sz w:val="24"/>
                <w:szCs w:val="24"/>
              </w:rPr>
              <w:t xml:space="preserve"> </w:t>
            </w:r>
            <w:r w:rsidRPr="003A3B07">
              <w:rPr>
                <w:sz w:val="24"/>
                <w:szCs w:val="24"/>
              </w:rPr>
              <w:t>to</w:t>
            </w:r>
            <w:r w:rsidRPr="003A3B07">
              <w:rPr>
                <w:spacing w:val="-3"/>
                <w:sz w:val="24"/>
                <w:szCs w:val="24"/>
              </w:rPr>
              <w:t xml:space="preserve"> ‘</w:t>
            </w:r>
            <w:r w:rsidRPr="003A3B07">
              <w:rPr>
                <w:sz w:val="24"/>
                <w:szCs w:val="24"/>
              </w:rPr>
              <w:t>Deputy</w:t>
            </w:r>
            <w:r w:rsidRPr="003A3B07">
              <w:rPr>
                <w:spacing w:val="-3"/>
                <w:sz w:val="24"/>
                <w:szCs w:val="24"/>
              </w:rPr>
              <w:t xml:space="preserve"> </w:t>
            </w:r>
            <w:r w:rsidRPr="003A3B07">
              <w:rPr>
                <w:sz w:val="24"/>
                <w:szCs w:val="24"/>
              </w:rPr>
              <w:t>Chief</w:t>
            </w:r>
            <w:r w:rsidRPr="003A3B07">
              <w:rPr>
                <w:spacing w:val="-4"/>
                <w:sz w:val="24"/>
                <w:szCs w:val="24"/>
              </w:rPr>
              <w:t xml:space="preserve"> </w:t>
            </w:r>
            <w:r w:rsidRPr="003A3B07">
              <w:rPr>
                <w:sz w:val="24"/>
                <w:szCs w:val="24"/>
              </w:rPr>
              <w:t>Executive</w:t>
            </w:r>
            <w:r w:rsidRPr="003A3B07">
              <w:rPr>
                <w:spacing w:val="-6"/>
                <w:sz w:val="24"/>
                <w:szCs w:val="24"/>
              </w:rPr>
              <w:t xml:space="preserve"> </w:t>
            </w:r>
            <w:r w:rsidRPr="003A3B07">
              <w:rPr>
                <w:sz w:val="24"/>
                <w:szCs w:val="24"/>
              </w:rPr>
              <w:t>and</w:t>
            </w:r>
            <w:r w:rsidRPr="003A3B07">
              <w:rPr>
                <w:spacing w:val="-3"/>
                <w:sz w:val="24"/>
                <w:szCs w:val="24"/>
              </w:rPr>
              <w:t xml:space="preserve"> </w:t>
            </w:r>
            <w:r w:rsidRPr="003A3B07">
              <w:rPr>
                <w:sz w:val="24"/>
                <w:szCs w:val="24"/>
              </w:rPr>
              <w:t>Finance Director’ (DCE&amp;FD).</w:t>
            </w:r>
          </w:p>
          <w:p w14:paraId="0466A49C" w14:textId="77777777" w:rsidR="00B40DF1" w:rsidRPr="003A3B07" w:rsidRDefault="00B40DF1" w:rsidP="0043435A">
            <w:pPr>
              <w:pStyle w:val="TableParagraph"/>
              <w:numPr>
                <w:ilvl w:val="0"/>
                <w:numId w:val="18"/>
              </w:numPr>
              <w:spacing w:before="60" w:after="60" w:line="252" w:lineRule="auto"/>
              <w:rPr>
                <w:sz w:val="24"/>
                <w:szCs w:val="24"/>
              </w:rPr>
            </w:pPr>
            <w:r w:rsidRPr="003A3B07">
              <w:rPr>
                <w:sz w:val="24"/>
                <w:szCs w:val="24"/>
              </w:rPr>
              <w:t>Included</w:t>
            </w:r>
            <w:r w:rsidRPr="003A3B07">
              <w:rPr>
                <w:spacing w:val="-5"/>
                <w:sz w:val="24"/>
                <w:szCs w:val="24"/>
              </w:rPr>
              <w:t xml:space="preserve"> </w:t>
            </w:r>
            <w:r w:rsidRPr="003A3B07">
              <w:rPr>
                <w:sz w:val="24"/>
                <w:szCs w:val="24"/>
              </w:rPr>
              <w:t>CNI</w:t>
            </w:r>
            <w:r w:rsidRPr="003A3B07">
              <w:rPr>
                <w:spacing w:val="-2"/>
                <w:sz w:val="24"/>
                <w:szCs w:val="24"/>
              </w:rPr>
              <w:t xml:space="preserve"> </w:t>
            </w:r>
            <w:r w:rsidRPr="003A3B07">
              <w:rPr>
                <w:sz w:val="24"/>
                <w:szCs w:val="24"/>
              </w:rPr>
              <w:t>responsibilities</w:t>
            </w:r>
            <w:r w:rsidRPr="003A3B07">
              <w:rPr>
                <w:spacing w:val="-2"/>
                <w:sz w:val="24"/>
                <w:szCs w:val="24"/>
              </w:rPr>
              <w:t xml:space="preserve"> </w:t>
            </w:r>
            <w:r w:rsidRPr="003A3B07">
              <w:rPr>
                <w:sz w:val="24"/>
                <w:szCs w:val="24"/>
              </w:rPr>
              <w:t>in</w:t>
            </w:r>
            <w:r w:rsidRPr="003A3B07">
              <w:rPr>
                <w:spacing w:val="-2"/>
                <w:sz w:val="24"/>
                <w:szCs w:val="24"/>
              </w:rPr>
              <w:t xml:space="preserve"> </w:t>
            </w:r>
            <w:r w:rsidRPr="003A3B07">
              <w:rPr>
                <w:sz w:val="24"/>
                <w:szCs w:val="24"/>
              </w:rPr>
              <w:t>respect</w:t>
            </w:r>
            <w:r w:rsidRPr="003A3B07">
              <w:rPr>
                <w:spacing w:val="-4"/>
                <w:sz w:val="24"/>
                <w:szCs w:val="24"/>
              </w:rPr>
              <w:t xml:space="preserve"> </w:t>
            </w:r>
            <w:r w:rsidRPr="003A3B07">
              <w:rPr>
                <w:sz w:val="24"/>
                <w:szCs w:val="24"/>
              </w:rPr>
              <w:t>of</w:t>
            </w:r>
            <w:r w:rsidRPr="003A3B07">
              <w:rPr>
                <w:spacing w:val="-4"/>
                <w:sz w:val="24"/>
                <w:szCs w:val="24"/>
              </w:rPr>
              <w:t xml:space="preserve"> </w:t>
            </w:r>
            <w:r w:rsidRPr="003A3B07">
              <w:rPr>
                <w:spacing w:val="-2"/>
                <w:sz w:val="24"/>
                <w:szCs w:val="24"/>
              </w:rPr>
              <w:t>safeguards.</w:t>
            </w:r>
          </w:p>
          <w:p w14:paraId="70C5A0CD" w14:textId="77777777" w:rsidR="00B40DF1" w:rsidRPr="003A3B07" w:rsidRDefault="00B40DF1" w:rsidP="0043435A">
            <w:pPr>
              <w:pStyle w:val="TableText"/>
              <w:numPr>
                <w:ilvl w:val="0"/>
                <w:numId w:val="18"/>
              </w:numPr>
              <w:rPr>
                <w:szCs w:val="24"/>
              </w:rPr>
            </w:pPr>
            <w:r w:rsidRPr="003A3B07">
              <w:rPr>
                <w:szCs w:val="24"/>
              </w:rPr>
              <w:t>Some</w:t>
            </w:r>
            <w:r w:rsidRPr="003A3B07">
              <w:rPr>
                <w:spacing w:val="-7"/>
                <w:szCs w:val="24"/>
              </w:rPr>
              <w:t xml:space="preserve"> </w:t>
            </w:r>
            <w:r w:rsidRPr="003A3B07">
              <w:rPr>
                <w:szCs w:val="24"/>
              </w:rPr>
              <w:t>additional</w:t>
            </w:r>
            <w:r w:rsidRPr="003A3B07">
              <w:rPr>
                <w:spacing w:val="-4"/>
                <w:szCs w:val="24"/>
              </w:rPr>
              <w:t xml:space="preserve"> </w:t>
            </w:r>
            <w:r w:rsidRPr="003A3B07">
              <w:rPr>
                <w:szCs w:val="24"/>
              </w:rPr>
              <w:t>information</w:t>
            </w:r>
            <w:r w:rsidRPr="003A3B07">
              <w:rPr>
                <w:spacing w:val="-5"/>
                <w:szCs w:val="24"/>
              </w:rPr>
              <w:t xml:space="preserve"> </w:t>
            </w:r>
            <w:r w:rsidRPr="003A3B07">
              <w:rPr>
                <w:szCs w:val="24"/>
              </w:rPr>
              <w:t>on</w:t>
            </w:r>
            <w:r w:rsidRPr="003A3B07">
              <w:rPr>
                <w:spacing w:val="-1"/>
                <w:szCs w:val="24"/>
              </w:rPr>
              <w:t xml:space="preserve"> </w:t>
            </w:r>
            <w:r w:rsidRPr="003A3B07">
              <w:rPr>
                <w:szCs w:val="24"/>
              </w:rPr>
              <w:t>DWP</w:t>
            </w:r>
            <w:r w:rsidRPr="003A3B07">
              <w:rPr>
                <w:spacing w:val="-3"/>
                <w:szCs w:val="24"/>
              </w:rPr>
              <w:t xml:space="preserve"> </w:t>
            </w:r>
            <w:r w:rsidRPr="003A3B07">
              <w:rPr>
                <w:szCs w:val="24"/>
              </w:rPr>
              <w:t>and</w:t>
            </w:r>
            <w:r w:rsidRPr="003A3B07">
              <w:rPr>
                <w:spacing w:val="-4"/>
                <w:szCs w:val="24"/>
              </w:rPr>
              <w:t xml:space="preserve"> </w:t>
            </w:r>
            <w:r w:rsidRPr="003A3B07">
              <w:rPr>
                <w:szCs w:val="24"/>
              </w:rPr>
              <w:t>BEIS</w:t>
            </w:r>
            <w:r w:rsidRPr="003A3B07">
              <w:rPr>
                <w:spacing w:val="-3"/>
                <w:szCs w:val="24"/>
              </w:rPr>
              <w:t xml:space="preserve"> </w:t>
            </w:r>
            <w:r w:rsidRPr="003A3B07">
              <w:rPr>
                <w:szCs w:val="24"/>
              </w:rPr>
              <w:t>ministerial</w:t>
            </w:r>
            <w:r w:rsidRPr="003A3B07">
              <w:rPr>
                <w:spacing w:val="-1"/>
                <w:szCs w:val="24"/>
              </w:rPr>
              <w:t xml:space="preserve"> </w:t>
            </w:r>
            <w:r w:rsidRPr="003A3B07">
              <w:rPr>
                <w:spacing w:val="-2"/>
                <w:szCs w:val="24"/>
              </w:rPr>
              <w:t>responsibilities</w:t>
            </w:r>
            <w:r>
              <w:rPr>
                <w:spacing w:val="-2"/>
                <w:szCs w:val="24"/>
              </w:rPr>
              <w:t>.</w:t>
            </w:r>
          </w:p>
        </w:tc>
      </w:tr>
      <w:tr w:rsidR="00B40DF1" w:rsidRPr="00AC2E69" w14:paraId="2C75B8A4" w14:textId="77777777" w:rsidTr="00FD2515">
        <w:trPr>
          <w:cantSplit/>
        </w:trPr>
        <w:tc>
          <w:tcPr>
            <w:tcW w:w="443" w:type="pct"/>
          </w:tcPr>
          <w:p w14:paraId="498F176D" w14:textId="77777777" w:rsidR="00B40DF1" w:rsidRPr="0051137C" w:rsidRDefault="00B40DF1" w:rsidP="0043435A">
            <w:pPr>
              <w:pStyle w:val="TableText"/>
              <w:rPr>
                <w:szCs w:val="24"/>
              </w:rPr>
            </w:pPr>
            <w:r>
              <w:rPr>
                <w:szCs w:val="24"/>
              </w:rPr>
              <w:t>4</w:t>
            </w:r>
          </w:p>
        </w:tc>
        <w:tc>
          <w:tcPr>
            <w:tcW w:w="776" w:type="pct"/>
          </w:tcPr>
          <w:p w14:paraId="11828079" w14:textId="77777777" w:rsidR="00B40DF1" w:rsidRPr="003A3B07" w:rsidRDefault="00B40DF1" w:rsidP="0043435A">
            <w:pPr>
              <w:pStyle w:val="TableText"/>
              <w:rPr>
                <w:szCs w:val="24"/>
              </w:rPr>
            </w:pPr>
            <w:r w:rsidRPr="003A3B07">
              <w:rPr>
                <w:szCs w:val="24"/>
              </w:rPr>
              <w:t>June</w:t>
            </w:r>
            <w:r w:rsidRPr="003A3B07">
              <w:rPr>
                <w:spacing w:val="-3"/>
                <w:szCs w:val="24"/>
              </w:rPr>
              <w:t xml:space="preserve"> </w:t>
            </w:r>
            <w:r w:rsidRPr="003A3B07">
              <w:rPr>
                <w:spacing w:val="-4"/>
                <w:szCs w:val="24"/>
              </w:rPr>
              <w:t>2021</w:t>
            </w:r>
          </w:p>
        </w:tc>
        <w:tc>
          <w:tcPr>
            <w:tcW w:w="3781" w:type="pct"/>
          </w:tcPr>
          <w:p w14:paraId="56876D8F" w14:textId="77777777" w:rsidR="00B40DF1" w:rsidRPr="003A3B07" w:rsidRDefault="00B40DF1" w:rsidP="0043435A">
            <w:pPr>
              <w:pStyle w:val="TableParagraph"/>
              <w:numPr>
                <w:ilvl w:val="0"/>
                <w:numId w:val="17"/>
              </w:numPr>
              <w:spacing w:before="60" w:after="60" w:line="252" w:lineRule="auto"/>
              <w:ind w:right="73"/>
              <w:rPr>
                <w:sz w:val="24"/>
                <w:szCs w:val="24"/>
              </w:rPr>
            </w:pPr>
            <w:r w:rsidRPr="003A3B07">
              <w:rPr>
                <w:sz w:val="24"/>
                <w:szCs w:val="24"/>
              </w:rPr>
              <w:t>Addresses</w:t>
            </w:r>
            <w:r w:rsidRPr="003A3B07">
              <w:rPr>
                <w:spacing w:val="-2"/>
                <w:sz w:val="24"/>
                <w:szCs w:val="24"/>
              </w:rPr>
              <w:t xml:space="preserve"> </w:t>
            </w:r>
            <w:r w:rsidRPr="003A3B07">
              <w:rPr>
                <w:sz w:val="24"/>
                <w:szCs w:val="24"/>
              </w:rPr>
              <w:t>ONR’s</w:t>
            </w:r>
            <w:r w:rsidRPr="003A3B07">
              <w:rPr>
                <w:spacing w:val="-2"/>
                <w:sz w:val="24"/>
                <w:szCs w:val="24"/>
              </w:rPr>
              <w:t xml:space="preserve"> </w:t>
            </w:r>
            <w:r w:rsidRPr="003A3B07">
              <w:rPr>
                <w:sz w:val="24"/>
                <w:szCs w:val="24"/>
              </w:rPr>
              <w:t>new</w:t>
            </w:r>
            <w:r w:rsidRPr="003A3B07">
              <w:rPr>
                <w:spacing w:val="-3"/>
                <w:sz w:val="24"/>
                <w:szCs w:val="24"/>
              </w:rPr>
              <w:t xml:space="preserve"> </w:t>
            </w:r>
            <w:r w:rsidRPr="003A3B07">
              <w:rPr>
                <w:sz w:val="24"/>
                <w:szCs w:val="24"/>
              </w:rPr>
              <w:t>leadership</w:t>
            </w:r>
            <w:r w:rsidRPr="003A3B07">
              <w:rPr>
                <w:spacing w:val="-5"/>
                <w:sz w:val="24"/>
                <w:szCs w:val="24"/>
              </w:rPr>
              <w:t xml:space="preserve"> </w:t>
            </w:r>
            <w:r w:rsidRPr="003A3B07">
              <w:rPr>
                <w:sz w:val="24"/>
                <w:szCs w:val="24"/>
              </w:rPr>
              <w:t>changes</w:t>
            </w:r>
            <w:r w:rsidRPr="003A3B07">
              <w:rPr>
                <w:spacing w:val="-4"/>
                <w:sz w:val="24"/>
                <w:szCs w:val="24"/>
              </w:rPr>
              <w:t xml:space="preserve"> </w:t>
            </w:r>
            <w:r w:rsidRPr="003A3B07">
              <w:rPr>
                <w:sz w:val="24"/>
                <w:szCs w:val="24"/>
              </w:rPr>
              <w:t>effective</w:t>
            </w:r>
            <w:r w:rsidRPr="003A3B07">
              <w:rPr>
                <w:spacing w:val="-5"/>
                <w:sz w:val="24"/>
                <w:szCs w:val="24"/>
              </w:rPr>
              <w:t xml:space="preserve"> </w:t>
            </w:r>
            <w:r w:rsidRPr="003A3B07">
              <w:rPr>
                <w:sz w:val="24"/>
                <w:szCs w:val="24"/>
              </w:rPr>
              <w:t>from</w:t>
            </w:r>
            <w:r w:rsidRPr="003A3B07">
              <w:rPr>
                <w:spacing w:val="-4"/>
                <w:sz w:val="24"/>
                <w:szCs w:val="24"/>
              </w:rPr>
              <w:t xml:space="preserve"> </w:t>
            </w:r>
            <w:r w:rsidRPr="003A3B07">
              <w:rPr>
                <w:sz w:val="24"/>
                <w:szCs w:val="24"/>
              </w:rPr>
              <w:t>01</w:t>
            </w:r>
            <w:r w:rsidRPr="003A3B07">
              <w:rPr>
                <w:spacing w:val="-5"/>
                <w:sz w:val="24"/>
                <w:szCs w:val="24"/>
              </w:rPr>
              <w:t xml:space="preserve"> </w:t>
            </w:r>
            <w:r w:rsidRPr="003A3B07">
              <w:rPr>
                <w:sz w:val="24"/>
                <w:szCs w:val="24"/>
              </w:rPr>
              <w:t>April</w:t>
            </w:r>
            <w:r w:rsidRPr="003A3B07">
              <w:rPr>
                <w:spacing w:val="-2"/>
                <w:sz w:val="24"/>
                <w:szCs w:val="24"/>
              </w:rPr>
              <w:t xml:space="preserve"> </w:t>
            </w:r>
            <w:r w:rsidRPr="003A3B07">
              <w:rPr>
                <w:sz w:val="24"/>
                <w:szCs w:val="24"/>
              </w:rPr>
              <w:t>2021</w:t>
            </w:r>
            <w:r w:rsidRPr="003A3B07">
              <w:rPr>
                <w:spacing w:val="-2"/>
                <w:sz w:val="24"/>
                <w:szCs w:val="24"/>
              </w:rPr>
              <w:t xml:space="preserve"> </w:t>
            </w:r>
            <w:r w:rsidRPr="003A3B07">
              <w:rPr>
                <w:sz w:val="24"/>
                <w:szCs w:val="24"/>
              </w:rPr>
              <w:t>(DCE</w:t>
            </w:r>
            <w:r w:rsidRPr="003A3B07">
              <w:rPr>
                <w:spacing w:val="-5"/>
                <w:sz w:val="24"/>
                <w:szCs w:val="24"/>
              </w:rPr>
              <w:t xml:space="preserve"> </w:t>
            </w:r>
            <w:r w:rsidRPr="003A3B07">
              <w:rPr>
                <w:sz w:val="24"/>
                <w:szCs w:val="24"/>
              </w:rPr>
              <w:t>and EDO) and from 01 June 2021 (CE/CNI)</w:t>
            </w:r>
          </w:p>
          <w:p w14:paraId="2482EB5B" w14:textId="77777777" w:rsidR="00B40DF1" w:rsidRPr="003A3B07" w:rsidRDefault="00B40DF1" w:rsidP="0043435A">
            <w:pPr>
              <w:pStyle w:val="TableParagraph"/>
              <w:numPr>
                <w:ilvl w:val="0"/>
                <w:numId w:val="17"/>
              </w:numPr>
              <w:spacing w:before="60" w:after="60" w:line="252" w:lineRule="auto"/>
              <w:ind w:right="2317"/>
              <w:rPr>
                <w:sz w:val="24"/>
                <w:szCs w:val="24"/>
              </w:rPr>
            </w:pPr>
            <w:r w:rsidRPr="003A3B07">
              <w:rPr>
                <w:sz w:val="24"/>
                <w:szCs w:val="24"/>
              </w:rPr>
              <w:t xml:space="preserve">Streamlining of financial control arrangements </w:t>
            </w:r>
          </w:p>
          <w:p w14:paraId="4D8BC4D2" w14:textId="77777777" w:rsidR="00B40DF1" w:rsidRPr="003A3B07" w:rsidRDefault="00B40DF1" w:rsidP="0043435A">
            <w:pPr>
              <w:pStyle w:val="TableParagraph"/>
              <w:numPr>
                <w:ilvl w:val="0"/>
                <w:numId w:val="17"/>
              </w:numPr>
              <w:spacing w:before="60" w:after="60" w:line="252" w:lineRule="auto"/>
              <w:ind w:right="31"/>
              <w:rPr>
                <w:sz w:val="24"/>
                <w:szCs w:val="24"/>
              </w:rPr>
            </w:pPr>
            <w:r w:rsidRPr="003A3B07">
              <w:rPr>
                <w:sz w:val="24"/>
                <w:szCs w:val="24"/>
              </w:rPr>
              <w:t>Streamlining</w:t>
            </w:r>
            <w:r w:rsidRPr="003A3B07">
              <w:rPr>
                <w:spacing w:val="-8"/>
                <w:sz w:val="24"/>
                <w:szCs w:val="24"/>
              </w:rPr>
              <w:t xml:space="preserve"> </w:t>
            </w:r>
            <w:r w:rsidRPr="003A3B07">
              <w:rPr>
                <w:sz w:val="24"/>
                <w:szCs w:val="24"/>
              </w:rPr>
              <w:t>of</w:t>
            </w:r>
            <w:r w:rsidRPr="003A3B07">
              <w:rPr>
                <w:spacing w:val="-6"/>
                <w:sz w:val="24"/>
                <w:szCs w:val="24"/>
              </w:rPr>
              <w:t xml:space="preserve"> </w:t>
            </w:r>
            <w:r w:rsidRPr="003A3B07">
              <w:rPr>
                <w:sz w:val="24"/>
                <w:szCs w:val="24"/>
              </w:rPr>
              <w:t>the</w:t>
            </w:r>
            <w:r w:rsidRPr="003A3B07">
              <w:rPr>
                <w:spacing w:val="-5"/>
                <w:sz w:val="24"/>
                <w:szCs w:val="24"/>
              </w:rPr>
              <w:t xml:space="preserve"> </w:t>
            </w:r>
            <w:r w:rsidRPr="003A3B07">
              <w:rPr>
                <w:sz w:val="24"/>
                <w:szCs w:val="24"/>
              </w:rPr>
              <w:t>document,</w:t>
            </w:r>
            <w:r w:rsidRPr="003A3B07">
              <w:rPr>
                <w:spacing w:val="-8"/>
                <w:sz w:val="24"/>
                <w:szCs w:val="24"/>
              </w:rPr>
              <w:t xml:space="preserve"> </w:t>
            </w:r>
            <w:r w:rsidRPr="003A3B07">
              <w:rPr>
                <w:sz w:val="24"/>
                <w:szCs w:val="24"/>
              </w:rPr>
              <w:t>removal</w:t>
            </w:r>
            <w:r w:rsidRPr="003A3B07">
              <w:rPr>
                <w:spacing w:val="-8"/>
                <w:sz w:val="24"/>
                <w:szCs w:val="24"/>
              </w:rPr>
              <w:t xml:space="preserve"> </w:t>
            </w:r>
            <w:r w:rsidRPr="003A3B07">
              <w:rPr>
                <w:sz w:val="24"/>
                <w:szCs w:val="24"/>
              </w:rPr>
              <w:t>of</w:t>
            </w:r>
            <w:r w:rsidRPr="003A3B07">
              <w:rPr>
                <w:spacing w:val="-6"/>
                <w:sz w:val="24"/>
                <w:szCs w:val="24"/>
              </w:rPr>
              <w:t xml:space="preserve"> </w:t>
            </w:r>
            <w:r w:rsidRPr="003A3B07">
              <w:rPr>
                <w:sz w:val="24"/>
                <w:szCs w:val="24"/>
              </w:rPr>
              <w:t>repetition. Reconfiguration of document flow</w:t>
            </w:r>
          </w:p>
          <w:p w14:paraId="060A8010" w14:textId="77777777" w:rsidR="00B40DF1" w:rsidRPr="003A3B07" w:rsidRDefault="00B40DF1" w:rsidP="0043435A">
            <w:pPr>
              <w:pStyle w:val="TableParagraph"/>
              <w:numPr>
                <w:ilvl w:val="0"/>
                <w:numId w:val="17"/>
              </w:numPr>
              <w:spacing w:before="60" w:after="60" w:line="252" w:lineRule="auto"/>
              <w:ind w:right="2317"/>
              <w:rPr>
                <w:sz w:val="24"/>
                <w:szCs w:val="24"/>
              </w:rPr>
            </w:pPr>
            <w:r w:rsidRPr="003A3B07">
              <w:rPr>
                <w:sz w:val="24"/>
                <w:szCs w:val="24"/>
              </w:rPr>
              <w:t>Introduction</w:t>
            </w:r>
            <w:r w:rsidRPr="003A3B07">
              <w:rPr>
                <w:spacing w:val="-5"/>
                <w:sz w:val="24"/>
                <w:szCs w:val="24"/>
              </w:rPr>
              <w:t xml:space="preserve"> </w:t>
            </w:r>
            <w:r w:rsidRPr="003A3B07">
              <w:rPr>
                <w:sz w:val="24"/>
                <w:szCs w:val="24"/>
              </w:rPr>
              <w:t>of</w:t>
            </w:r>
            <w:r w:rsidRPr="003A3B07">
              <w:rPr>
                <w:spacing w:val="-6"/>
                <w:sz w:val="24"/>
                <w:szCs w:val="24"/>
              </w:rPr>
              <w:t xml:space="preserve"> </w:t>
            </w:r>
            <w:r w:rsidRPr="003A3B07">
              <w:rPr>
                <w:sz w:val="24"/>
                <w:szCs w:val="24"/>
              </w:rPr>
              <w:t>new</w:t>
            </w:r>
            <w:r w:rsidRPr="003A3B07">
              <w:rPr>
                <w:spacing w:val="-6"/>
                <w:sz w:val="24"/>
                <w:szCs w:val="24"/>
              </w:rPr>
              <w:t xml:space="preserve"> </w:t>
            </w:r>
            <w:r w:rsidRPr="003A3B07">
              <w:rPr>
                <w:sz w:val="24"/>
                <w:szCs w:val="24"/>
              </w:rPr>
              <w:t>ONR</w:t>
            </w:r>
            <w:r w:rsidRPr="003A3B07">
              <w:rPr>
                <w:spacing w:val="-6"/>
                <w:sz w:val="24"/>
                <w:szCs w:val="24"/>
              </w:rPr>
              <w:t xml:space="preserve"> </w:t>
            </w:r>
            <w:r w:rsidRPr="003A3B07">
              <w:rPr>
                <w:sz w:val="24"/>
                <w:szCs w:val="24"/>
              </w:rPr>
              <w:t>document</w:t>
            </w:r>
            <w:r w:rsidRPr="003A3B07">
              <w:rPr>
                <w:spacing w:val="-7"/>
                <w:sz w:val="24"/>
                <w:szCs w:val="24"/>
              </w:rPr>
              <w:t xml:space="preserve"> </w:t>
            </w:r>
            <w:r w:rsidRPr="003A3B07">
              <w:rPr>
                <w:sz w:val="24"/>
                <w:szCs w:val="24"/>
              </w:rPr>
              <w:t>template</w:t>
            </w:r>
            <w:r w:rsidRPr="003A3B07">
              <w:rPr>
                <w:spacing w:val="-5"/>
                <w:sz w:val="24"/>
                <w:szCs w:val="24"/>
              </w:rPr>
              <w:t xml:space="preserve"> </w:t>
            </w:r>
            <w:r w:rsidRPr="003A3B07">
              <w:rPr>
                <w:sz w:val="24"/>
                <w:szCs w:val="24"/>
              </w:rPr>
              <w:t>and</w:t>
            </w:r>
            <w:r w:rsidRPr="003A3B07">
              <w:rPr>
                <w:spacing w:val="-5"/>
                <w:sz w:val="24"/>
                <w:szCs w:val="24"/>
              </w:rPr>
              <w:t xml:space="preserve"> </w:t>
            </w:r>
            <w:r w:rsidRPr="003A3B07">
              <w:rPr>
                <w:sz w:val="24"/>
                <w:szCs w:val="24"/>
              </w:rPr>
              <w:t>design Introduction of revised delegated financial authorities</w:t>
            </w:r>
          </w:p>
          <w:p w14:paraId="5BDF9C22" w14:textId="77777777" w:rsidR="00B40DF1" w:rsidRPr="003A3B07" w:rsidRDefault="00B40DF1" w:rsidP="0043435A">
            <w:pPr>
              <w:pStyle w:val="TableText"/>
              <w:numPr>
                <w:ilvl w:val="0"/>
                <w:numId w:val="17"/>
              </w:numPr>
              <w:rPr>
                <w:szCs w:val="24"/>
              </w:rPr>
            </w:pPr>
            <w:r w:rsidRPr="003A3B07">
              <w:rPr>
                <w:szCs w:val="24"/>
              </w:rPr>
              <w:t>Introduction</w:t>
            </w:r>
            <w:r w:rsidRPr="003A3B07">
              <w:rPr>
                <w:spacing w:val="-5"/>
                <w:szCs w:val="24"/>
              </w:rPr>
              <w:t xml:space="preserve"> </w:t>
            </w:r>
            <w:r w:rsidRPr="003A3B07">
              <w:rPr>
                <w:szCs w:val="24"/>
              </w:rPr>
              <w:t>of</w:t>
            </w:r>
            <w:r w:rsidRPr="003A3B07">
              <w:rPr>
                <w:spacing w:val="-3"/>
                <w:szCs w:val="24"/>
              </w:rPr>
              <w:t xml:space="preserve"> </w:t>
            </w:r>
            <w:r w:rsidRPr="003A3B07">
              <w:rPr>
                <w:szCs w:val="24"/>
              </w:rPr>
              <w:t>revised</w:t>
            </w:r>
            <w:r w:rsidRPr="003A3B07">
              <w:rPr>
                <w:spacing w:val="-4"/>
                <w:szCs w:val="24"/>
              </w:rPr>
              <w:t xml:space="preserve"> </w:t>
            </w:r>
            <w:r w:rsidRPr="003A3B07">
              <w:rPr>
                <w:szCs w:val="24"/>
              </w:rPr>
              <w:t>procurement</w:t>
            </w:r>
            <w:r w:rsidRPr="003A3B07">
              <w:rPr>
                <w:spacing w:val="-3"/>
                <w:szCs w:val="24"/>
              </w:rPr>
              <w:t xml:space="preserve"> </w:t>
            </w:r>
            <w:r w:rsidRPr="003A3B07">
              <w:rPr>
                <w:szCs w:val="24"/>
              </w:rPr>
              <w:t>and</w:t>
            </w:r>
            <w:r w:rsidRPr="003A3B07">
              <w:rPr>
                <w:spacing w:val="-1"/>
                <w:szCs w:val="24"/>
              </w:rPr>
              <w:t xml:space="preserve"> </w:t>
            </w:r>
            <w:r w:rsidRPr="003A3B07">
              <w:rPr>
                <w:szCs w:val="24"/>
              </w:rPr>
              <w:t>contract</w:t>
            </w:r>
            <w:r w:rsidRPr="003A3B07">
              <w:rPr>
                <w:spacing w:val="-3"/>
                <w:szCs w:val="24"/>
              </w:rPr>
              <w:t xml:space="preserve"> </w:t>
            </w:r>
            <w:r w:rsidRPr="003A3B07">
              <w:rPr>
                <w:szCs w:val="24"/>
              </w:rPr>
              <w:t>award</w:t>
            </w:r>
            <w:r w:rsidRPr="003A3B07">
              <w:rPr>
                <w:spacing w:val="-1"/>
                <w:szCs w:val="24"/>
              </w:rPr>
              <w:t xml:space="preserve"> </w:t>
            </w:r>
            <w:r w:rsidRPr="003A3B07">
              <w:rPr>
                <w:spacing w:val="-2"/>
                <w:szCs w:val="24"/>
              </w:rPr>
              <w:t>authorities</w:t>
            </w:r>
          </w:p>
        </w:tc>
      </w:tr>
      <w:tr w:rsidR="00B40DF1" w:rsidRPr="00AC2E69" w14:paraId="3FEF6B1A" w14:textId="77777777" w:rsidTr="00FD2515">
        <w:trPr>
          <w:cantSplit/>
        </w:trPr>
        <w:tc>
          <w:tcPr>
            <w:tcW w:w="443" w:type="pct"/>
          </w:tcPr>
          <w:p w14:paraId="3B3941D2" w14:textId="77777777" w:rsidR="00B40DF1" w:rsidRPr="0051137C" w:rsidRDefault="00B40DF1" w:rsidP="0043435A">
            <w:pPr>
              <w:pStyle w:val="TableText"/>
              <w:rPr>
                <w:szCs w:val="24"/>
              </w:rPr>
            </w:pPr>
            <w:r>
              <w:rPr>
                <w:szCs w:val="24"/>
              </w:rPr>
              <w:lastRenderedPageBreak/>
              <w:t>5</w:t>
            </w:r>
          </w:p>
        </w:tc>
        <w:tc>
          <w:tcPr>
            <w:tcW w:w="776" w:type="pct"/>
          </w:tcPr>
          <w:p w14:paraId="1E9EF1C1" w14:textId="77777777" w:rsidR="00B40DF1" w:rsidRPr="003A3B07" w:rsidRDefault="00B40DF1" w:rsidP="0043435A">
            <w:pPr>
              <w:pStyle w:val="TableText"/>
              <w:rPr>
                <w:szCs w:val="24"/>
              </w:rPr>
            </w:pPr>
            <w:r w:rsidRPr="003A3B07">
              <w:rPr>
                <w:szCs w:val="24"/>
              </w:rPr>
              <w:t>July 2023</w:t>
            </w:r>
          </w:p>
        </w:tc>
        <w:tc>
          <w:tcPr>
            <w:tcW w:w="3781" w:type="pct"/>
          </w:tcPr>
          <w:p w14:paraId="52AD3222" w14:textId="77777777" w:rsidR="00B40DF1" w:rsidRPr="003A3B07" w:rsidRDefault="00B40DF1" w:rsidP="0043435A">
            <w:pPr>
              <w:pStyle w:val="TableParagraph"/>
              <w:numPr>
                <w:ilvl w:val="0"/>
                <w:numId w:val="16"/>
              </w:numPr>
              <w:spacing w:before="60" w:after="60" w:line="252" w:lineRule="auto"/>
              <w:ind w:right="73"/>
              <w:rPr>
                <w:sz w:val="24"/>
                <w:szCs w:val="24"/>
              </w:rPr>
            </w:pPr>
            <w:r w:rsidRPr="003A3B07">
              <w:rPr>
                <w:sz w:val="24"/>
                <w:szCs w:val="24"/>
              </w:rPr>
              <w:t>The new leadership structure / titles changes</w:t>
            </w:r>
          </w:p>
          <w:p w14:paraId="596924F5" w14:textId="77777777" w:rsidR="00B40DF1" w:rsidRPr="003A3B07" w:rsidRDefault="00B40DF1" w:rsidP="0043435A">
            <w:pPr>
              <w:pStyle w:val="TableParagraph"/>
              <w:numPr>
                <w:ilvl w:val="0"/>
                <w:numId w:val="16"/>
              </w:numPr>
              <w:spacing w:before="60" w:after="60" w:line="252" w:lineRule="auto"/>
              <w:ind w:right="73"/>
              <w:rPr>
                <w:sz w:val="24"/>
                <w:szCs w:val="24"/>
              </w:rPr>
            </w:pPr>
            <w:r w:rsidRPr="003A3B07">
              <w:rPr>
                <w:sz w:val="24"/>
                <w:szCs w:val="24"/>
              </w:rPr>
              <w:t>The change from BEIS to DESNZ</w:t>
            </w:r>
          </w:p>
          <w:p w14:paraId="31BBA658" w14:textId="77777777" w:rsidR="00B40DF1" w:rsidRPr="003A3B07" w:rsidRDefault="00B40DF1" w:rsidP="0043435A">
            <w:pPr>
              <w:pStyle w:val="TableParagraph"/>
              <w:numPr>
                <w:ilvl w:val="0"/>
                <w:numId w:val="16"/>
              </w:numPr>
              <w:spacing w:before="60" w:after="60" w:line="252" w:lineRule="auto"/>
              <w:ind w:right="73"/>
              <w:rPr>
                <w:sz w:val="24"/>
                <w:szCs w:val="24"/>
              </w:rPr>
            </w:pPr>
            <w:r w:rsidRPr="003A3B07">
              <w:rPr>
                <w:sz w:val="24"/>
                <w:szCs w:val="24"/>
              </w:rPr>
              <w:t>The simplified approach to issuing letters of delegation.</w:t>
            </w:r>
          </w:p>
          <w:p w14:paraId="06E9418F" w14:textId="77777777" w:rsidR="00B40DF1" w:rsidRPr="003A3B07" w:rsidRDefault="00B40DF1" w:rsidP="0043435A">
            <w:pPr>
              <w:pStyle w:val="TableParagraph"/>
              <w:numPr>
                <w:ilvl w:val="0"/>
                <w:numId w:val="16"/>
              </w:numPr>
              <w:spacing w:before="60" w:after="60" w:line="252" w:lineRule="auto"/>
              <w:ind w:right="73"/>
              <w:rPr>
                <w:sz w:val="24"/>
                <w:szCs w:val="24"/>
              </w:rPr>
            </w:pPr>
            <w:r w:rsidRPr="003A3B07">
              <w:rPr>
                <w:sz w:val="24"/>
                <w:szCs w:val="24"/>
              </w:rPr>
              <w:t xml:space="preserve">Alignment to the draft DWP/ONR Framework Document </w:t>
            </w:r>
          </w:p>
          <w:p w14:paraId="3D84B848" w14:textId="77777777" w:rsidR="00B40DF1" w:rsidRPr="003A3B07" w:rsidRDefault="00B40DF1" w:rsidP="0043435A">
            <w:pPr>
              <w:pStyle w:val="TableParagraph"/>
              <w:numPr>
                <w:ilvl w:val="0"/>
                <w:numId w:val="16"/>
              </w:numPr>
              <w:spacing w:before="60" w:after="60" w:line="252" w:lineRule="auto"/>
              <w:ind w:right="73"/>
              <w:rPr>
                <w:sz w:val="24"/>
                <w:szCs w:val="24"/>
              </w:rPr>
            </w:pPr>
            <w:r w:rsidRPr="003A3B07">
              <w:rPr>
                <w:sz w:val="24"/>
                <w:szCs w:val="24"/>
              </w:rPr>
              <w:t xml:space="preserve">Removal of duplication. </w:t>
            </w:r>
          </w:p>
          <w:p w14:paraId="279E77E0" w14:textId="77777777" w:rsidR="00B40DF1" w:rsidRPr="003A3B07" w:rsidRDefault="00B40DF1" w:rsidP="0043435A">
            <w:pPr>
              <w:pStyle w:val="TableParagraph"/>
              <w:numPr>
                <w:ilvl w:val="0"/>
                <w:numId w:val="16"/>
              </w:numPr>
              <w:spacing w:before="60" w:after="60" w:line="252" w:lineRule="auto"/>
              <w:ind w:right="73"/>
              <w:rPr>
                <w:sz w:val="24"/>
                <w:szCs w:val="24"/>
              </w:rPr>
            </w:pPr>
            <w:r w:rsidRPr="003A3B07">
              <w:rPr>
                <w:sz w:val="24"/>
                <w:szCs w:val="24"/>
              </w:rPr>
              <w:t>Minor changes to Board Committee responsibilities to reflect changes to their Terms of Reference (approved by the Board June 2022).</w:t>
            </w:r>
          </w:p>
          <w:p w14:paraId="05699E6D" w14:textId="77777777" w:rsidR="00B40DF1" w:rsidRPr="003A3B07" w:rsidRDefault="00B40DF1" w:rsidP="0043435A">
            <w:pPr>
              <w:pStyle w:val="TableParagraph"/>
              <w:numPr>
                <w:ilvl w:val="0"/>
                <w:numId w:val="16"/>
              </w:numPr>
              <w:spacing w:before="60" w:after="60" w:line="252" w:lineRule="auto"/>
              <w:ind w:right="73"/>
              <w:rPr>
                <w:sz w:val="24"/>
                <w:szCs w:val="24"/>
              </w:rPr>
            </w:pPr>
            <w:r w:rsidRPr="003A3B07">
              <w:rPr>
                <w:sz w:val="24"/>
                <w:szCs w:val="24"/>
              </w:rPr>
              <w:t xml:space="preserve">Comments from directors, including the Finance Directorate on </w:t>
            </w:r>
            <w:r>
              <w:rPr>
                <w:sz w:val="24"/>
                <w:szCs w:val="24"/>
              </w:rPr>
              <w:t>P</w:t>
            </w:r>
            <w:r w:rsidRPr="003A3B07">
              <w:rPr>
                <w:sz w:val="24"/>
                <w:szCs w:val="24"/>
              </w:rPr>
              <w:t>art 2</w:t>
            </w:r>
            <w:r>
              <w:rPr>
                <w:sz w:val="24"/>
                <w:szCs w:val="24"/>
              </w:rPr>
              <w:t xml:space="preserve"> -</w:t>
            </w:r>
            <w:r w:rsidRPr="003A3B07">
              <w:rPr>
                <w:sz w:val="24"/>
                <w:szCs w:val="24"/>
              </w:rPr>
              <w:t xml:space="preserve"> Financial Delegations.</w:t>
            </w:r>
          </w:p>
        </w:tc>
      </w:tr>
      <w:tr w:rsidR="00B40DF1" w:rsidRPr="00AC2E69" w14:paraId="7D120BA6" w14:textId="77777777" w:rsidTr="00FD2515">
        <w:trPr>
          <w:cantSplit/>
        </w:trPr>
        <w:tc>
          <w:tcPr>
            <w:tcW w:w="443" w:type="pct"/>
          </w:tcPr>
          <w:p w14:paraId="5EECA46D" w14:textId="77777777" w:rsidR="00B40DF1" w:rsidRDefault="00B40DF1" w:rsidP="0043435A">
            <w:pPr>
              <w:pStyle w:val="TableText"/>
              <w:rPr>
                <w:szCs w:val="24"/>
              </w:rPr>
            </w:pPr>
            <w:r>
              <w:rPr>
                <w:szCs w:val="24"/>
              </w:rPr>
              <w:t>5.1</w:t>
            </w:r>
          </w:p>
        </w:tc>
        <w:tc>
          <w:tcPr>
            <w:tcW w:w="776" w:type="pct"/>
          </w:tcPr>
          <w:p w14:paraId="376CDD96" w14:textId="77777777" w:rsidR="00B40DF1" w:rsidRPr="003A3B07" w:rsidRDefault="00B40DF1" w:rsidP="0043435A">
            <w:pPr>
              <w:pStyle w:val="TableText"/>
              <w:rPr>
                <w:szCs w:val="24"/>
              </w:rPr>
            </w:pPr>
            <w:r>
              <w:rPr>
                <w:szCs w:val="24"/>
              </w:rPr>
              <w:t>October 2023</w:t>
            </w:r>
          </w:p>
        </w:tc>
        <w:tc>
          <w:tcPr>
            <w:tcW w:w="3781" w:type="pct"/>
          </w:tcPr>
          <w:p w14:paraId="667DA439" w14:textId="77777777" w:rsidR="00B40DF1" w:rsidRPr="003A3B07" w:rsidRDefault="00B40DF1" w:rsidP="0043435A">
            <w:pPr>
              <w:pStyle w:val="TableParagraph"/>
              <w:numPr>
                <w:ilvl w:val="0"/>
                <w:numId w:val="16"/>
              </w:numPr>
              <w:spacing w:before="60" w:after="60" w:line="252" w:lineRule="auto"/>
              <w:ind w:right="73"/>
              <w:rPr>
                <w:sz w:val="24"/>
                <w:szCs w:val="24"/>
              </w:rPr>
            </w:pPr>
            <w:r>
              <w:rPr>
                <w:sz w:val="24"/>
                <w:szCs w:val="24"/>
              </w:rPr>
              <w:t>Minor update</w:t>
            </w:r>
          </w:p>
        </w:tc>
      </w:tr>
      <w:tr w:rsidR="00B40DF1" w:rsidRPr="00AC2E69" w14:paraId="75D6D3F5" w14:textId="77777777" w:rsidTr="00FD2515">
        <w:trPr>
          <w:cantSplit/>
        </w:trPr>
        <w:tc>
          <w:tcPr>
            <w:tcW w:w="443" w:type="pct"/>
          </w:tcPr>
          <w:p w14:paraId="3855E38E" w14:textId="77777777" w:rsidR="00B40DF1" w:rsidRDefault="00B40DF1" w:rsidP="0043435A">
            <w:pPr>
              <w:pStyle w:val="TableText"/>
              <w:rPr>
                <w:szCs w:val="24"/>
              </w:rPr>
            </w:pPr>
            <w:r>
              <w:rPr>
                <w:szCs w:val="24"/>
              </w:rPr>
              <w:t>5.2</w:t>
            </w:r>
          </w:p>
        </w:tc>
        <w:tc>
          <w:tcPr>
            <w:tcW w:w="776" w:type="pct"/>
          </w:tcPr>
          <w:p w14:paraId="520788FD" w14:textId="77777777" w:rsidR="00B40DF1" w:rsidRDefault="00B40DF1" w:rsidP="0043435A">
            <w:pPr>
              <w:pStyle w:val="TableText"/>
              <w:rPr>
                <w:szCs w:val="24"/>
              </w:rPr>
            </w:pPr>
            <w:r>
              <w:rPr>
                <w:szCs w:val="24"/>
              </w:rPr>
              <w:t>September 2024</w:t>
            </w:r>
          </w:p>
        </w:tc>
        <w:tc>
          <w:tcPr>
            <w:tcW w:w="3781" w:type="pct"/>
          </w:tcPr>
          <w:p w14:paraId="061F39EA" w14:textId="77777777" w:rsidR="00B40DF1" w:rsidRDefault="00B40DF1" w:rsidP="0043435A">
            <w:pPr>
              <w:pStyle w:val="TableParagraph"/>
              <w:numPr>
                <w:ilvl w:val="0"/>
                <w:numId w:val="16"/>
              </w:numPr>
              <w:spacing w:before="60" w:after="60" w:line="252" w:lineRule="auto"/>
              <w:ind w:right="73"/>
              <w:rPr>
                <w:sz w:val="24"/>
                <w:szCs w:val="24"/>
              </w:rPr>
            </w:pPr>
            <w:r>
              <w:rPr>
                <w:sz w:val="24"/>
                <w:szCs w:val="24"/>
              </w:rPr>
              <w:t xml:space="preserve">Updated </w:t>
            </w:r>
            <w:r w:rsidRPr="005B439B">
              <w:rPr>
                <w:sz w:val="24"/>
                <w:szCs w:val="24"/>
              </w:rPr>
              <w:t>to accommodate the changes implemented as part of our organisational review</w:t>
            </w:r>
            <w:r>
              <w:rPr>
                <w:sz w:val="24"/>
                <w:szCs w:val="24"/>
              </w:rPr>
              <w:t>.</w:t>
            </w:r>
          </w:p>
          <w:p w14:paraId="76FD7DFA" w14:textId="77777777" w:rsidR="00B40DF1" w:rsidRDefault="00B40DF1" w:rsidP="0043435A">
            <w:pPr>
              <w:pStyle w:val="TableParagraph"/>
              <w:numPr>
                <w:ilvl w:val="0"/>
                <w:numId w:val="16"/>
              </w:numPr>
              <w:tabs>
                <w:tab w:val="left" w:pos="457"/>
              </w:tabs>
              <w:spacing w:before="60" w:after="60" w:line="252" w:lineRule="auto"/>
              <w:ind w:right="73"/>
              <w:rPr>
                <w:sz w:val="24"/>
                <w:szCs w:val="24"/>
              </w:rPr>
            </w:pPr>
            <w:r>
              <w:rPr>
                <w:sz w:val="24"/>
                <w:szCs w:val="24"/>
              </w:rPr>
              <w:t xml:space="preserve">Delegated financial authority amount to the Finance Director reverting back to £3M. </w:t>
            </w:r>
          </w:p>
        </w:tc>
      </w:tr>
      <w:tr w:rsidR="00B40DF1" w:rsidRPr="00AC2E69" w14:paraId="262720C2" w14:textId="77777777" w:rsidTr="00FD2515">
        <w:trPr>
          <w:cantSplit/>
        </w:trPr>
        <w:tc>
          <w:tcPr>
            <w:tcW w:w="443" w:type="pct"/>
          </w:tcPr>
          <w:p w14:paraId="4D8E4CD3" w14:textId="77777777" w:rsidR="00B40DF1" w:rsidRDefault="00B40DF1" w:rsidP="0043435A">
            <w:pPr>
              <w:pStyle w:val="TableText"/>
              <w:rPr>
                <w:szCs w:val="24"/>
              </w:rPr>
            </w:pPr>
            <w:r>
              <w:rPr>
                <w:szCs w:val="24"/>
              </w:rPr>
              <w:lastRenderedPageBreak/>
              <w:t>5.3</w:t>
            </w:r>
          </w:p>
        </w:tc>
        <w:tc>
          <w:tcPr>
            <w:tcW w:w="776" w:type="pct"/>
          </w:tcPr>
          <w:p w14:paraId="67260701" w14:textId="77777777" w:rsidR="00B40DF1" w:rsidRDefault="00B40DF1" w:rsidP="0043435A">
            <w:pPr>
              <w:pStyle w:val="TableText"/>
              <w:rPr>
                <w:szCs w:val="24"/>
              </w:rPr>
            </w:pPr>
            <w:r>
              <w:rPr>
                <w:szCs w:val="24"/>
              </w:rPr>
              <w:t>April 2025</w:t>
            </w:r>
          </w:p>
        </w:tc>
        <w:tc>
          <w:tcPr>
            <w:tcW w:w="3781" w:type="pct"/>
          </w:tcPr>
          <w:p w14:paraId="38E78EBA" w14:textId="77777777" w:rsidR="00B40DF1" w:rsidRDefault="00B40DF1" w:rsidP="0043435A">
            <w:pPr>
              <w:pStyle w:val="TableParagraph"/>
              <w:numPr>
                <w:ilvl w:val="0"/>
                <w:numId w:val="16"/>
              </w:numPr>
              <w:spacing w:before="60" w:after="60" w:line="252" w:lineRule="auto"/>
              <w:ind w:right="73"/>
              <w:rPr>
                <w:sz w:val="24"/>
                <w:szCs w:val="24"/>
              </w:rPr>
            </w:pPr>
            <w:r>
              <w:rPr>
                <w:sz w:val="24"/>
                <w:szCs w:val="24"/>
              </w:rPr>
              <w:t>Updated to reflect changes in the senior management structure</w:t>
            </w:r>
          </w:p>
          <w:p w14:paraId="265B357C" w14:textId="77777777" w:rsidR="00B40DF1" w:rsidRDefault="00B40DF1" w:rsidP="0043435A">
            <w:pPr>
              <w:pStyle w:val="TableParagraph"/>
              <w:numPr>
                <w:ilvl w:val="0"/>
                <w:numId w:val="16"/>
              </w:numPr>
              <w:spacing w:before="60" w:after="60" w:line="252" w:lineRule="auto"/>
              <w:ind w:right="73"/>
              <w:rPr>
                <w:sz w:val="24"/>
                <w:szCs w:val="24"/>
              </w:rPr>
            </w:pPr>
            <w:r>
              <w:rPr>
                <w:sz w:val="24"/>
                <w:szCs w:val="24"/>
              </w:rPr>
              <w:t>Where appropriate, removed specific reference to individual job titles to help future proof the document.</w:t>
            </w:r>
          </w:p>
          <w:p w14:paraId="141FAD91" w14:textId="77777777" w:rsidR="00B40DF1" w:rsidRDefault="00B40DF1" w:rsidP="0043435A">
            <w:pPr>
              <w:pStyle w:val="TableParagraph"/>
              <w:numPr>
                <w:ilvl w:val="0"/>
                <w:numId w:val="16"/>
              </w:numPr>
              <w:spacing w:before="60" w:after="60" w:line="252" w:lineRule="auto"/>
              <w:ind w:right="73"/>
              <w:rPr>
                <w:sz w:val="24"/>
                <w:szCs w:val="24"/>
              </w:rPr>
            </w:pPr>
            <w:r>
              <w:rPr>
                <w:sz w:val="24"/>
                <w:szCs w:val="24"/>
              </w:rPr>
              <w:t>Added role of an Executive Director</w:t>
            </w:r>
          </w:p>
          <w:p w14:paraId="1E524D26" w14:textId="77777777" w:rsidR="00B40DF1" w:rsidRDefault="00B40DF1" w:rsidP="0043435A">
            <w:pPr>
              <w:pStyle w:val="TableParagraph"/>
              <w:numPr>
                <w:ilvl w:val="0"/>
                <w:numId w:val="16"/>
              </w:numPr>
              <w:spacing w:before="60" w:after="60" w:line="252" w:lineRule="auto"/>
              <w:ind w:right="73"/>
              <w:rPr>
                <w:sz w:val="24"/>
                <w:szCs w:val="24"/>
              </w:rPr>
            </w:pPr>
            <w:r>
              <w:rPr>
                <w:sz w:val="24"/>
                <w:szCs w:val="24"/>
              </w:rPr>
              <w:t xml:space="preserve">Updated to reflect comments from the Finance Director including further clarification on letters of delegation. </w:t>
            </w:r>
          </w:p>
          <w:p w14:paraId="56666A7E" w14:textId="77777777" w:rsidR="00B40DF1" w:rsidRDefault="00B40DF1" w:rsidP="0043435A">
            <w:pPr>
              <w:pStyle w:val="TableParagraph"/>
              <w:numPr>
                <w:ilvl w:val="0"/>
                <w:numId w:val="16"/>
              </w:numPr>
              <w:spacing w:before="60" w:after="60" w:line="252" w:lineRule="auto"/>
              <w:ind w:right="73"/>
              <w:rPr>
                <w:sz w:val="24"/>
                <w:szCs w:val="24"/>
              </w:rPr>
            </w:pPr>
            <w:r>
              <w:rPr>
                <w:sz w:val="24"/>
                <w:szCs w:val="24"/>
              </w:rPr>
              <w:t xml:space="preserve">Updated to reflect comments from other Executive Directors. </w:t>
            </w:r>
          </w:p>
          <w:p w14:paraId="32104CC0" w14:textId="77777777" w:rsidR="00B40DF1" w:rsidRDefault="00B40DF1" w:rsidP="0043435A">
            <w:pPr>
              <w:pStyle w:val="TableParagraph"/>
              <w:numPr>
                <w:ilvl w:val="0"/>
                <w:numId w:val="16"/>
              </w:numPr>
              <w:spacing w:before="60" w:after="60" w:line="252" w:lineRule="auto"/>
              <w:ind w:right="73"/>
              <w:rPr>
                <w:sz w:val="24"/>
                <w:szCs w:val="24"/>
              </w:rPr>
            </w:pPr>
            <w:r>
              <w:rPr>
                <w:sz w:val="24"/>
                <w:szCs w:val="24"/>
              </w:rPr>
              <w:t xml:space="preserve">Updated to reflect some internal audit recommendations. </w:t>
            </w:r>
          </w:p>
          <w:p w14:paraId="365D2796" w14:textId="77777777" w:rsidR="00B40DF1" w:rsidRDefault="00B40DF1" w:rsidP="0043435A">
            <w:pPr>
              <w:pStyle w:val="TableParagraph"/>
              <w:numPr>
                <w:ilvl w:val="0"/>
                <w:numId w:val="16"/>
              </w:numPr>
              <w:spacing w:before="60" w:after="60" w:line="252" w:lineRule="auto"/>
              <w:ind w:right="73"/>
              <w:rPr>
                <w:sz w:val="24"/>
                <w:szCs w:val="24"/>
              </w:rPr>
            </w:pPr>
            <w:r>
              <w:rPr>
                <w:sz w:val="24"/>
                <w:szCs w:val="24"/>
              </w:rPr>
              <w:t xml:space="preserve">To reflect some updates to relevant guidance/supporting documents. </w:t>
            </w:r>
          </w:p>
          <w:p w14:paraId="2EC4640F" w14:textId="77777777" w:rsidR="00B40DF1" w:rsidRPr="00662CD7" w:rsidRDefault="00B40DF1" w:rsidP="0043435A">
            <w:pPr>
              <w:pStyle w:val="TableParagraph"/>
              <w:numPr>
                <w:ilvl w:val="0"/>
                <w:numId w:val="16"/>
              </w:numPr>
              <w:spacing w:before="60" w:after="60"/>
              <w:ind w:right="73"/>
              <w:rPr>
                <w:sz w:val="24"/>
                <w:szCs w:val="24"/>
              </w:rPr>
            </w:pPr>
            <w:r>
              <w:rPr>
                <w:sz w:val="24"/>
                <w:szCs w:val="24"/>
              </w:rPr>
              <w:t>A couple of additions to appendix 5:</w:t>
            </w:r>
          </w:p>
          <w:p w14:paraId="3F3F60A0" w14:textId="77777777" w:rsidR="00B40DF1" w:rsidRPr="00662CD7" w:rsidRDefault="00B40DF1" w:rsidP="0043435A">
            <w:pPr>
              <w:pStyle w:val="TableParagraph"/>
              <w:numPr>
                <w:ilvl w:val="1"/>
                <w:numId w:val="16"/>
              </w:numPr>
              <w:spacing w:before="60" w:after="60"/>
              <w:ind w:left="1031" w:right="73"/>
              <w:rPr>
                <w:sz w:val="24"/>
                <w:szCs w:val="24"/>
              </w:rPr>
            </w:pPr>
            <w:r>
              <w:rPr>
                <w:sz w:val="24"/>
                <w:szCs w:val="24"/>
              </w:rPr>
              <w:t xml:space="preserve">One to align to the </w:t>
            </w:r>
            <w:r w:rsidRPr="00CE587B">
              <w:rPr>
                <w:sz w:val="24"/>
                <w:szCs w:val="24"/>
              </w:rPr>
              <w:t>EP&amp;R Framework</w:t>
            </w:r>
            <w:r>
              <w:rPr>
                <w:sz w:val="24"/>
                <w:szCs w:val="24"/>
              </w:rPr>
              <w:t xml:space="preserve"> to ensure effective and efficient resources in case of an emergency. </w:t>
            </w:r>
          </w:p>
          <w:p w14:paraId="7D6AB768" w14:textId="77777777" w:rsidR="00B40DF1" w:rsidRPr="00662CD7" w:rsidRDefault="00B40DF1" w:rsidP="0043435A">
            <w:pPr>
              <w:pStyle w:val="TableParagraph"/>
              <w:numPr>
                <w:ilvl w:val="1"/>
                <w:numId w:val="16"/>
              </w:numPr>
              <w:spacing w:before="60" w:after="60"/>
              <w:ind w:left="1031" w:right="73"/>
              <w:rPr>
                <w:sz w:val="24"/>
                <w:szCs w:val="24"/>
              </w:rPr>
            </w:pPr>
            <w:r>
              <w:rPr>
                <w:sz w:val="24"/>
                <w:szCs w:val="24"/>
              </w:rPr>
              <w:t xml:space="preserve">Adding </w:t>
            </w:r>
            <w:r w:rsidRPr="00662CD7">
              <w:rPr>
                <w:sz w:val="24"/>
                <w:szCs w:val="24"/>
              </w:rPr>
              <w:t xml:space="preserve">article 26(1) </w:t>
            </w:r>
            <w:r>
              <w:rPr>
                <w:sz w:val="24"/>
                <w:szCs w:val="24"/>
              </w:rPr>
              <w:t xml:space="preserve">to </w:t>
            </w:r>
            <w:r w:rsidRPr="00662CD7">
              <w:rPr>
                <w:sz w:val="24"/>
                <w:szCs w:val="24"/>
              </w:rPr>
              <w:t xml:space="preserve">the Regulatory Reform (Fire Safety) Order 2005. </w:t>
            </w:r>
            <w:r>
              <w:rPr>
                <w:sz w:val="24"/>
                <w:szCs w:val="24"/>
              </w:rPr>
              <w:t>(f</w:t>
            </w:r>
            <w:r w:rsidRPr="00662CD7">
              <w:rPr>
                <w:sz w:val="24"/>
                <w:szCs w:val="24"/>
              </w:rPr>
              <w:t>or ease of reference, article 26(1) states ‘(1) Every enforcing authority must enforce the provisions of this Order and any regulations made under it in relation to premises for which it is the enforcing authority and for that purpose, except where a fire inspector or other person authorised by the Secretary of State is the enforcing authority, may appoint inspectors.’</w:t>
            </w:r>
          </w:p>
          <w:p w14:paraId="020B1675" w14:textId="77777777" w:rsidR="00B40DF1" w:rsidRDefault="00B40DF1" w:rsidP="0043435A">
            <w:pPr>
              <w:pStyle w:val="TableParagraph"/>
              <w:numPr>
                <w:ilvl w:val="1"/>
                <w:numId w:val="16"/>
              </w:numPr>
              <w:spacing w:before="60" w:after="60" w:line="252" w:lineRule="auto"/>
              <w:ind w:left="1031" w:right="73"/>
              <w:rPr>
                <w:sz w:val="24"/>
                <w:szCs w:val="24"/>
              </w:rPr>
            </w:pPr>
            <w:r>
              <w:rPr>
                <w:sz w:val="24"/>
                <w:szCs w:val="24"/>
              </w:rPr>
              <w:t>To include ‘</w:t>
            </w:r>
            <w:r w:rsidRPr="00662CD7">
              <w:rPr>
                <w:sz w:val="24"/>
                <w:szCs w:val="24"/>
              </w:rPr>
              <w:t>Criminal Procedures and Investigations Act 1996</w:t>
            </w:r>
            <w:r>
              <w:rPr>
                <w:sz w:val="24"/>
                <w:szCs w:val="24"/>
              </w:rPr>
              <w:t>’</w:t>
            </w:r>
          </w:p>
          <w:p w14:paraId="7E693BC6" w14:textId="77777777" w:rsidR="00B40DF1" w:rsidRDefault="00B40DF1" w:rsidP="0043435A">
            <w:pPr>
              <w:pStyle w:val="TableParagraph"/>
              <w:numPr>
                <w:ilvl w:val="0"/>
                <w:numId w:val="16"/>
              </w:numPr>
              <w:spacing w:before="60" w:after="60" w:line="252" w:lineRule="auto"/>
              <w:ind w:right="73"/>
              <w:rPr>
                <w:sz w:val="24"/>
                <w:szCs w:val="24"/>
              </w:rPr>
            </w:pPr>
            <w:r>
              <w:rPr>
                <w:sz w:val="24"/>
                <w:szCs w:val="24"/>
              </w:rPr>
              <w:t>Moved revision commentary to rear of document for ease of reading.</w:t>
            </w:r>
          </w:p>
        </w:tc>
      </w:tr>
    </w:tbl>
    <w:p w14:paraId="39804947" w14:textId="77777777" w:rsidR="00D00F35" w:rsidRPr="00CE47AB" w:rsidRDefault="00D00F35" w:rsidP="00B40DF1">
      <w:pPr>
        <w:rPr>
          <w:b/>
          <w:bCs/>
        </w:rPr>
      </w:pPr>
    </w:p>
    <w:sectPr w:rsidR="00D00F35" w:rsidRPr="00CE47AB" w:rsidSect="003A3B07">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QAAALM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164DCB1" w14:textId="77777777" w:rsidR="00E61BC9" w:rsidRDefault="00E61BC9" w:rsidP="007D199A">
      <w:pPr>
        <w:spacing w:after="0"/>
      </w:pPr>
      <w:r>
        <w:separator/>
      </w:r>
    </w:p>
    <w:p w14:paraId="257354FC" w14:textId="77777777" w:rsidR="00E61BC9" w:rsidRDefault="00E61BC9"/>
  </w:endnote>
  <w:endnote w:type="continuationSeparator" w:id="0">
    <w:p w14:paraId="33E2B83D" w14:textId="77777777" w:rsidR="00E61BC9" w:rsidRDefault="00E61BC9" w:rsidP="007D199A">
      <w:pPr>
        <w:spacing w:after="0"/>
      </w:pPr>
      <w:r>
        <w:continuationSeparator/>
      </w:r>
    </w:p>
    <w:p w14:paraId="1BC2D03B" w14:textId="77777777" w:rsidR="00E61BC9" w:rsidRDefault="00E61BC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5A9A6AD2" w:rsidR="007C3C1D" w:rsidRPr="006A525B" w:rsidRDefault="006A525B" w:rsidP="007C3C1D">
    <w:pPr>
      <w:pStyle w:val="Footer"/>
      <w:jc w:val="left"/>
      <w:rPr>
        <w:szCs w:val="24"/>
      </w:rPr>
    </w:pPr>
    <w:r w:rsidRPr="006A525B">
      <w:rPr>
        <w:szCs w:val="24"/>
      </w:rPr>
      <w:t>ONR-DOC-TEMP-18</w:t>
    </w:r>
    <w:r w:rsidR="006C76A2">
      <w:rPr>
        <w:szCs w:val="24"/>
      </w:rPr>
      <w:t>3</w:t>
    </w:r>
    <w:r w:rsidRPr="006A525B">
      <w:rPr>
        <w:szCs w:val="24"/>
      </w:rPr>
      <w:t xml:space="preserve"> (Issue 2</w:t>
    </w:r>
    <w:r w:rsidR="00004C16">
      <w:rPr>
        <w:szCs w:val="24"/>
      </w:rPr>
      <w:t>.1</w:t>
    </w:r>
    <w:r w:rsidRPr="006A525B">
      <w:rPr>
        <w:szCs w:val="24"/>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2E43ED" w14:textId="44E45593" w:rsidR="00B40DF1" w:rsidRPr="00B40DF1" w:rsidRDefault="00B40DF1" w:rsidP="00B40DF1">
    <w:pPr>
      <w:pStyle w:val="Footer"/>
    </w:pPr>
    <w:r>
      <w:t xml:space="preserve">Page | </w:t>
    </w:r>
    <w:r>
      <w:fldChar w:fldCharType="begin"/>
    </w:r>
    <w:r>
      <w:instrText>PAGE   \* MERGEFORMAT</w:instrText>
    </w:r>
    <w:r>
      <w:fldChar w:fldCharType="separate"/>
    </w:r>
    <w:r>
      <w:t>1</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89EA5C5" w14:textId="77777777" w:rsidR="00E61BC9" w:rsidRPr="005E0344" w:rsidRDefault="00E61BC9" w:rsidP="005E0344">
      <w:pPr>
        <w:spacing w:after="120"/>
        <w:rPr>
          <w:color w:val="000000" w:themeColor="text2"/>
        </w:rPr>
      </w:pPr>
      <w:r w:rsidRPr="005E0344">
        <w:rPr>
          <w:color w:val="000000" w:themeColor="text2"/>
        </w:rPr>
        <w:separator/>
      </w:r>
    </w:p>
  </w:footnote>
  <w:footnote w:type="continuationSeparator" w:id="0">
    <w:p w14:paraId="4D07FBFF" w14:textId="77777777" w:rsidR="00E61BC9" w:rsidRPr="005E0344" w:rsidRDefault="00E61BC9" w:rsidP="0090581D">
      <w:pPr>
        <w:spacing w:after="120"/>
        <w:rPr>
          <w:color w:val="000000" w:themeColor="text2"/>
        </w:rPr>
      </w:pPr>
      <w:r w:rsidRPr="005E0344">
        <w:rPr>
          <w:color w:val="000000" w:themeColor="text2"/>
        </w:rPr>
        <w:continuationSeparator/>
      </w:r>
    </w:p>
    <w:p w14:paraId="465B3C7B" w14:textId="77777777" w:rsidR="00E61BC9" w:rsidRDefault="00E61BC9"/>
  </w:footnote>
  <w:footnote w:type="continuationNotice" w:id="1">
    <w:p w14:paraId="745BEA09" w14:textId="77777777" w:rsidR="00E61BC9" w:rsidRDefault="00E61BC9">
      <w:pPr>
        <w:spacing w:after="0"/>
      </w:pPr>
    </w:p>
    <w:p w14:paraId="052E40E0" w14:textId="77777777" w:rsidR="00E61BC9" w:rsidRDefault="00E61BC9"/>
  </w:footnote>
  <w:footnote w:id="2">
    <w:p w14:paraId="5BFD0A94" w14:textId="3F7B4809" w:rsidR="008B0070" w:rsidRPr="008B0070" w:rsidRDefault="008B0070" w:rsidP="008B0070">
      <w:pPr>
        <w:pStyle w:val="FootnoteText"/>
        <w:ind w:left="0" w:firstLine="0"/>
      </w:pPr>
      <w:r w:rsidRPr="008B0070">
        <w:rPr>
          <w:rStyle w:val="FootnoteReference"/>
        </w:rPr>
        <w:footnoteRef/>
      </w:r>
      <w:r w:rsidRPr="008B0070">
        <w:t xml:space="preserve"> The</w:t>
      </w:r>
      <w:r w:rsidRPr="008B0070">
        <w:rPr>
          <w:spacing w:val="-1"/>
        </w:rPr>
        <w:t xml:space="preserve"> </w:t>
      </w:r>
      <w:r w:rsidRPr="008B0070">
        <w:t>legislation</w:t>
      </w:r>
      <w:r w:rsidRPr="008B0070">
        <w:rPr>
          <w:spacing w:val="-4"/>
        </w:rPr>
        <w:t xml:space="preserve"> </w:t>
      </w:r>
      <w:r w:rsidRPr="008B0070">
        <w:t>also</w:t>
      </w:r>
      <w:r w:rsidRPr="008B0070">
        <w:rPr>
          <w:spacing w:val="-1"/>
        </w:rPr>
        <w:t xml:space="preserve"> </w:t>
      </w:r>
      <w:r w:rsidRPr="008B0070">
        <w:t>provides</w:t>
      </w:r>
      <w:r w:rsidRPr="008B0070">
        <w:rPr>
          <w:spacing w:val="-3"/>
        </w:rPr>
        <w:t xml:space="preserve"> </w:t>
      </w:r>
      <w:r w:rsidRPr="008B0070">
        <w:t>for</w:t>
      </w:r>
      <w:r w:rsidRPr="008B0070">
        <w:rPr>
          <w:spacing w:val="-2"/>
        </w:rPr>
        <w:t xml:space="preserve"> </w:t>
      </w:r>
      <w:r w:rsidRPr="008B0070">
        <w:t>a</w:t>
      </w:r>
      <w:r w:rsidRPr="008B0070">
        <w:rPr>
          <w:spacing w:val="-1"/>
        </w:rPr>
        <w:t xml:space="preserve"> </w:t>
      </w:r>
      <w:r w:rsidRPr="008B0070">
        <w:t>reciprocal</w:t>
      </w:r>
      <w:r w:rsidRPr="008B0070">
        <w:rPr>
          <w:spacing w:val="-1"/>
        </w:rPr>
        <w:t xml:space="preserve"> </w:t>
      </w:r>
      <w:r w:rsidRPr="008B0070">
        <w:t>arrangement</w:t>
      </w:r>
      <w:r w:rsidRPr="008B0070">
        <w:rPr>
          <w:spacing w:val="-2"/>
        </w:rPr>
        <w:t xml:space="preserve"> </w:t>
      </w:r>
      <w:r w:rsidRPr="008B0070">
        <w:t>between</w:t>
      </w:r>
      <w:r w:rsidRPr="008B0070">
        <w:rPr>
          <w:spacing w:val="-1"/>
        </w:rPr>
        <w:t xml:space="preserve"> </w:t>
      </w:r>
      <w:r w:rsidRPr="008B0070">
        <w:t>HSE</w:t>
      </w:r>
      <w:r w:rsidRPr="008B0070">
        <w:rPr>
          <w:spacing w:val="-5"/>
        </w:rPr>
        <w:t xml:space="preserve"> </w:t>
      </w:r>
      <w:r w:rsidRPr="008B0070">
        <w:t>and</w:t>
      </w:r>
      <w:r w:rsidRPr="008B0070">
        <w:rPr>
          <w:spacing w:val="-1"/>
        </w:rPr>
        <w:t xml:space="preserve"> </w:t>
      </w:r>
      <w:r w:rsidRPr="008B0070">
        <w:t>ONR</w:t>
      </w:r>
      <w:r w:rsidRPr="008B0070">
        <w:rPr>
          <w:spacing w:val="-2"/>
        </w:rPr>
        <w:t xml:space="preserve"> </w:t>
      </w:r>
      <w:r w:rsidRPr="008B0070">
        <w:t>whereby</w:t>
      </w:r>
      <w:r w:rsidRPr="008B0070">
        <w:rPr>
          <w:spacing w:val="-1"/>
        </w:rPr>
        <w:t xml:space="preserve"> </w:t>
      </w:r>
      <w:r w:rsidRPr="008B0070">
        <w:t>HSE</w:t>
      </w:r>
      <w:r w:rsidRPr="008B0070">
        <w:rPr>
          <w:spacing w:val="-2"/>
        </w:rPr>
        <w:t xml:space="preserve"> </w:t>
      </w:r>
      <w:r w:rsidRPr="008B0070">
        <w:t>can</w:t>
      </w:r>
      <w:r w:rsidRPr="008B0070">
        <w:rPr>
          <w:spacing w:val="-1"/>
        </w:rPr>
        <w:t xml:space="preserve"> </w:t>
      </w:r>
      <w:r w:rsidRPr="008B0070">
        <w:t>appoint</w:t>
      </w:r>
      <w:r w:rsidRPr="008B0070">
        <w:rPr>
          <w:spacing w:val="-2"/>
        </w:rPr>
        <w:t xml:space="preserve"> </w:t>
      </w:r>
      <w:r w:rsidRPr="008B0070">
        <w:t>a</w:t>
      </w:r>
      <w:r w:rsidRPr="008B0070">
        <w:rPr>
          <w:spacing w:val="-4"/>
        </w:rPr>
        <w:t xml:space="preserve"> </w:t>
      </w:r>
      <w:r w:rsidRPr="008B0070">
        <w:t>member of their Board to the ONR Board and an ONR Board member to HSE’s Board.</w:t>
      </w:r>
      <w:r w:rsidRPr="008B0070">
        <w:rPr>
          <w:spacing w:val="40"/>
        </w:rPr>
        <w:t xml:space="preserve"> </w:t>
      </w:r>
      <w:r>
        <w:rPr>
          <w:spacing w:val="40"/>
        </w:rPr>
        <w:br/>
      </w:r>
      <w:r w:rsidRPr="008B0070">
        <w:t>This is not currently being applied.</w:t>
      </w:r>
    </w:p>
  </w:footnote>
  <w:footnote w:id="3">
    <w:p w14:paraId="0049EE2F" w14:textId="1E85F8BC" w:rsidR="002B5016" w:rsidRPr="002B5016" w:rsidRDefault="002B5016" w:rsidP="006607C0">
      <w:pPr>
        <w:pStyle w:val="FootnoteText"/>
        <w:ind w:left="0" w:firstLine="0"/>
      </w:pPr>
      <w:r w:rsidRPr="002B5016">
        <w:rPr>
          <w:rStyle w:val="FootnoteReference"/>
        </w:rPr>
        <w:footnoteRef/>
      </w:r>
      <w:r w:rsidRPr="002B5016">
        <w:t xml:space="preserve"> </w:t>
      </w:r>
      <w:r w:rsidRPr="002B5016">
        <w:rPr>
          <w:w w:val="105"/>
        </w:rPr>
        <w:t>Includes</w:t>
      </w:r>
      <w:r w:rsidRPr="002B5016">
        <w:rPr>
          <w:spacing w:val="-5"/>
          <w:w w:val="105"/>
        </w:rPr>
        <w:t xml:space="preserve"> </w:t>
      </w:r>
      <w:r w:rsidRPr="002B5016">
        <w:rPr>
          <w:w w:val="105"/>
        </w:rPr>
        <w:t>investigations,</w:t>
      </w:r>
      <w:r w:rsidRPr="002B5016">
        <w:rPr>
          <w:spacing w:val="-4"/>
          <w:w w:val="105"/>
        </w:rPr>
        <w:t xml:space="preserve"> </w:t>
      </w:r>
      <w:r w:rsidRPr="002B5016">
        <w:rPr>
          <w:w w:val="105"/>
        </w:rPr>
        <w:t>inquiries,</w:t>
      </w:r>
      <w:r w:rsidRPr="002B5016">
        <w:rPr>
          <w:spacing w:val="-4"/>
          <w:w w:val="105"/>
        </w:rPr>
        <w:t xml:space="preserve"> </w:t>
      </w:r>
      <w:r w:rsidRPr="002B5016">
        <w:rPr>
          <w:w w:val="105"/>
        </w:rPr>
        <w:t>making</w:t>
      </w:r>
      <w:r w:rsidRPr="002B5016">
        <w:rPr>
          <w:spacing w:val="-6"/>
          <w:w w:val="105"/>
        </w:rPr>
        <w:t xml:space="preserve"> </w:t>
      </w:r>
      <w:r w:rsidRPr="002B5016">
        <w:rPr>
          <w:w w:val="105"/>
        </w:rPr>
        <w:t>proposals</w:t>
      </w:r>
      <w:r w:rsidRPr="002B5016">
        <w:rPr>
          <w:spacing w:val="-5"/>
          <w:w w:val="105"/>
        </w:rPr>
        <w:t xml:space="preserve"> </w:t>
      </w:r>
      <w:r w:rsidRPr="002B5016">
        <w:rPr>
          <w:w w:val="105"/>
        </w:rPr>
        <w:t>for</w:t>
      </w:r>
      <w:r w:rsidRPr="002B5016">
        <w:rPr>
          <w:spacing w:val="-5"/>
          <w:w w:val="105"/>
        </w:rPr>
        <w:t xml:space="preserve"> </w:t>
      </w:r>
      <w:r w:rsidRPr="002B5016">
        <w:rPr>
          <w:w w:val="105"/>
        </w:rPr>
        <w:t>legislation</w:t>
      </w:r>
      <w:r w:rsidRPr="002B5016">
        <w:rPr>
          <w:spacing w:val="-3"/>
          <w:w w:val="105"/>
        </w:rPr>
        <w:t xml:space="preserve"> </w:t>
      </w:r>
      <w:r w:rsidRPr="002B5016">
        <w:rPr>
          <w:w w:val="105"/>
        </w:rPr>
        <w:t>and</w:t>
      </w:r>
      <w:r w:rsidRPr="002B5016">
        <w:rPr>
          <w:spacing w:val="-3"/>
          <w:w w:val="105"/>
        </w:rPr>
        <w:t xml:space="preserve"> </w:t>
      </w:r>
      <w:r w:rsidRPr="002B5016">
        <w:rPr>
          <w:w w:val="105"/>
        </w:rPr>
        <w:t>Approved</w:t>
      </w:r>
      <w:r w:rsidRPr="002B5016">
        <w:rPr>
          <w:spacing w:val="-3"/>
          <w:w w:val="105"/>
        </w:rPr>
        <w:t xml:space="preserve"> </w:t>
      </w:r>
      <w:r w:rsidRPr="002B5016">
        <w:rPr>
          <w:w w:val="105"/>
        </w:rPr>
        <w:t>Codes</w:t>
      </w:r>
      <w:r w:rsidRPr="002B5016">
        <w:rPr>
          <w:spacing w:val="-5"/>
          <w:w w:val="105"/>
        </w:rPr>
        <w:t xml:space="preserve"> </w:t>
      </w:r>
      <w:r w:rsidRPr="002B5016">
        <w:rPr>
          <w:w w:val="105"/>
        </w:rPr>
        <w:t>of Practices (ACoPs), accepting and delegating ONR functions.</w:t>
      </w:r>
    </w:p>
  </w:footnote>
  <w:footnote w:id="4">
    <w:p w14:paraId="44F14F5C" w14:textId="77777777" w:rsidR="002B5016" w:rsidRPr="002B5016" w:rsidRDefault="002B5016" w:rsidP="006607C0">
      <w:pPr>
        <w:spacing w:line="232" w:lineRule="auto"/>
        <w:ind w:right="107"/>
        <w:rPr>
          <w:spacing w:val="-2"/>
          <w:w w:val="105"/>
          <w:sz w:val="20"/>
          <w:szCs w:val="20"/>
        </w:rPr>
      </w:pPr>
      <w:r w:rsidRPr="002B5016">
        <w:rPr>
          <w:rStyle w:val="FootnoteReference"/>
          <w:sz w:val="20"/>
          <w:szCs w:val="20"/>
        </w:rPr>
        <w:footnoteRef/>
      </w:r>
      <w:r w:rsidRPr="002B5016">
        <w:rPr>
          <w:sz w:val="20"/>
          <w:szCs w:val="20"/>
        </w:rPr>
        <w:t xml:space="preserve"> </w:t>
      </w:r>
      <w:r w:rsidRPr="002B5016">
        <w:rPr>
          <w:w w:val="105"/>
          <w:sz w:val="20"/>
          <w:szCs w:val="20"/>
        </w:rPr>
        <w:t>If nuclear regulation proposals or ACoPs: DESNZ Secretary of State. If investigations or inquiries, undertaking commercial</w:t>
      </w:r>
      <w:r w:rsidRPr="002B5016">
        <w:rPr>
          <w:spacing w:val="-2"/>
          <w:w w:val="105"/>
          <w:sz w:val="20"/>
          <w:szCs w:val="20"/>
        </w:rPr>
        <w:t xml:space="preserve"> </w:t>
      </w:r>
      <w:r w:rsidRPr="002B5016">
        <w:rPr>
          <w:w w:val="105"/>
          <w:sz w:val="20"/>
          <w:szCs w:val="20"/>
        </w:rPr>
        <w:t>work</w:t>
      </w:r>
      <w:r w:rsidRPr="002B5016">
        <w:rPr>
          <w:spacing w:val="-3"/>
          <w:w w:val="105"/>
          <w:sz w:val="20"/>
          <w:szCs w:val="20"/>
        </w:rPr>
        <w:t xml:space="preserve"> </w:t>
      </w:r>
      <w:r w:rsidRPr="002B5016">
        <w:rPr>
          <w:w w:val="105"/>
          <w:sz w:val="20"/>
          <w:szCs w:val="20"/>
        </w:rPr>
        <w:t>or</w:t>
      </w:r>
      <w:r w:rsidRPr="002B5016">
        <w:rPr>
          <w:spacing w:val="-1"/>
          <w:w w:val="105"/>
          <w:sz w:val="20"/>
          <w:szCs w:val="20"/>
        </w:rPr>
        <w:t xml:space="preserve"> </w:t>
      </w:r>
      <w:r w:rsidRPr="002B5016">
        <w:rPr>
          <w:w w:val="105"/>
          <w:sz w:val="20"/>
          <w:szCs w:val="20"/>
        </w:rPr>
        <w:t>accepting</w:t>
      </w:r>
      <w:r w:rsidRPr="002B5016">
        <w:rPr>
          <w:spacing w:val="-1"/>
          <w:w w:val="105"/>
          <w:sz w:val="20"/>
          <w:szCs w:val="20"/>
        </w:rPr>
        <w:t xml:space="preserve"> </w:t>
      </w:r>
      <w:r w:rsidRPr="002B5016">
        <w:rPr>
          <w:w w:val="105"/>
          <w:sz w:val="20"/>
          <w:szCs w:val="20"/>
        </w:rPr>
        <w:t>or</w:t>
      </w:r>
      <w:r w:rsidRPr="002B5016">
        <w:rPr>
          <w:spacing w:val="-1"/>
          <w:w w:val="105"/>
          <w:sz w:val="20"/>
          <w:szCs w:val="20"/>
        </w:rPr>
        <w:t xml:space="preserve"> </w:t>
      </w:r>
      <w:r w:rsidRPr="002B5016">
        <w:rPr>
          <w:w w:val="105"/>
          <w:sz w:val="20"/>
          <w:szCs w:val="20"/>
        </w:rPr>
        <w:t>delegating</w:t>
      </w:r>
      <w:r w:rsidRPr="002B5016">
        <w:rPr>
          <w:spacing w:val="-1"/>
          <w:w w:val="105"/>
          <w:sz w:val="20"/>
          <w:szCs w:val="20"/>
        </w:rPr>
        <w:t xml:space="preserve"> </w:t>
      </w:r>
      <w:r w:rsidRPr="002B5016">
        <w:rPr>
          <w:w w:val="105"/>
          <w:sz w:val="20"/>
          <w:szCs w:val="20"/>
        </w:rPr>
        <w:t>ONR</w:t>
      </w:r>
      <w:r w:rsidRPr="002B5016">
        <w:rPr>
          <w:spacing w:val="-3"/>
          <w:w w:val="105"/>
          <w:sz w:val="20"/>
          <w:szCs w:val="20"/>
        </w:rPr>
        <w:t xml:space="preserve"> </w:t>
      </w:r>
      <w:r w:rsidRPr="002B5016">
        <w:rPr>
          <w:w w:val="105"/>
          <w:sz w:val="20"/>
          <w:szCs w:val="20"/>
        </w:rPr>
        <w:t>functions: DWP</w:t>
      </w:r>
      <w:r w:rsidRPr="002B5016">
        <w:rPr>
          <w:spacing w:val="-3"/>
          <w:w w:val="105"/>
          <w:sz w:val="20"/>
          <w:szCs w:val="20"/>
        </w:rPr>
        <w:t xml:space="preserve"> </w:t>
      </w:r>
      <w:r w:rsidRPr="002B5016">
        <w:rPr>
          <w:w w:val="105"/>
          <w:sz w:val="20"/>
          <w:szCs w:val="20"/>
        </w:rPr>
        <w:t>in</w:t>
      </w:r>
      <w:r w:rsidRPr="002B5016">
        <w:rPr>
          <w:spacing w:val="-4"/>
          <w:w w:val="105"/>
          <w:sz w:val="20"/>
          <w:szCs w:val="20"/>
        </w:rPr>
        <w:t xml:space="preserve"> </w:t>
      </w:r>
      <w:r w:rsidRPr="002B5016">
        <w:rPr>
          <w:w w:val="105"/>
          <w:sz w:val="20"/>
          <w:szCs w:val="20"/>
        </w:rPr>
        <w:t>consultation</w:t>
      </w:r>
      <w:r w:rsidRPr="002B5016">
        <w:rPr>
          <w:spacing w:val="-1"/>
          <w:w w:val="105"/>
          <w:sz w:val="20"/>
          <w:szCs w:val="20"/>
        </w:rPr>
        <w:t xml:space="preserve"> </w:t>
      </w:r>
      <w:r w:rsidRPr="002B5016">
        <w:rPr>
          <w:w w:val="105"/>
          <w:sz w:val="20"/>
          <w:szCs w:val="20"/>
        </w:rPr>
        <w:t>with DESNZ</w:t>
      </w:r>
      <w:r w:rsidRPr="002B5016">
        <w:rPr>
          <w:spacing w:val="-2"/>
          <w:w w:val="105"/>
          <w:sz w:val="20"/>
          <w:szCs w:val="20"/>
        </w:rPr>
        <w:t>.</w:t>
      </w:r>
    </w:p>
    <w:p w14:paraId="4BC73432" w14:textId="787E66F7" w:rsidR="002B5016" w:rsidRDefault="002B5016">
      <w:pPr>
        <w:pStyle w:val="FootnoteText"/>
      </w:pPr>
    </w:p>
  </w:footnote>
  <w:footnote w:id="5">
    <w:p w14:paraId="4580A9B9" w14:textId="2880BA26" w:rsidR="006C09F9" w:rsidRPr="006C09F9" w:rsidRDefault="006C09F9" w:rsidP="006C09F9">
      <w:pPr>
        <w:pStyle w:val="FootnoteText"/>
        <w:ind w:left="0" w:firstLine="0"/>
      </w:pPr>
      <w:r w:rsidRPr="006C09F9">
        <w:rPr>
          <w:rStyle w:val="FootnoteReference"/>
        </w:rPr>
        <w:footnoteRef/>
      </w:r>
      <w:r w:rsidRPr="006C09F9">
        <w:t xml:space="preserve"> </w:t>
      </w:r>
      <w:r w:rsidRPr="006C09F9">
        <w:rPr>
          <w:w w:val="105"/>
        </w:rPr>
        <w:t>Where</w:t>
      </w:r>
      <w:r w:rsidRPr="006C09F9">
        <w:rPr>
          <w:spacing w:val="-2"/>
          <w:w w:val="105"/>
        </w:rPr>
        <w:t xml:space="preserve"> </w:t>
      </w:r>
      <w:r w:rsidRPr="006C09F9">
        <w:rPr>
          <w:w w:val="105"/>
        </w:rPr>
        <w:t>multiple</w:t>
      </w:r>
      <w:r w:rsidRPr="006C09F9">
        <w:rPr>
          <w:spacing w:val="-2"/>
          <w:w w:val="105"/>
        </w:rPr>
        <w:t xml:space="preserve"> </w:t>
      </w:r>
      <w:r w:rsidRPr="006C09F9">
        <w:rPr>
          <w:w w:val="105"/>
        </w:rPr>
        <w:t>numbers</w:t>
      </w:r>
      <w:r w:rsidRPr="006C09F9">
        <w:rPr>
          <w:spacing w:val="-4"/>
          <w:w w:val="105"/>
        </w:rPr>
        <w:t xml:space="preserve"> </w:t>
      </w:r>
      <w:r w:rsidRPr="006C09F9">
        <w:rPr>
          <w:w w:val="105"/>
        </w:rPr>
        <w:t>of</w:t>
      </w:r>
      <w:r w:rsidRPr="006C09F9">
        <w:rPr>
          <w:spacing w:val="-1"/>
          <w:w w:val="105"/>
        </w:rPr>
        <w:t xml:space="preserve"> </w:t>
      </w:r>
      <w:r w:rsidRPr="006C09F9">
        <w:rPr>
          <w:w w:val="105"/>
        </w:rPr>
        <w:t>staff are</w:t>
      </w:r>
      <w:r w:rsidRPr="006C09F9">
        <w:rPr>
          <w:spacing w:val="-2"/>
          <w:w w:val="105"/>
        </w:rPr>
        <w:t xml:space="preserve"> </w:t>
      </w:r>
      <w:r w:rsidRPr="006C09F9">
        <w:rPr>
          <w:w w:val="105"/>
        </w:rPr>
        <w:t>attending</w:t>
      </w:r>
      <w:r w:rsidRPr="006C09F9">
        <w:rPr>
          <w:spacing w:val="-5"/>
          <w:w w:val="105"/>
        </w:rPr>
        <w:t xml:space="preserve"> </w:t>
      </w:r>
      <w:r w:rsidRPr="006C09F9">
        <w:rPr>
          <w:w w:val="105"/>
        </w:rPr>
        <w:t>training,</w:t>
      </w:r>
      <w:r w:rsidRPr="006C09F9">
        <w:rPr>
          <w:spacing w:val="-3"/>
          <w:w w:val="105"/>
        </w:rPr>
        <w:t xml:space="preserve"> </w:t>
      </w:r>
      <w:r w:rsidRPr="006C09F9">
        <w:rPr>
          <w:w w:val="105"/>
        </w:rPr>
        <w:t>conferences or travelling</w:t>
      </w:r>
      <w:r w:rsidRPr="006C09F9">
        <w:rPr>
          <w:spacing w:val="-2"/>
          <w:w w:val="105"/>
        </w:rPr>
        <w:t xml:space="preserve"> </w:t>
      </w:r>
      <w:r w:rsidRPr="006C09F9">
        <w:rPr>
          <w:w w:val="105"/>
        </w:rPr>
        <w:t>overseas,</w:t>
      </w:r>
      <w:r w:rsidRPr="006C09F9">
        <w:rPr>
          <w:spacing w:val="-1"/>
          <w:w w:val="105"/>
        </w:rPr>
        <w:t xml:space="preserve"> </w:t>
      </w:r>
      <w:r w:rsidRPr="006C09F9">
        <w:rPr>
          <w:w w:val="105"/>
        </w:rPr>
        <w:t>a</w:t>
      </w:r>
      <w:r w:rsidRPr="006C09F9">
        <w:rPr>
          <w:spacing w:val="-5"/>
          <w:w w:val="105"/>
        </w:rPr>
        <w:t xml:space="preserve"> </w:t>
      </w:r>
      <w:r w:rsidRPr="006C09F9">
        <w:rPr>
          <w:w w:val="105"/>
        </w:rPr>
        <w:t>single</w:t>
      </w:r>
      <w:r w:rsidRPr="006C09F9">
        <w:rPr>
          <w:spacing w:val="-5"/>
          <w:w w:val="105"/>
        </w:rPr>
        <w:t xml:space="preserve"> </w:t>
      </w:r>
      <w:r w:rsidRPr="006C09F9">
        <w:rPr>
          <w:w w:val="105"/>
        </w:rPr>
        <w:t>submission should</w:t>
      </w:r>
      <w:r w:rsidRPr="006C09F9">
        <w:rPr>
          <w:spacing w:val="-1"/>
          <w:w w:val="105"/>
        </w:rPr>
        <w:t xml:space="preserve"> </w:t>
      </w:r>
      <w:r w:rsidRPr="006C09F9">
        <w:rPr>
          <w:w w:val="105"/>
        </w:rPr>
        <w:t>be</w:t>
      </w:r>
      <w:r w:rsidRPr="006C09F9">
        <w:rPr>
          <w:spacing w:val="-4"/>
          <w:w w:val="105"/>
        </w:rPr>
        <w:t xml:space="preserve"> </w:t>
      </w:r>
      <w:r w:rsidRPr="006C09F9">
        <w:rPr>
          <w:w w:val="105"/>
        </w:rPr>
        <w:t>made</w:t>
      </w:r>
      <w:r w:rsidRPr="006C09F9">
        <w:rPr>
          <w:spacing w:val="-1"/>
          <w:w w:val="105"/>
        </w:rPr>
        <w:t xml:space="preserve"> </w:t>
      </w:r>
      <w:r w:rsidRPr="006C09F9">
        <w:rPr>
          <w:w w:val="105"/>
        </w:rPr>
        <w:t>and</w:t>
      </w:r>
      <w:r w:rsidRPr="006C09F9">
        <w:rPr>
          <w:spacing w:val="-4"/>
          <w:w w:val="105"/>
        </w:rPr>
        <w:t xml:space="preserve"> </w:t>
      </w:r>
      <w:r w:rsidRPr="006C09F9">
        <w:rPr>
          <w:w w:val="105"/>
        </w:rPr>
        <w:t>subject to</w:t>
      </w:r>
      <w:r w:rsidRPr="006C09F9">
        <w:rPr>
          <w:spacing w:val="-4"/>
          <w:w w:val="105"/>
        </w:rPr>
        <w:t xml:space="preserve"> </w:t>
      </w:r>
      <w:r w:rsidRPr="006C09F9">
        <w:rPr>
          <w:w w:val="105"/>
        </w:rPr>
        <w:t>the</w:t>
      </w:r>
      <w:r w:rsidRPr="006C09F9">
        <w:rPr>
          <w:spacing w:val="-1"/>
          <w:w w:val="105"/>
        </w:rPr>
        <w:t xml:space="preserve"> </w:t>
      </w:r>
      <w:r w:rsidRPr="006C09F9">
        <w:rPr>
          <w:w w:val="105"/>
        </w:rPr>
        <w:t>delegation</w:t>
      </w:r>
      <w:r w:rsidRPr="006C09F9">
        <w:rPr>
          <w:spacing w:val="-4"/>
          <w:w w:val="105"/>
        </w:rPr>
        <w:t xml:space="preserve"> </w:t>
      </w:r>
      <w:r w:rsidRPr="006C09F9">
        <w:rPr>
          <w:w w:val="105"/>
        </w:rPr>
        <w:t>thresholds</w:t>
      </w:r>
      <w:r w:rsidRPr="006C09F9">
        <w:rPr>
          <w:spacing w:val="-3"/>
          <w:w w:val="105"/>
        </w:rPr>
        <w:t xml:space="preserve"> </w:t>
      </w:r>
      <w:r w:rsidRPr="006C09F9">
        <w:rPr>
          <w:w w:val="105"/>
        </w:rPr>
        <w:t>within</w:t>
      </w:r>
      <w:r w:rsidRPr="006C09F9">
        <w:rPr>
          <w:spacing w:val="-4"/>
          <w:w w:val="105"/>
        </w:rPr>
        <w:t xml:space="preserve"> </w:t>
      </w:r>
      <w:r w:rsidRPr="006C09F9">
        <w:rPr>
          <w:w w:val="105"/>
        </w:rPr>
        <w:t>the</w:t>
      </w:r>
      <w:r w:rsidRPr="006C09F9">
        <w:rPr>
          <w:spacing w:val="-4"/>
          <w:w w:val="105"/>
        </w:rPr>
        <w:t xml:space="preserve"> </w:t>
      </w:r>
      <w:r w:rsidRPr="006C09F9">
        <w:rPr>
          <w:w w:val="105"/>
        </w:rPr>
        <w:t>DFA guidance.</w:t>
      </w:r>
      <w:r w:rsidRPr="006C09F9">
        <w:rPr>
          <w:spacing w:val="-2"/>
          <w:w w:val="105"/>
        </w:rPr>
        <w:t xml:space="preserve"> </w:t>
      </w:r>
      <w:r w:rsidRPr="006C09F9">
        <w:rPr>
          <w:w w:val="105"/>
        </w:rPr>
        <w:t>No</w:t>
      </w:r>
      <w:r w:rsidRPr="006C09F9">
        <w:rPr>
          <w:spacing w:val="-1"/>
          <w:w w:val="105"/>
        </w:rPr>
        <w:t xml:space="preserve"> </w:t>
      </w:r>
      <w:r w:rsidRPr="006C09F9">
        <w:rPr>
          <w:w w:val="105"/>
        </w:rPr>
        <w:t>disaggregation</w:t>
      </w:r>
      <w:r w:rsidRPr="006C09F9">
        <w:rPr>
          <w:spacing w:val="-4"/>
          <w:w w:val="105"/>
        </w:rPr>
        <w:t xml:space="preserve"> </w:t>
      </w:r>
      <w:r w:rsidRPr="006C09F9">
        <w:rPr>
          <w:w w:val="105"/>
        </w:rPr>
        <w:t>will</w:t>
      </w:r>
      <w:r w:rsidRPr="006C09F9">
        <w:rPr>
          <w:spacing w:val="-2"/>
          <w:w w:val="105"/>
        </w:rPr>
        <w:t xml:space="preserve"> </w:t>
      </w:r>
      <w:r w:rsidRPr="006C09F9">
        <w:rPr>
          <w:w w:val="105"/>
        </w:rPr>
        <w:t xml:space="preserve">be </w:t>
      </w:r>
      <w:r w:rsidRPr="006C09F9">
        <w:rPr>
          <w:spacing w:val="-2"/>
          <w:w w:val="105"/>
        </w:rPr>
        <w:t>permitted.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2EC0E0FB" w:rsidR="00177666" w:rsidRPr="003A3B07" w:rsidRDefault="002368FF"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555E6A">
          <w:rPr>
            <w:sz w:val="20"/>
            <w:szCs w:val="24"/>
          </w:rPr>
          <w:t>Scheme of Delegation</w:t>
        </w:r>
      </w:sdtContent>
    </w:sdt>
    <w:r w:rsidR="004E3932" w:rsidRPr="003A3B07">
      <w:rPr>
        <w:sz w:val="20"/>
        <w:szCs w:val="24"/>
      </w:rPr>
      <w:t xml:space="preserve"> | Issue: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E04C9C">
          <w:rPr>
            <w:sz w:val="20"/>
            <w:szCs w:val="24"/>
          </w:rPr>
          <w:t>5.3</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2B55A6E"/>
    <w:multiLevelType w:val="hybridMultilevel"/>
    <w:tmpl w:val="1492A908"/>
    <w:lvl w:ilvl="0" w:tplc="3D541704">
      <w:start w:val="1"/>
      <w:numFmt w:val="lowerLetter"/>
      <w:pStyle w:val="abclist"/>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156E63E6"/>
    <w:multiLevelType w:val="hybridMultilevel"/>
    <w:tmpl w:val="94FABE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65F0273"/>
    <w:multiLevelType w:val="hybridMultilevel"/>
    <w:tmpl w:val="39BAFD3C"/>
    <w:lvl w:ilvl="0" w:tplc="08090001">
      <w:start w:val="1"/>
      <w:numFmt w:val="bullet"/>
      <w:lvlText w:val=""/>
      <w:lvlJc w:val="left"/>
      <w:pPr>
        <w:ind w:left="752" w:hanging="360"/>
      </w:pPr>
      <w:rPr>
        <w:rFonts w:ascii="Symbol" w:hAnsi="Symbol" w:hint="default"/>
      </w:rPr>
    </w:lvl>
    <w:lvl w:ilvl="1" w:tplc="08090003">
      <w:start w:val="1"/>
      <w:numFmt w:val="bullet"/>
      <w:lvlText w:val="o"/>
      <w:lvlJc w:val="left"/>
      <w:pPr>
        <w:ind w:left="1472" w:hanging="360"/>
      </w:pPr>
      <w:rPr>
        <w:rFonts w:ascii="Courier New" w:hAnsi="Courier New" w:cs="Courier New" w:hint="default"/>
      </w:rPr>
    </w:lvl>
    <w:lvl w:ilvl="2" w:tplc="08090005" w:tentative="1">
      <w:start w:val="1"/>
      <w:numFmt w:val="bullet"/>
      <w:lvlText w:val=""/>
      <w:lvlJc w:val="left"/>
      <w:pPr>
        <w:ind w:left="2192" w:hanging="360"/>
      </w:pPr>
      <w:rPr>
        <w:rFonts w:ascii="Wingdings" w:hAnsi="Wingdings" w:hint="default"/>
      </w:rPr>
    </w:lvl>
    <w:lvl w:ilvl="3" w:tplc="08090001" w:tentative="1">
      <w:start w:val="1"/>
      <w:numFmt w:val="bullet"/>
      <w:lvlText w:val=""/>
      <w:lvlJc w:val="left"/>
      <w:pPr>
        <w:ind w:left="2912" w:hanging="360"/>
      </w:pPr>
      <w:rPr>
        <w:rFonts w:ascii="Symbol" w:hAnsi="Symbol" w:hint="default"/>
      </w:rPr>
    </w:lvl>
    <w:lvl w:ilvl="4" w:tplc="08090003" w:tentative="1">
      <w:start w:val="1"/>
      <w:numFmt w:val="bullet"/>
      <w:lvlText w:val="o"/>
      <w:lvlJc w:val="left"/>
      <w:pPr>
        <w:ind w:left="3632" w:hanging="360"/>
      </w:pPr>
      <w:rPr>
        <w:rFonts w:ascii="Courier New" w:hAnsi="Courier New" w:cs="Courier New" w:hint="default"/>
      </w:rPr>
    </w:lvl>
    <w:lvl w:ilvl="5" w:tplc="08090005" w:tentative="1">
      <w:start w:val="1"/>
      <w:numFmt w:val="bullet"/>
      <w:lvlText w:val=""/>
      <w:lvlJc w:val="left"/>
      <w:pPr>
        <w:ind w:left="4352" w:hanging="360"/>
      </w:pPr>
      <w:rPr>
        <w:rFonts w:ascii="Wingdings" w:hAnsi="Wingdings" w:hint="default"/>
      </w:rPr>
    </w:lvl>
    <w:lvl w:ilvl="6" w:tplc="08090001" w:tentative="1">
      <w:start w:val="1"/>
      <w:numFmt w:val="bullet"/>
      <w:lvlText w:val=""/>
      <w:lvlJc w:val="left"/>
      <w:pPr>
        <w:ind w:left="5072" w:hanging="360"/>
      </w:pPr>
      <w:rPr>
        <w:rFonts w:ascii="Symbol" w:hAnsi="Symbol" w:hint="default"/>
      </w:rPr>
    </w:lvl>
    <w:lvl w:ilvl="7" w:tplc="08090003" w:tentative="1">
      <w:start w:val="1"/>
      <w:numFmt w:val="bullet"/>
      <w:lvlText w:val="o"/>
      <w:lvlJc w:val="left"/>
      <w:pPr>
        <w:ind w:left="5792" w:hanging="360"/>
      </w:pPr>
      <w:rPr>
        <w:rFonts w:ascii="Courier New" w:hAnsi="Courier New" w:cs="Courier New" w:hint="default"/>
      </w:rPr>
    </w:lvl>
    <w:lvl w:ilvl="8" w:tplc="08090005" w:tentative="1">
      <w:start w:val="1"/>
      <w:numFmt w:val="bullet"/>
      <w:lvlText w:val=""/>
      <w:lvlJc w:val="left"/>
      <w:pPr>
        <w:ind w:left="6512" w:hanging="360"/>
      </w:pPr>
      <w:rPr>
        <w:rFonts w:ascii="Wingdings" w:hAnsi="Wingdings" w:hint="default"/>
      </w:rPr>
    </w:lvl>
  </w:abstractNum>
  <w:abstractNum w:abstractNumId="3" w15:restartNumberingAfterBreak="0">
    <w:nsid w:val="1B065C72"/>
    <w:multiLevelType w:val="hybridMultilevel"/>
    <w:tmpl w:val="A0D6CE7C"/>
    <w:lvl w:ilvl="0" w:tplc="08090001">
      <w:start w:val="1"/>
      <w:numFmt w:val="bullet"/>
      <w:lvlText w:val=""/>
      <w:lvlJc w:val="left"/>
      <w:pPr>
        <w:ind w:left="346" w:hanging="360"/>
      </w:pPr>
      <w:rPr>
        <w:rFonts w:ascii="Symbol" w:hAnsi="Symbol" w:hint="default"/>
      </w:rPr>
    </w:lvl>
    <w:lvl w:ilvl="1" w:tplc="08090003" w:tentative="1">
      <w:start w:val="1"/>
      <w:numFmt w:val="bullet"/>
      <w:lvlText w:val="o"/>
      <w:lvlJc w:val="left"/>
      <w:pPr>
        <w:ind w:left="1066" w:hanging="360"/>
      </w:pPr>
      <w:rPr>
        <w:rFonts w:ascii="Courier New" w:hAnsi="Courier New" w:cs="Courier New" w:hint="default"/>
      </w:rPr>
    </w:lvl>
    <w:lvl w:ilvl="2" w:tplc="08090005" w:tentative="1">
      <w:start w:val="1"/>
      <w:numFmt w:val="bullet"/>
      <w:lvlText w:val=""/>
      <w:lvlJc w:val="left"/>
      <w:pPr>
        <w:ind w:left="1786" w:hanging="360"/>
      </w:pPr>
      <w:rPr>
        <w:rFonts w:ascii="Wingdings" w:hAnsi="Wingdings" w:hint="default"/>
      </w:rPr>
    </w:lvl>
    <w:lvl w:ilvl="3" w:tplc="08090001" w:tentative="1">
      <w:start w:val="1"/>
      <w:numFmt w:val="bullet"/>
      <w:lvlText w:val=""/>
      <w:lvlJc w:val="left"/>
      <w:pPr>
        <w:ind w:left="2506" w:hanging="360"/>
      </w:pPr>
      <w:rPr>
        <w:rFonts w:ascii="Symbol" w:hAnsi="Symbol" w:hint="default"/>
      </w:rPr>
    </w:lvl>
    <w:lvl w:ilvl="4" w:tplc="08090003" w:tentative="1">
      <w:start w:val="1"/>
      <w:numFmt w:val="bullet"/>
      <w:lvlText w:val="o"/>
      <w:lvlJc w:val="left"/>
      <w:pPr>
        <w:ind w:left="3226" w:hanging="360"/>
      </w:pPr>
      <w:rPr>
        <w:rFonts w:ascii="Courier New" w:hAnsi="Courier New" w:cs="Courier New" w:hint="default"/>
      </w:rPr>
    </w:lvl>
    <w:lvl w:ilvl="5" w:tplc="08090005" w:tentative="1">
      <w:start w:val="1"/>
      <w:numFmt w:val="bullet"/>
      <w:lvlText w:val=""/>
      <w:lvlJc w:val="left"/>
      <w:pPr>
        <w:ind w:left="3946" w:hanging="360"/>
      </w:pPr>
      <w:rPr>
        <w:rFonts w:ascii="Wingdings" w:hAnsi="Wingdings" w:hint="default"/>
      </w:rPr>
    </w:lvl>
    <w:lvl w:ilvl="6" w:tplc="08090001" w:tentative="1">
      <w:start w:val="1"/>
      <w:numFmt w:val="bullet"/>
      <w:lvlText w:val=""/>
      <w:lvlJc w:val="left"/>
      <w:pPr>
        <w:ind w:left="4666" w:hanging="360"/>
      </w:pPr>
      <w:rPr>
        <w:rFonts w:ascii="Symbol" w:hAnsi="Symbol" w:hint="default"/>
      </w:rPr>
    </w:lvl>
    <w:lvl w:ilvl="7" w:tplc="08090003" w:tentative="1">
      <w:start w:val="1"/>
      <w:numFmt w:val="bullet"/>
      <w:lvlText w:val="o"/>
      <w:lvlJc w:val="left"/>
      <w:pPr>
        <w:ind w:left="5386" w:hanging="360"/>
      </w:pPr>
      <w:rPr>
        <w:rFonts w:ascii="Courier New" w:hAnsi="Courier New" w:cs="Courier New" w:hint="default"/>
      </w:rPr>
    </w:lvl>
    <w:lvl w:ilvl="8" w:tplc="08090005" w:tentative="1">
      <w:start w:val="1"/>
      <w:numFmt w:val="bullet"/>
      <w:lvlText w:val=""/>
      <w:lvlJc w:val="left"/>
      <w:pPr>
        <w:ind w:left="6106" w:hanging="360"/>
      </w:pPr>
      <w:rPr>
        <w:rFonts w:ascii="Wingdings" w:hAnsi="Wingdings" w:hint="default"/>
      </w:rPr>
    </w:lvl>
  </w:abstractNum>
  <w:abstractNum w:abstractNumId="4" w15:restartNumberingAfterBreak="0">
    <w:nsid w:val="20EC46D8"/>
    <w:multiLevelType w:val="hybridMultilevel"/>
    <w:tmpl w:val="1694B1DC"/>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229900ED"/>
    <w:multiLevelType w:val="hybridMultilevel"/>
    <w:tmpl w:val="3E5A519E"/>
    <w:lvl w:ilvl="0" w:tplc="AC14E946">
      <w:numFmt w:val="bullet"/>
      <w:lvlText w:val=""/>
      <w:lvlJc w:val="left"/>
      <w:pPr>
        <w:ind w:left="465" w:hanging="360"/>
      </w:pPr>
      <w:rPr>
        <w:rFonts w:ascii="Symbol" w:eastAsia="Symbol" w:hAnsi="Symbol" w:cs="Symbol" w:hint="default"/>
        <w:b w:val="0"/>
        <w:bCs w:val="0"/>
        <w:i w:val="0"/>
        <w:iCs w:val="0"/>
        <w:w w:val="99"/>
        <w:sz w:val="20"/>
        <w:szCs w:val="20"/>
        <w:lang w:val="en-GB" w:eastAsia="en-US" w:bidi="ar-SA"/>
      </w:rPr>
    </w:lvl>
    <w:lvl w:ilvl="1" w:tplc="BD86532C">
      <w:numFmt w:val="bullet"/>
      <w:lvlText w:val="•"/>
      <w:lvlJc w:val="left"/>
      <w:pPr>
        <w:ind w:left="731" w:hanging="360"/>
      </w:pPr>
      <w:rPr>
        <w:rFonts w:hint="default"/>
        <w:lang w:val="en-GB" w:eastAsia="en-US" w:bidi="ar-SA"/>
      </w:rPr>
    </w:lvl>
    <w:lvl w:ilvl="2" w:tplc="309AE9B2">
      <w:numFmt w:val="bullet"/>
      <w:lvlText w:val="•"/>
      <w:lvlJc w:val="left"/>
      <w:pPr>
        <w:ind w:left="1002" w:hanging="360"/>
      </w:pPr>
      <w:rPr>
        <w:rFonts w:hint="default"/>
        <w:lang w:val="en-GB" w:eastAsia="en-US" w:bidi="ar-SA"/>
      </w:rPr>
    </w:lvl>
    <w:lvl w:ilvl="3" w:tplc="EA3C869E">
      <w:numFmt w:val="bullet"/>
      <w:lvlText w:val="•"/>
      <w:lvlJc w:val="left"/>
      <w:pPr>
        <w:ind w:left="1273" w:hanging="360"/>
      </w:pPr>
      <w:rPr>
        <w:rFonts w:hint="default"/>
        <w:lang w:val="en-GB" w:eastAsia="en-US" w:bidi="ar-SA"/>
      </w:rPr>
    </w:lvl>
    <w:lvl w:ilvl="4" w:tplc="02DCEE1C">
      <w:numFmt w:val="bullet"/>
      <w:lvlText w:val="•"/>
      <w:lvlJc w:val="left"/>
      <w:pPr>
        <w:ind w:left="1544" w:hanging="360"/>
      </w:pPr>
      <w:rPr>
        <w:rFonts w:hint="default"/>
        <w:lang w:val="en-GB" w:eastAsia="en-US" w:bidi="ar-SA"/>
      </w:rPr>
    </w:lvl>
    <w:lvl w:ilvl="5" w:tplc="671E7516">
      <w:numFmt w:val="bullet"/>
      <w:lvlText w:val="•"/>
      <w:lvlJc w:val="left"/>
      <w:pPr>
        <w:ind w:left="1816" w:hanging="360"/>
      </w:pPr>
      <w:rPr>
        <w:rFonts w:hint="default"/>
        <w:lang w:val="en-GB" w:eastAsia="en-US" w:bidi="ar-SA"/>
      </w:rPr>
    </w:lvl>
    <w:lvl w:ilvl="6" w:tplc="266673CA">
      <w:numFmt w:val="bullet"/>
      <w:lvlText w:val="•"/>
      <w:lvlJc w:val="left"/>
      <w:pPr>
        <w:ind w:left="2087" w:hanging="360"/>
      </w:pPr>
      <w:rPr>
        <w:rFonts w:hint="default"/>
        <w:lang w:val="en-GB" w:eastAsia="en-US" w:bidi="ar-SA"/>
      </w:rPr>
    </w:lvl>
    <w:lvl w:ilvl="7" w:tplc="968E42A2">
      <w:numFmt w:val="bullet"/>
      <w:lvlText w:val="•"/>
      <w:lvlJc w:val="left"/>
      <w:pPr>
        <w:ind w:left="2358" w:hanging="360"/>
      </w:pPr>
      <w:rPr>
        <w:rFonts w:hint="default"/>
        <w:lang w:val="en-GB" w:eastAsia="en-US" w:bidi="ar-SA"/>
      </w:rPr>
    </w:lvl>
    <w:lvl w:ilvl="8" w:tplc="99F4AD36">
      <w:numFmt w:val="bullet"/>
      <w:lvlText w:val="•"/>
      <w:lvlJc w:val="left"/>
      <w:pPr>
        <w:ind w:left="2629" w:hanging="360"/>
      </w:pPr>
      <w:rPr>
        <w:rFonts w:hint="default"/>
        <w:lang w:val="en-GB" w:eastAsia="en-US" w:bidi="ar-SA"/>
      </w:rPr>
    </w:lvl>
  </w:abstractNum>
  <w:abstractNum w:abstractNumId="6" w15:restartNumberingAfterBreak="0">
    <w:nsid w:val="244F2C4C"/>
    <w:multiLevelType w:val="hybridMultilevel"/>
    <w:tmpl w:val="3C56038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8E6333A"/>
    <w:multiLevelType w:val="hybridMultilevel"/>
    <w:tmpl w:val="F3CA390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98F021E"/>
    <w:multiLevelType w:val="hybridMultilevel"/>
    <w:tmpl w:val="F2C28CF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34E85F91"/>
    <w:multiLevelType w:val="hybridMultilevel"/>
    <w:tmpl w:val="03564F28"/>
    <w:lvl w:ilvl="0" w:tplc="2D8829C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0" w15:restartNumberingAfterBreak="0">
    <w:nsid w:val="37A61EAB"/>
    <w:multiLevelType w:val="hybridMultilevel"/>
    <w:tmpl w:val="7654DE24"/>
    <w:lvl w:ilvl="0" w:tplc="CBB8C5DE">
      <w:numFmt w:val="bullet"/>
      <w:lvlText w:val=""/>
      <w:lvlJc w:val="left"/>
      <w:pPr>
        <w:ind w:left="472" w:hanging="360"/>
      </w:pPr>
      <w:rPr>
        <w:rFonts w:ascii="Symbol" w:eastAsia="Symbol" w:hAnsi="Symbol" w:cs="Symbol" w:hint="default"/>
        <w:b w:val="0"/>
        <w:bCs w:val="0"/>
        <w:i w:val="0"/>
        <w:iCs w:val="0"/>
        <w:w w:val="103"/>
        <w:sz w:val="20"/>
        <w:szCs w:val="20"/>
        <w:lang w:val="en-GB" w:eastAsia="en-US" w:bidi="ar-SA"/>
      </w:rPr>
    </w:lvl>
    <w:lvl w:ilvl="1" w:tplc="59FECA76">
      <w:numFmt w:val="bullet"/>
      <w:lvlText w:val="•"/>
      <w:lvlJc w:val="left"/>
      <w:pPr>
        <w:ind w:left="737" w:hanging="360"/>
      </w:pPr>
      <w:rPr>
        <w:rFonts w:hint="default"/>
        <w:lang w:val="en-GB" w:eastAsia="en-US" w:bidi="ar-SA"/>
      </w:rPr>
    </w:lvl>
    <w:lvl w:ilvl="2" w:tplc="AD6A637E">
      <w:numFmt w:val="bullet"/>
      <w:lvlText w:val="•"/>
      <w:lvlJc w:val="left"/>
      <w:pPr>
        <w:ind w:left="994" w:hanging="360"/>
      </w:pPr>
      <w:rPr>
        <w:rFonts w:hint="default"/>
        <w:lang w:val="en-GB" w:eastAsia="en-US" w:bidi="ar-SA"/>
      </w:rPr>
    </w:lvl>
    <w:lvl w:ilvl="3" w:tplc="315AA66C">
      <w:numFmt w:val="bullet"/>
      <w:lvlText w:val="•"/>
      <w:lvlJc w:val="left"/>
      <w:pPr>
        <w:ind w:left="1251" w:hanging="360"/>
      </w:pPr>
      <w:rPr>
        <w:rFonts w:hint="default"/>
        <w:lang w:val="en-GB" w:eastAsia="en-US" w:bidi="ar-SA"/>
      </w:rPr>
    </w:lvl>
    <w:lvl w:ilvl="4" w:tplc="04022E9E">
      <w:numFmt w:val="bullet"/>
      <w:lvlText w:val="•"/>
      <w:lvlJc w:val="left"/>
      <w:pPr>
        <w:ind w:left="1508" w:hanging="360"/>
      </w:pPr>
      <w:rPr>
        <w:rFonts w:hint="default"/>
        <w:lang w:val="en-GB" w:eastAsia="en-US" w:bidi="ar-SA"/>
      </w:rPr>
    </w:lvl>
    <w:lvl w:ilvl="5" w:tplc="C7EC3DA8">
      <w:numFmt w:val="bullet"/>
      <w:lvlText w:val="•"/>
      <w:lvlJc w:val="left"/>
      <w:pPr>
        <w:ind w:left="1765" w:hanging="360"/>
      </w:pPr>
      <w:rPr>
        <w:rFonts w:hint="default"/>
        <w:lang w:val="en-GB" w:eastAsia="en-US" w:bidi="ar-SA"/>
      </w:rPr>
    </w:lvl>
    <w:lvl w:ilvl="6" w:tplc="A57C09D0">
      <w:numFmt w:val="bullet"/>
      <w:lvlText w:val="•"/>
      <w:lvlJc w:val="left"/>
      <w:pPr>
        <w:ind w:left="2022" w:hanging="360"/>
      </w:pPr>
      <w:rPr>
        <w:rFonts w:hint="default"/>
        <w:lang w:val="en-GB" w:eastAsia="en-US" w:bidi="ar-SA"/>
      </w:rPr>
    </w:lvl>
    <w:lvl w:ilvl="7" w:tplc="CDDADF88">
      <w:numFmt w:val="bullet"/>
      <w:lvlText w:val="•"/>
      <w:lvlJc w:val="left"/>
      <w:pPr>
        <w:ind w:left="2279" w:hanging="360"/>
      </w:pPr>
      <w:rPr>
        <w:rFonts w:hint="default"/>
        <w:lang w:val="en-GB" w:eastAsia="en-US" w:bidi="ar-SA"/>
      </w:rPr>
    </w:lvl>
    <w:lvl w:ilvl="8" w:tplc="FC2CB396">
      <w:numFmt w:val="bullet"/>
      <w:lvlText w:val="•"/>
      <w:lvlJc w:val="left"/>
      <w:pPr>
        <w:ind w:left="2536" w:hanging="360"/>
      </w:pPr>
      <w:rPr>
        <w:rFonts w:hint="default"/>
        <w:lang w:val="en-GB" w:eastAsia="en-US" w:bidi="ar-SA"/>
      </w:rPr>
    </w:lvl>
  </w:abstractNum>
  <w:abstractNum w:abstractNumId="11" w15:restartNumberingAfterBreak="0">
    <w:nsid w:val="3C1E15C4"/>
    <w:multiLevelType w:val="hybridMultilevel"/>
    <w:tmpl w:val="4912A064"/>
    <w:lvl w:ilvl="0" w:tplc="4DCC0DE2">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12" w15:restartNumberingAfterBreak="0">
    <w:nsid w:val="3F607D21"/>
    <w:multiLevelType w:val="hybridMultilevel"/>
    <w:tmpl w:val="70D289C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453F3A6D"/>
    <w:multiLevelType w:val="hybridMultilevel"/>
    <w:tmpl w:val="5DAC2400"/>
    <w:lvl w:ilvl="0" w:tplc="08090017">
      <w:start w:val="1"/>
      <w:numFmt w:val="lowerLetter"/>
      <w:lvlText w:val="%1)"/>
      <w:lvlJc w:val="left"/>
      <w:pPr>
        <w:ind w:left="927" w:hanging="360"/>
      </w:pPr>
      <w:rPr>
        <w:rFonts w:hint="default"/>
      </w:rPr>
    </w:lvl>
    <w:lvl w:ilvl="1" w:tplc="FFFFFFFF" w:tentative="1">
      <w:start w:val="1"/>
      <w:numFmt w:val="bullet"/>
      <w:lvlText w:val="o"/>
      <w:lvlJc w:val="left"/>
      <w:pPr>
        <w:ind w:left="1647" w:hanging="360"/>
      </w:pPr>
      <w:rPr>
        <w:rFonts w:ascii="Courier New" w:hAnsi="Courier New" w:cs="Courier New" w:hint="default"/>
      </w:rPr>
    </w:lvl>
    <w:lvl w:ilvl="2" w:tplc="FFFFFFFF" w:tentative="1">
      <w:start w:val="1"/>
      <w:numFmt w:val="bullet"/>
      <w:lvlText w:val=""/>
      <w:lvlJc w:val="left"/>
      <w:pPr>
        <w:ind w:left="2367" w:hanging="360"/>
      </w:pPr>
      <w:rPr>
        <w:rFonts w:ascii="Wingdings" w:hAnsi="Wingdings" w:hint="default"/>
      </w:rPr>
    </w:lvl>
    <w:lvl w:ilvl="3" w:tplc="FFFFFFFF" w:tentative="1">
      <w:start w:val="1"/>
      <w:numFmt w:val="bullet"/>
      <w:lvlText w:val=""/>
      <w:lvlJc w:val="left"/>
      <w:pPr>
        <w:ind w:left="3087" w:hanging="360"/>
      </w:pPr>
      <w:rPr>
        <w:rFonts w:ascii="Symbol" w:hAnsi="Symbol" w:hint="default"/>
      </w:rPr>
    </w:lvl>
    <w:lvl w:ilvl="4" w:tplc="FFFFFFFF" w:tentative="1">
      <w:start w:val="1"/>
      <w:numFmt w:val="bullet"/>
      <w:lvlText w:val="o"/>
      <w:lvlJc w:val="left"/>
      <w:pPr>
        <w:ind w:left="3807" w:hanging="360"/>
      </w:pPr>
      <w:rPr>
        <w:rFonts w:ascii="Courier New" w:hAnsi="Courier New" w:cs="Courier New" w:hint="default"/>
      </w:rPr>
    </w:lvl>
    <w:lvl w:ilvl="5" w:tplc="FFFFFFFF" w:tentative="1">
      <w:start w:val="1"/>
      <w:numFmt w:val="bullet"/>
      <w:lvlText w:val=""/>
      <w:lvlJc w:val="left"/>
      <w:pPr>
        <w:ind w:left="4527" w:hanging="360"/>
      </w:pPr>
      <w:rPr>
        <w:rFonts w:ascii="Wingdings" w:hAnsi="Wingdings" w:hint="default"/>
      </w:rPr>
    </w:lvl>
    <w:lvl w:ilvl="6" w:tplc="FFFFFFFF" w:tentative="1">
      <w:start w:val="1"/>
      <w:numFmt w:val="bullet"/>
      <w:lvlText w:val=""/>
      <w:lvlJc w:val="left"/>
      <w:pPr>
        <w:ind w:left="5247" w:hanging="360"/>
      </w:pPr>
      <w:rPr>
        <w:rFonts w:ascii="Symbol" w:hAnsi="Symbol" w:hint="default"/>
      </w:rPr>
    </w:lvl>
    <w:lvl w:ilvl="7" w:tplc="FFFFFFFF" w:tentative="1">
      <w:start w:val="1"/>
      <w:numFmt w:val="bullet"/>
      <w:lvlText w:val="o"/>
      <w:lvlJc w:val="left"/>
      <w:pPr>
        <w:ind w:left="5967" w:hanging="360"/>
      </w:pPr>
      <w:rPr>
        <w:rFonts w:ascii="Courier New" w:hAnsi="Courier New" w:cs="Courier New" w:hint="default"/>
      </w:rPr>
    </w:lvl>
    <w:lvl w:ilvl="8" w:tplc="FFFFFFFF" w:tentative="1">
      <w:start w:val="1"/>
      <w:numFmt w:val="bullet"/>
      <w:lvlText w:val=""/>
      <w:lvlJc w:val="left"/>
      <w:pPr>
        <w:ind w:left="6687" w:hanging="360"/>
      </w:pPr>
      <w:rPr>
        <w:rFonts w:ascii="Wingdings" w:hAnsi="Wingdings" w:hint="default"/>
      </w:rPr>
    </w:lvl>
  </w:abstractNum>
  <w:abstractNum w:abstractNumId="14" w15:restartNumberingAfterBreak="0">
    <w:nsid w:val="4C337C3C"/>
    <w:multiLevelType w:val="hybridMultilevel"/>
    <w:tmpl w:val="5B9A95F6"/>
    <w:lvl w:ilvl="0" w:tplc="96BAE584">
      <w:start w:val="1"/>
      <w:numFmt w:val="decimal"/>
      <w:pStyle w:val="ListParagraph"/>
      <w:lvlText w:val="%1."/>
      <w:lvlJc w:val="left"/>
      <w:pPr>
        <w:ind w:left="760" w:hanging="360"/>
      </w:pPr>
      <w:rPr>
        <w:rFonts w:ascii="Arial" w:eastAsia="Arial" w:hAnsi="Arial" w:cs="Arial" w:hint="default"/>
        <w:b w:val="0"/>
        <w:bCs w:val="0"/>
        <w:i w:val="0"/>
        <w:iCs w:val="0"/>
        <w:w w:val="100"/>
        <w:sz w:val="24"/>
        <w:szCs w:val="24"/>
        <w:lang w:val="en-GB" w:eastAsia="en-US" w:bidi="ar-SA"/>
      </w:rPr>
    </w:lvl>
    <w:lvl w:ilvl="1" w:tplc="8408B9B4">
      <w:start w:val="1"/>
      <w:numFmt w:val="lowerLetter"/>
      <w:lvlText w:val="%2)"/>
      <w:lvlJc w:val="left"/>
      <w:pPr>
        <w:ind w:left="1120" w:hanging="360"/>
      </w:pPr>
      <w:rPr>
        <w:rFonts w:hint="default"/>
        <w:w w:val="100"/>
        <w:lang w:val="en-GB" w:eastAsia="en-US" w:bidi="ar-SA"/>
      </w:rPr>
    </w:lvl>
    <w:lvl w:ilvl="2" w:tplc="B666DD46">
      <w:numFmt w:val="bullet"/>
      <w:lvlText w:val="•"/>
      <w:lvlJc w:val="left"/>
      <w:pPr>
        <w:ind w:left="1480" w:hanging="360"/>
      </w:pPr>
      <w:rPr>
        <w:rFonts w:hint="default"/>
        <w:lang w:val="en-GB" w:eastAsia="en-US" w:bidi="ar-SA"/>
      </w:rPr>
    </w:lvl>
    <w:lvl w:ilvl="3" w:tplc="6C94CDCA">
      <w:numFmt w:val="bullet"/>
      <w:lvlText w:val="•"/>
      <w:lvlJc w:val="left"/>
      <w:pPr>
        <w:ind w:left="2698" w:hanging="360"/>
      </w:pPr>
      <w:rPr>
        <w:rFonts w:hint="default"/>
        <w:lang w:val="en-GB" w:eastAsia="en-US" w:bidi="ar-SA"/>
      </w:rPr>
    </w:lvl>
    <w:lvl w:ilvl="4" w:tplc="7932E108">
      <w:numFmt w:val="bullet"/>
      <w:lvlText w:val="•"/>
      <w:lvlJc w:val="left"/>
      <w:pPr>
        <w:ind w:left="3916" w:hanging="360"/>
      </w:pPr>
      <w:rPr>
        <w:rFonts w:hint="default"/>
        <w:lang w:val="en-GB" w:eastAsia="en-US" w:bidi="ar-SA"/>
      </w:rPr>
    </w:lvl>
    <w:lvl w:ilvl="5" w:tplc="72CA30BE">
      <w:numFmt w:val="bullet"/>
      <w:lvlText w:val="•"/>
      <w:lvlJc w:val="left"/>
      <w:pPr>
        <w:ind w:left="5134" w:hanging="360"/>
      </w:pPr>
      <w:rPr>
        <w:rFonts w:hint="default"/>
        <w:lang w:val="en-GB" w:eastAsia="en-US" w:bidi="ar-SA"/>
      </w:rPr>
    </w:lvl>
    <w:lvl w:ilvl="6" w:tplc="55D08562">
      <w:numFmt w:val="bullet"/>
      <w:lvlText w:val="•"/>
      <w:lvlJc w:val="left"/>
      <w:pPr>
        <w:ind w:left="6353" w:hanging="360"/>
      </w:pPr>
      <w:rPr>
        <w:rFonts w:hint="default"/>
        <w:lang w:val="en-GB" w:eastAsia="en-US" w:bidi="ar-SA"/>
      </w:rPr>
    </w:lvl>
    <w:lvl w:ilvl="7" w:tplc="71C05836">
      <w:numFmt w:val="bullet"/>
      <w:lvlText w:val="•"/>
      <w:lvlJc w:val="left"/>
      <w:pPr>
        <w:ind w:left="7571" w:hanging="360"/>
      </w:pPr>
      <w:rPr>
        <w:rFonts w:hint="default"/>
        <w:lang w:val="en-GB" w:eastAsia="en-US" w:bidi="ar-SA"/>
      </w:rPr>
    </w:lvl>
    <w:lvl w:ilvl="8" w:tplc="9C669E6A">
      <w:numFmt w:val="bullet"/>
      <w:lvlText w:val="•"/>
      <w:lvlJc w:val="left"/>
      <w:pPr>
        <w:ind w:left="8789" w:hanging="360"/>
      </w:pPr>
      <w:rPr>
        <w:rFonts w:hint="default"/>
        <w:lang w:val="en-GB" w:eastAsia="en-US" w:bidi="ar-SA"/>
      </w:rPr>
    </w:lvl>
  </w:abstractNum>
  <w:abstractNum w:abstractNumId="15" w15:restartNumberingAfterBreak="0">
    <w:nsid w:val="4FB878FE"/>
    <w:multiLevelType w:val="hybridMultilevel"/>
    <w:tmpl w:val="E7265CA4"/>
    <w:lvl w:ilvl="0" w:tplc="FFFFFFFF">
      <w:start w:val="1"/>
      <w:numFmt w:val="bullet"/>
      <w:lvlText w:val=""/>
      <w:lvlJc w:val="left"/>
      <w:pPr>
        <w:ind w:left="360" w:hanging="360"/>
      </w:pPr>
      <w:rPr>
        <w:rFonts w:ascii="Symbol" w:hAnsi="Symbol" w:hint="default"/>
        <w:strike w:val="0"/>
        <w:dstrike w:val="0"/>
        <w:color w:val="07716C" w:themeColor="accent1"/>
        <w:sz w:val="24"/>
      </w:rPr>
    </w:lvl>
    <w:lvl w:ilvl="1" w:tplc="832467C2">
      <w:start w:val="1"/>
      <w:numFmt w:val="lowerLetter"/>
      <w:pStyle w:val="Bulletlist2"/>
      <w:lvlText w:val="%2)"/>
      <w:lvlJc w:val="left"/>
      <w:pPr>
        <w:ind w:left="786" w:hanging="360"/>
      </w:pPr>
      <w:rPr>
        <w:rFonts w:hint="default"/>
        <w:w w:val="100"/>
        <w:lang w:val="en-GB" w:eastAsia="en-US" w:bidi="ar-SA"/>
      </w:rPr>
    </w:lvl>
    <w:lvl w:ilvl="2" w:tplc="FFFFFFFF">
      <w:start w:val="1"/>
      <w:numFmt w:val="bullet"/>
      <w:pStyle w:val="BulletList3"/>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 w15:restartNumberingAfterBreak="0">
    <w:nsid w:val="5EC62F51"/>
    <w:multiLevelType w:val="hybridMultilevel"/>
    <w:tmpl w:val="DA440D1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6C802E86"/>
    <w:multiLevelType w:val="multilevel"/>
    <w:tmpl w:val="6AD61DB4"/>
    <w:lvl w:ilvl="0">
      <w:start w:val="1"/>
      <w:numFmt w:val="decimal"/>
      <w:lvlText w:val="%1."/>
      <w:lvlJc w:val="left"/>
      <w:pPr>
        <w:ind w:left="357" w:hanging="357"/>
      </w:pPr>
      <w:rPr>
        <w:rFonts w:hint="default"/>
      </w:rPr>
    </w:lvl>
    <w:lvl w:ilvl="1">
      <w:start w:val="1"/>
      <w:numFmt w:val="lowerLetter"/>
      <w:pStyle w:val="NumList2"/>
      <w:lvlText w:val="%2)"/>
      <w:lvlJc w:val="left"/>
      <w:pPr>
        <w:ind w:left="717" w:hanging="360"/>
      </w:pPr>
      <w:rPr>
        <w:rFonts w:hint="default"/>
        <w:w w:val="100"/>
        <w:lang w:val="en-GB" w:eastAsia="en-US" w:bidi="ar-SA"/>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6FF013E3"/>
    <w:multiLevelType w:val="hybridMultilevel"/>
    <w:tmpl w:val="9498F302"/>
    <w:lvl w:ilvl="0" w:tplc="08090001">
      <w:start w:val="1"/>
      <w:numFmt w:val="bullet"/>
      <w:lvlText w:val=""/>
      <w:lvlJc w:val="left"/>
      <w:pPr>
        <w:ind w:left="927" w:hanging="360"/>
      </w:pPr>
      <w:rPr>
        <w:rFonts w:ascii="Symbol" w:hAnsi="Symbol" w:hint="default"/>
      </w:rPr>
    </w:lvl>
    <w:lvl w:ilvl="1" w:tplc="08090003" w:tentative="1">
      <w:start w:val="1"/>
      <w:numFmt w:val="bullet"/>
      <w:lvlText w:val="o"/>
      <w:lvlJc w:val="left"/>
      <w:pPr>
        <w:ind w:left="1647" w:hanging="360"/>
      </w:pPr>
      <w:rPr>
        <w:rFonts w:ascii="Courier New" w:hAnsi="Courier New" w:cs="Courier New" w:hint="default"/>
      </w:rPr>
    </w:lvl>
    <w:lvl w:ilvl="2" w:tplc="08090005" w:tentative="1">
      <w:start w:val="1"/>
      <w:numFmt w:val="bullet"/>
      <w:lvlText w:val=""/>
      <w:lvlJc w:val="left"/>
      <w:pPr>
        <w:ind w:left="2367" w:hanging="360"/>
      </w:pPr>
      <w:rPr>
        <w:rFonts w:ascii="Wingdings" w:hAnsi="Wingdings" w:hint="default"/>
      </w:rPr>
    </w:lvl>
    <w:lvl w:ilvl="3" w:tplc="08090001" w:tentative="1">
      <w:start w:val="1"/>
      <w:numFmt w:val="bullet"/>
      <w:lvlText w:val=""/>
      <w:lvlJc w:val="left"/>
      <w:pPr>
        <w:ind w:left="3087" w:hanging="360"/>
      </w:pPr>
      <w:rPr>
        <w:rFonts w:ascii="Symbol" w:hAnsi="Symbol" w:hint="default"/>
      </w:rPr>
    </w:lvl>
    <w:lvl w:ilvl="4" w:tplc="08090003" w:tentative="1">
      <w:start w:val="1"/>
      <w:numFmt w:val="bullet"/>
      <w:lvlText w:val="o"/>
      <w:lvlJc w:val="left"/>
      <w:pPr>
        <w:ind w:left="3807" w:hanging="360"/>
      </w:pPr>
      <w:rPr>
        <w:rFonts w:ascii="Courier New" w:hAnsi="Courier New" w:cs="Courier New" w:hint="default"/>
      </w:rPr>
    </w:lvl>
    <w:lvl w:ilvl="5" w:tplc="08090005" w:tentative="1">
      <w:start w:val="1"/>
      <w:numFmt w:val="bullet"/>
      <w:lvlText w:val=""/>
      <w:lvlJc w:val="left"/>
      <w:pPr>
        <w:ind w:left="4527" w:hanging="360"/>
      </w:pPr>
      <w:rPr>
        <w:rFonts w:ascii="Wingdings" w:hAnsi="Wingdings" w:hint="default"/>
      </w:rPr>
    </w:lvl>
    <w:lvl w:ilvl="6" w:tplc="08090001" w:tentative="1">
      <w:start w:val="1"/>
      <w:numFmt w:val="bullet"/>
      <w:lvlText w:val=""/>
      <w:lvlJc w:val="left"/>
      <w:pPr>
        <w:ind w:left="5247" w:hanging="360"/>
      </w:pPr>
      <w:rPr>
        <w:rFonts w:ascii="Symbol" w:hAnsi="Symbol" w:hint="default"/>
      </w:rPr>
    </w:lvl>
    <w:lvl w:ilvl="7" w:tplc="08090003" w:tentative="1">
      <w:start w:val="1"/>
      <w:numFmt w:val="bullet"/>
      <w:lvlText w:val="o"/>
      <w:lvlJc w:val="left"/>
      <w:pPr>
        <w:ind w:left="5967" w:hanging="360"/>
      </w:pPr>
      <w:rPr>
        <w:rFonts w:ascii="Courier New" w:hAnsi="Courier New" w:cs="Courier New" w:hint="default"/>
      </w:rPr>
    </w:lvl>
    <w:lvl w:ilvl="8" w:tplc="08090005" w:tentative="1">
      <w:start w:val="1"/>
      <w:numFmt w:val="bullet"/>
      <w:lvlText w:val=""/>
      <w:lvlJc w:val="left"/>
      <w:pPr>
        <w:ind w:left="6687" w:hanging="360"/>
      </w:pPr>
      <w:rPr>
        <w:rFonts w:ascii="Wingdings" w:hAnsi="Wingdings" w:hint="default"/>
      </w:rPr>
    </w:lvl>
  </w:abstractNum>
  <w:abstractNum w:abstractNumId="19" w15:restartNumberingAfterBreak="0">
    <w:nsid w:val="718A0F99"/>
    <w:multiLevelType w:val="multilevel"/>
    <w:tmpl w:val="0468747C"/>
    <w:lvl w:ilvl="0">
      <w:start w:val="1"/>
      <w:numFmt w:val="decimal"/>
      <w:pStyle w:val="NumList1"/>
      <w:lvlText w:val="%1."/>
      <w:lvlJc w:val="lef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75F46359"/>
    <w:multiLevelType w:val="hybridMultilevel"/>
    <w:tmpl w:val="52667E78"/>
    <w:lvl w:ilvl="0" w:tplc="59B6152C">
      <w:start w:val="1"/>
      <w:numFmt w:val="bullet"/>
      <w:pStyle w:val="Bulletlist1"/>
      <w:lvlText w:val=""/>
      <w:lvlJc w:val="left"/>
      <w:pPr>
        <w:ind w:left="360" w:hanging="360"/>
      </w:pPr>
      <w:rPr>
        <w:rFonts w:ascii="Symbol" w:hAnsi="Symbol" w:hint="default"/>
        <w:strike w:val="0"/>
        <w:dstrike w:val="0"/>
        <w:color w:val="07716C" w:themeColor="accent1"/>
        <w:sz w:val="24"/>
      </w:rPr>
    </w:lvl>
    <w:lvl w:ilvl="1" w:tplc="8408B9B4">
      <w:start w:val="1"/>
      <w:numFmt w:val="lowerLetter"/>
      <w:lvlText w:val="%2)"/>
      <w:lvlJc w:val="left"/>
      <w:pPr>
        <w:ind w:left="786" w:hanging="360"/>
      </w:pPr>
      <w:rPr>
        <w:rFonts w:hint="default"/>
        <w:w w:val="100"/>
        <w:lang w:val="en-GB" w:eastAsia="en-US" w:bidi="ar-SA"/>
      </w:rPr>
    </w:lvl>
    <w:lvl w:ilvl="2" w:tplc="FB9AE3B6">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79835932"/>
    <w:multiLevelType w:val="hybridMultilevel"/>
    <w:tmpl w:val="4224ED2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16cid:durableId="1458601537">
    <w:abstractNumId w:val="20"/>
  </w:num>
  <w:num w:numId="2" w16cid:durableId="1235973703">
    <w:abstractNumId w:val="19"/>
  </w:num>
  <w:num w:numId="3" w16cid:durableId="1627849191">
    <w:abstractNumId w:val="14"/>
  </w:num>
  <w:num w:numId="4" w16cid:durableId="1861893117">
    <w:abstractNumId w:val="15"/>
  </w:num>
  <w:num w:numId="5" w16cid:durableId="1556165366">
    <w:abstractNumId w:val="10"/>
  </w:num>
  <w:num w:numId="6" w16cid:durableId="1486707051">
    <w:abstractNumId w:val="5"/>
  </w:num>
  <w:num w:numId="7" w16cid:durableId="266353734">
    <w:abstractNumId w:val="17"/>
  </w:num>
  <w:num w:numId="8" w16cid:durableId="1404718017">
    <w:abstractNumId w:val="0"/>
    <w:lvlOverride w:ilvl="0">
      <w:startOverride w:val="1"/>
    </w:lvlOverride>
  </w:num>
  <w:num w:numId="9" w16cid:durableId="1397507384">
    <w:abstractNumId w:val="0"/>
    <w:lvlOverride w:ilvl="0">
      <w:startOverride w:val="1"/>
    </w:lvlOverride>
  </w:num>
  <w:num w:numId="10" w16cid:durableId="1026255925">
    <w:abstractNumId w:val="0"/>
    <w:lvlOverride w:ilvl="0">
      <w:startOverride w:val="1"/>
    </w:lvlOverride>
  </w:num>
  <w:num w:numId="11" w16cid:durableId="571500477">
    <w:abstractNumId w:val="0"/>
    <w:lvlOverride w:ilvl="0">
      <w:startOverride w:val="1"/>
    </w:lvlOverride>
  </w:num>
  <w:num w:numId="12" w16cid:durableId="1741513323">
    <w:abstractNumId w:val="0"/>
    <w:lvlOverride w:ilvl="0">
      <w:startOverride w:val="1"/>
    </w:lvlOverride>
  </w:num>
  <w:num w:numId="13" w16cid:durableId="1070348974">
    <w:abstractNumId w:val="0"/>
  </w:num>
  <w:num w:numId="14" w16cid:durableId="1496872339">
    <w:abstractNumId w:val="0"/>
    <w:lvlOverride w:ilvl="0">
      <w:startOverride w:val="1"/>
    </w:lvlOverride>
  </w:num>
  <w:num w:numId="15" w16cid:durableId="1820538144">
    <w:abstractNumId w:val="12"/>
  </w:num>
  <w:num w:numId="16" w16cid:durableId="1041396663">
    <w:abstractNumId w:val="2"/>
  </w:num>
  <w:num w:numId="17" w16cid:durableId="1884250422">
    <w:abstractNumId w:val="1"/>
  </w:num>
  <w:num w:numId="18" w16cid:durableId="1165783491">
    <w:abstractNumId w:val="6"/>
  </w:num>
  <w:num w:numId="19" w16cid:durableId="1125079683">
    <w:abstractNumId w:val="7"/>
  </w:num>
  <w:num w:numId="20" w16cid:durableId="2048405828">
    <w:abstractNumId w:val="8"/>
  </w:num>
  <w:num w:numId="21" w16cid:durableId="1539582287">
    <w:abstractNumId w:val="21"/>
  </w:num>
  <w:num w:numId="22" w16cid:durableId="1795319612">
    <w:abstractNumId w:val="9"/>
  </w:num>
  <w:num w:numId="23" w16cid:durableId="554004119">
    <w:abstractNumId w:val="16"/>
  </w:num>
  <w:num w:numId="24" w16cid:durableId="1091662228">
    <w:abstractNumId w:val="3"/>
  </w:num>
  <w:num w:numId="25" w16cid:durableId="339550528">
    <w:abstractNumId w:val="0"/>
  </w:num>
  <w:num w:numId="26" w16cid:durableId="1978027364">
    <w:abstractNumId w:val="11"/>
  </w:num>
  <w:num w:numId="27" w16cid:durableId="634336915">
    <w:abstractNumId w:val="18"/>
  </w:num>
  <w:num w:numId="28" w16cid:durableId="346176079">
    <w:abstractNumId w:val="4"/>
  </w:num>
  <w:num w:numId="29" w16cid:durableId="765812352">
    <w:abstractNumId w:val="13"/>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27F"/>
    <w:rsid w:val="00002643"/>
    <w:rsid w:val="00002F03"/>
    <w:rsid w:val="000037EF"/>
    <w:rsid w:val="000047D3"/>
    <w:rsid w:val="00004C16"/>
    <w:rsid w:val="00005294"/>
    <w:rsid w:val="00011177"/>
    <w:rsid w:val="00012F15"/>
    <w:rsid w:val="00014814"/>
    <w:rsid w:val="00017F56"/>
    <w:rsid w:val="000200EB"/>
    <w:rsid w:val="00021022"/>
    <w:rsid w:val="00023872"/>
    <w:rsid w:val="00024522"/>
    <w:rsid w:val="00024B2E"/>
    <w:rsid w:val="00024CE6"/>
    <w:rsid w:val="000257ED"/>
    <w:rsid w:val="000278F6"/>
    <w:rsid w:val="00027F4F"/>
    <w:rsid w:val="00030430"/>
    <w:rsid w:val="0003078E"/>
    <w:rsid w:val="00031000"/>
    <w:rsid w:val="00031B89"/>
    <w:rsid w:val="00035F43"/>
    <w:rsid w:val="0003693D"/>
    <w:rsid w:val="00037559"/>
    <w:rsid w:val="00042C97"/>
    <w:rsid w:val="00043082"/>
    <w:rsid w:val="00043F27"/>
    <w:rsid w:val="0004440F"/>
    <w:rsid w:val="00044B32"/>
    <w:rsid w:val="000501B0"/>
    <w:rsid w:val="00051988"/>
    <w:rsid w:val="00051BC8"/>
    <w:rsid w:val="00052C8A"/>
    <w:rsid w:val="00052DE8"/>
    <w:rsid w:val="000547F7"/>
    <w:rsid w:val="000548C8"/>
    <w:rsid w:val="00054A79"/>
    <w:rsid w:val="00054D80"/>
    <w:rsid w:val="00062B2F"/>
    <w:rsid w:val="00065476"/>
    <w:rsid w:val="000705F1"/>
    <w:rsid w:val="00072AD2"/>
    <w:rsid w:val="00075605"/>
    <w:rsid w:val="00075C66"/>
    <w:rsid w:val="00076A96"/>
    <w:rsid w:val="00080690"/>
    <w:rsid w:val="0008205B"/>
    <w:rsid w:val="00082879"/>
    <w:rsid w:val="00083E47"/>
    <w:rsid w:val="00087C95"/>
    <w:rsid w:val="000900F2"/>
    <w:rsid w:val="00091EEA"/>
    <w:rsid w:val="00091FC2"/>
    <w:rsid w:val="00094285"/>
    <w:rsid w:val="00096A45"/>
    <w:rsid w:val="00096B42"/>
    <w:rsid w:val="0009793E"/>
    <w:rsid w:val="000A1EB1"/>
    <w:rsid w:val="000A475B"/>
    <w:rsid w:val="000A6D88"/>
    <w:rsid w:val="000B237B"/>
    <w:rsid w:val="000B6A9F"/>
    <w:rsid w:val="000B6BC7"/>
    <w:rsid w:val="000C2DDC"/>
    <w:rsid w:val="000C3414"/>
    <w:rsid w:val="000C515D"/>
    <w:rsid w:val="000D0658"/>
    <w:rsid w:val="000D1DC9"/>
    <w:rsid w:val="000D26A9"/>
    <w:rsid w:val="000D2FD4"/>
    <w:rsid w:val="000D53DE"/>
    <w:rsid w:val="000E3334"/>
    <w:rsid w:val="000F0CE1"/>
    <w:rsid w:val="000F1B7B"/>
    <w:rsid w:val="000F23D1"/>
    <w:rsid w:val="000F2ED4"/>
    <w:rsid w:val="000F3FF0"/>
    <w:rsid w:val="000F6178"/>
    <w:rsid w:val="001018A7"/>
    <w:rsid w:val="001028E8"/>
    <w:rsid w:val="00102B58"/>
    <w:rsid w:val="001049EF"/>
    <w:rsid w:val="00113222"/>
    <w:rsid w:val="00114B9F"/>
    <w:rsid w:val="001152D8"/>
    <w:rsid w:val="00115752"/>
    <w:rsid w:val="00116B43"/>
    <w:rsid w:val="00122FCC"/>
    <w:rsid w:val="00123361"/>
    <w:rsid w:val="001244F7"/>
    <w:rsid w:val="0012483D"/>
    <w:rsid w:val="00126752"/>
    <w:rsid w:val="00127275"/>
    <w:rsid w:val="00130B30"/>
    <w:rsid w:val="00131DEA"/>
    <w:rsid w:val="0013296C"/>
    <w:rsid w:val="001335A1"/>
    <w:rsid w:val="001352AD"/>
    <w:rsid w:val="00137ECD"/>
    <w:rsid w:val="00140C73"/>
    <w:rsid w:val="00140E1C"/>
    <w:rsid w:val="00140ECC"/>
    <w:rsid w:val="0014485F"/>
    <w:rsid w:val="00144C07"/>
    <w:rsid w:val="00147050"/>
    <w:rsid w:val="00147AE4"/>
    <w:rsid w:val="0015370D"/>
    <w:rsid w:val="00153767"/>
    <w:rsid w:val="00155AAE"/>
    <w:rsid w:val="001571E5"/>
    <w:rsid w:val="00170BC2"/>
    <w:rsid w:val="001711DB"/>
    <w:rsid w:val="00177666"/>
    <w:rsid w:val="00180119"/>
    <w:rsid w:val="00180467"/>
    <w:rsid w:val="001809E2"/>
    <w:rsid w:val="00180E50"/>
    <w:rsid w:val="00182A70"/>
    <w:rsid w:val="001849CA"/>
    <w:rsid w:val="00185410"/>
    <w:rsid w:val="00186CE8"/>
    <w:rsid w:val="0018710A"/>
    <w:rsid w:val="00187938"/>
    <w:rsid w:val="00192352"/>
    <w:rsid w:val="0019377C"/>
    <w:rsid w:val="0019767E"/>
    <w:rsid w:val="001A1687"/>
    <w:rsid w:val="001A1755"/>
    <w:rsid w:val="001A1DDB"/>
    <w:rsid w:val="001A7F8F"/>
    <w:rsid w:val="001B6F77"/>
    <w:rsid w:val="001B7A0B"/>
    <w:rsid w:val="001C11B3"/>
    <w:rsid w:val="001C1FBA"/>
    <w:rsid w:val="001C2741"/>
    <w:rsid w:val="001C2E79"/>
    <w:rsid w:val="001C2F22"/>
    <w:rsid w:val="001C4D63"/>
    <w:rsid w:val="001D0DE0"/>
    <w:rsid w:val="001D1CBC"/>
    <w:rsid w:val="001D1F52"/>
    <w:rsid w:val="001D4A2B"/>
    <w:rsid w:val="001D5AFF"/>
    <w:rsid w:val="001D74B4"/>
    <w:rsid w:val="001E03E1"/>
    <w:rsid w:val="001E0F02"/>
    <w:rsid w:val="001E1A52"/>
    <w:rsid w:val="001E1C9F"/>
    <w:rsid w:val="001E20AA"/>
    <w:rsid w:val="001E26D5"/>
    <w:rsid w:val="001E5721"/>
    <w:rsid w:val="001E6F50"/>
    <w:rsid w:val="001F059F"/>
    <w:rsid w:val="001F1767"/>
    <w:rsid w:val="001F1D45"/>
    <w:rsid w:val="001F3C95"/>
    <w:rsid w:val="001F4502"/>
    <w:rsid w:val="00200811"/>
    <w:rsid w:val="00200CA1"/>
    <w:rsid w:val="002017EF"/>
    <w:rsid w:val="00201C3E"/>
    <w:rsid w:val="0021184A"/>
    <w:rsid w:val="0021338D"/>
    <w:rsid w:val="002138CD"/>
    <w:rsid w:val="00214D43"/>
    <w:rsid w:val="00217E0C"/>
    <w:rsid w:val="002205DD"/>
    <w:rsid w:val="00220743"/>
    <w:rsid w:val="00221010"/>
    <w:rsid w:val="00221077"/>
    <w:rsid w:val="0022149C"/>
    <w:rsid w:val="0022259B"/>
    <w:rsid w:val="002238B4"/>
    <w:rsid w:val="002260BF"/>
    <w:rsid w:val="00227F3A"/>
    <w:rsid w:val="002319AB"/>
    <w:rsid w:val="002319AC"/>
    <w:rsid w:val="00231C0C"/>
    <w:rsid w:val="00231E43"/>
    <w:rsid w:val="00233F49"/>
    <w:rsid w:val="00234342"/>
    <w:rsid w:val="00235604"/>
    <w:rsid w:val="00235D40"/>
    <w:rsid w:val="00237573"/>
    <w:rsid w:val="002379F4"/>
    <w:rsid w:val="0024040D"/>
    <w:rsid w:val="0024566E"/>
    <w:rsid w:val="00246E5F"/>
    <w:rsid w:val="00252199"/>
    <w:rsid w:val="0025541B"/>
    <w:rsid w:val="00255FA3"/>
    <w:rsid w:val="00257288"/>
    <w:rsid w:val="0026108A"/>
    <w:rsid w:val="00261FB6"/>
    <w:rsid w:val="002629F8"/>
    <w:rsid w:val="00263396"/>
    <w:rsid w:val="002653BE"/>
    <w:rsid w:val="002659FA"/>
    <w:rsid w:val="00267815"/>
    <w:rsid w:val="00271A17"/>
    <w:rsid w:val="0027352C"/>
    <w:rsid w:val="00273F80"/>
    <w:rsid w:val="002762A4"/>
    <w:rsid w:val="00280DDF"/>
    <w:rsid w:val="002814B8"/>
    <w:rsid w:val="002816A9"/>
    <w:rsid w:val="00281B20"/>
    <w:rsid w:val="00282399"/>
    <w:rsid w:val="00282414"/>
    <w:rsid w:val="00282A78"/>
    <w:rsid w:val="00283EC3"/>
    <w:rsid w:val="00284E08"/>
    <w:rsid w:val="00284FCF"/>
    <w:rsid w:val="00286233"/>
    <w:rsid w:val="002902D2"/>
    <w:rsid w:val="002917FF"/>
    <w:rsid w:val="00292ADF"/>
    <w:rsid w:val="0029454B"/>
    <w:rsid w:val="00297DE4"/>
    <w:rsid w:val="002A0064"/>
    <w:rsid w:val="002A0DEC"/>
    <w:rsid w:val="002B1C53"/>
    <w:rsid w:val="002B2FFD"/>
    <w:rsid w:val="002B4556"/>
    <w:rsid w:val="002B478B"/>
    <w:rsid w:val="002B5016"/>
    <w:rsid w:val="002B6396"/>
    <w:rsid w:val="002B6D92"/>
    <w:rsid w:val="002B7198"/>
    <w:rsid w:val="002C070F"/>
    <w:rsid w:val="002C294F"/>
    <w:rsid w:val="002C4D9F"/>
    <w:rsid w:val="002C6248"/>
    <w:rsid w:val="002C7502"/>
    <w:rsid w:val="002C7C6B"/>
    <w:rsid w:val="002D00DE"/>
    <w:rsid w:val="002D2807"/>
    <w:rsid w:val="002D2A36"/>
    <w:rsid w:val="002D3DE1"/>
    <w:rsid w:val="002D524B"/>
    <w:rsid w:val="002E0BE4"/>
    <w:rsid w:val="002E24F9"/>
    <w:rsid w:val="002E2E0C"/>
    <w:rsid w:val="002E396A"/>
    <w:rsid w:val="002E3B58"/>
    <w:rsid w:val="002E3E8A"/>
    <w:rsid w:val="002E6A6A"/>
    <w:rsid w:val="002F0705"/>
    <w:rsid w:val="002F2FF9"/>
    <w:rsid w:val="002F3397"/>
    <w:rsid w:val="002F51F8"/>
    <w:rsid w:val="002F57CA"/>
    <w:rsid w:val="002F630C"/>
    <w:rsid w:val="0030158D"/>
    <w:rsid w:val="00302F5A"/>
    <w:rsid w:val="0030380D"/>
    <w:rsid w:val="00304194"/>
    <w:rsid w:val="003042D3"/>
    <w:rsid w:val="00305556"/>
    <w:rsid w:val="003120DE"/>
    <w:rsid w:val="00312411"/>
    <w:rsid w:val="00314052"/>
    <w:rsid w:val="00316638"/>
    <w:rsid w:val="003166BF"/>
    <w:rsid w:val="0032080D"/>
    <w:rsid w:val="00322EC4"/>
    <w:rsid w:val="00323E71"/>
    <w:rsid w:val="00326640"/>
    <w:rsid w:val="0032687D"/>
    <w:rsid w:val="0033495C"/>
    <w:rsid w:val="00344D9A"/>
    <w:rsid w:val="00345F08"/>
    <w:rsid w:val="00346C8E"/>
    <w:rsid w:val="003517B9"/>
    <w:rsid w:val="00363CCF"/>
    <w:rsid w:val="00363CF4"/>
    <w:rsid w:val="00367BD5"/>
    <w:rsid w:val="003712B3"/>
    <w:rsid w:val="00376816"/>
    <w:rsid w:val="00380893"/>
    <w:rsid w:val="003810C7"/>
    <w:rsid w:val="00385E7A"/>
    <w:rsid w:val="00390327"/>
    <w:rsid w:val="00393B78"/>
    <w:rsid w:val="00393DC2"/>
    <w:rsid w:val="0039565D"/>
    <w:rsid w:val="003A01E9"/>
    <w:rsid w:val="003A08A5"/>
    <w:rsid w:val="003A3B07"/>
    <w:rsid w:val="003A6B00"/>
    <w:rsid w:val="003B2F3F"/>
    <w:rsid w:val="003B4169"/>
    <w:rsid w:val="003B44E7"/>
    <w:rsid w:val="003B64FC"/>
    <w:rsid w:val="003B6A0C"/>
    <w:rsid w:val="003C0306"/>
    <w:rsid w:val="003C114C"/>
    <w:rsid w:val="003C2519"/>
    <w:rsid w:val="003C2AF7"/>
    <w:rsid w:val="003C316E"/>
    <w:rsid w:val="003C465D"/>
    <w:rsid w:val="003C5A06"/>
    <w:rsid w:val="003C5E14"/>
    <w:rsid w:val="003C5F7C"/>
    <w:rsid w:val="003D1C1E"/>
    <w:rsid w:val="003D3008"/>
    <w:rsid w:val="003D3AF0"/>
    <w:rsid w:val="003D495D"/>
    <w:rsid w:val="003E098E"/>
    <w:rsid w:val="003E2FAE"/>
    <w:rsid w:val="003E3A48"/>
    <w:rsid w:val="003E49C6"/>
    <w:rsid w:val="003E6051"/>
    <w:rsid w:val="003E7CB2"/>
    <w:rsid w:val="003F184F"/>
    <w:rsid w:val="003F4EDC"/>
    <w:rsid w:val="004039A3"/>
    <w:rsid w:val="00403E8C"/>
    <w:rsid w:val="00405061"/>
    <w:rsid w:val="004076DD"/>
    <w:rsid w:val="00407CF7"/>
    <w:rsid w:val="00412A75"/>
    <w:rsid w:val="00413BC9"/>
    <w:rsid w:val="00415ED6"/>
    <w:rsid w:val="00417CAF"/>
    <w:rsid w:val="00420716"/>
    <w:rsid w:val="00420A11"/>
    <w:rsid w:val="00422265"/>
    <w:rsid w:val="0042439D"/>
    <w:rsid w:val="00425AF1"/>
    <w:rsid w:val="00430631"/>
    <w:rsid w:val="00430D5F"/>
    <w:rsid w:val="004324FC"/>
    <w:rsid w:val="004338C8"/>
    <w:rsid w:val="00433D79"/>
    <w:rsid w:val="004352C4"/>
    <w:rsid w:val="004373A7"/>
    <w:rsid w:val="0043749C"/>
    <w:rsid w:val="00437D59"/>
    <w:rsid w:val="00437D94"/>
    <w:rsid w:val="0044030C"/>
    <w:rsid w:val="00444EC4"/>
    <w:rsid w:val="00447BDA"/>
    <w:rsid w:val="0045067F"/>
    <w:rsid w:val="00457BE1"/>
    <w:rsid w:val="004648A4"/>
    <w:rsid w:val="00467876"/>
    <w:rsid w:val="00467ECA"/>
    <w:rsid w:val="00471380"/>
    <w:rsid w:val="004717AC"/>
    <w:rsid w:val="004717D2"/>
    <w:rsid w:val="0047208B"/>
    <w:rsid w:val="00472CC5"/>
    <w:rsid w:val="00473772"/>
    <w:rsid w:val="00474A17"/>
    <w:rsid w:val="00476905"/>
    <w:rsid w:val="00477C6F"/>
    <w:rsid w:val="004811B1"/>
    <w:rsid w:val="004844AC"/>
    <w:rsid w:val="00486E36"/>
    <w:rsid w:val="004905B3"/>
    <w:rsid w:val="0049080B"/>
    <w:rsid w:val="00491240"/>
    <w:rsid w:val="00492E6A"/>
    <w:rsid w:val="00494F0D"/>
    <w:rsid w:val="00496BFD"/>
    <w:rsid w:val="00497E5B"/>
    <w:rsid w:val="004A0D49"/>
    <w:rsid w:val="004A0FB7"/>
    <w:rsid w:val="004A29A2"/>
    <w:rsid w:val="004A2AA1"/>
    <w:rsid w:val="004A3464"/>
    <w:rsid w:val="004A373C"/>
    <w:rsid w:val="004A3DF2"/>
    <w:rsid w:val="004A3EA3"/>
    <w:rsid w:val="004B2438"/>
    <w:rsid w:val="004C01A9"/>
    <w:rsid w:val="004C0F38"/>
    <w:rsid w:val="004C248C"/>
    <w:rsid w:val="004C2E2E"/>
    <w:rsid w:val="004C2EA6"/>
    <w:rsid w:val="004C361D"/>
    <w:rsid w:val="004C47B0"/>
    <w:rsid w:val="004C4891"/>
    <w:rsid w:val="004C5230"/>
    <w:rsid w:val="004C7931"/>
    <w:rsid w:val="004C7C54"/>
    <w:rsid w:val="004D2C89"/>
    <w:rsid w:val="004E2273"/>
    <w:rsid w:val="004E3075"/>
    <w:rsid w:val="004E30A4"/>
    <w:rsid w:val="004E32BD"/>
    <w:rsid w:val="004E3932"/>
    <w:rsid w:val="004E55EF"/>
    <w:rsid w:val="004F1E79"/>
    <w:rsid w:val="004F3399"/>
    <w:rsid w:val="004F37CB"/>
    <w:rsid w:val="004F5F33"/>
    <w:rsid w:val="0050103A"/>
    <w:rsid w:val="00503F8D"/>
    <w:rsid w:val="00506A06"/>
    <w:rsid w:val="0051137C"/>
    <w:rsid w:val="00511B0F"/>
    <w:rsid w:val="00515480"/>
    <w:rsid w:val="005174F9"/>
    <w:rsid w:val="0052153E"/>
    <w:rsid w:val="00522BC8"/>
    <w:rsid w:val="00524C22"/>
    <w:rsid w:val="005252B2"/>
    <w:rsid w:val="005258A6"/>
    <w:rsid w:val="00531196"/>
    <w:rsid w:val="00531B3E"/>
    <w:rsid w:val="005334F2"/>
    <w:rsid w:val="005346ED"/>
    <w:rsid w:val="005349E6"/>
    <w:rsid w:val="00535628"/>
    <w:rsid w:val="0053606D"/>
    <w:rsid w:val="00536683"/>
    <w:rsid w:val="005368BB"/>
    <w:rsid w:val="005415C4"/>
    <w:rsid w:val="00543CCA"/>
    <w:rsid w:val="00543FF1"/>
    <w:rsid w:val="0055388E"/>
    <w:rsid w:val="00555E6A"/>
    <w:rsid w:val="005622A8"/>
    <w:rsid w:val="0056485F"/>
    <w:rsid w:val="005658F5"/>
    <w:rsid w:val="00565E13"/>
    <w:rsid w:val="00565E49"/>
    <w:rsid w:val="005679B3"/>
    <w:rsid w:val="005715A7"/>
    <w:rsid w:val="00571F8C"/>
    <w:rsid w:val="00572321"/>
    <w:rsid w:val="00573A1F"/>
    <w:rsid w:val="005754AE"/>
    <w:rsid w:val="00575583"/>
    <w:rsid w:val="00576485"/>
    <w:rsid w:val="00577FB5"/>
    <w:rsid w:val="00580AE2"/>
    <w:rsid w:val="00581E94"/>
    <w:rsid w:val="00583D7C"/>
    <w:rsid w:val="005852D1"/>
    <w:rsid w:val="00587A22"/>
    <w:rsid w:val="00591583"/>
    <w:rsid w:val="00591628"/>
    <w:rsid w:val="00592067"/>
    <w:rsid w:val="00592771"/>
    <w:rsid w:val="0059299D"/>
    <w:rsid w:val="00594770"/>
    <w:rsid w:val="005959C8"/>
    <w:rsid w:val="00595C8C"/>
    <w:rsid w:val="005968AD"/>
    <w:rsid w:val="00597747"/>
    <w:rsid w:val="005A4CDD"/>
    <w:rsid w:val="005B1E27"/>
    <w:rsid w:val="005B439B"/>
    <w:rsid w:val="005B4C52"/>
    <w:rsid w:val="005B57E4"/>
    <w:rsid w:val="005B5ABD"/>
    <w:rsid w:val="005B5F8D"/>
    <w:rsid w:val="005C140A"/>
    <w:rsid w:val="005C3084"/>
    <w:rsid w:val="005C44DB"/>
    <w:rsid w:val="005C5808"/>
    <w:rsid w:val="005C5F3E"/>
    <w:rsid w:val="005C6763"/>
    <w:rsid w:val="005D1D0C"/>
    <w:rsid w:val="005D3164"/>
    <w:rsid w:val="005D45CE"/>
    <w:rsid w:val="005D6131"/>
    <w:rsid w:val="005E0344"/>
    <w:rsid w:val="005E31B1"/>
    <w:rsid w:val="005E327D"/>
    <w:rsid w:val="005E440B"/>
    <w:rsid w:val="005E7376"/>
    <w:rsid w:val="005F120E"/>
    <w:rsid w:val="005F2C85"/>
    <w:rsid w:val="005F6F25"/>
    <w:rsid w:val="005F7671"/>
    <w:rsid w:val="006020CF"/>
    <w:rsid w:val="0060252C"/>
    <w:rsid w:val="0060278C"/>
    <w:rsid w:val="006032A0"/>
    <w:rsid w:val="00603C14"/>
    <w:rsid w:val="00604680"/>
    <w:rsid w:val="00604B2F"/>
    <w:rsid w:val="00605ADB"/>
    <w:rsid w:val="00611574"/>
    <w:rsid w:val="00611C9F"/>
    <w:rsid w:val="00616C40"/>
    <w:rsid w:val="00617717"/>
    <w:rsid w:val="00617871"/>
    <w:rsid w:val="00620D08"/>
    <w:rsid w:val="00620EF9"/>
    <w:rsid w:val="00621388"/>
    <w:rsid w:val="00621AA6"/>
    <w:rsid w:val="006239C7"/>
    <w:rsid w:val="00625692"/>
    <w:rsid w:val="00627555"/>
    <w:rsid w:val="0063008C"/>
    <w:rsid w:val="006322A0"/>
    <w:rsid w:val="00632387"/>
    <w:rsid w:val="00633291"/>
    <w:rsid w:val="006347C8"/>
    <w:rsid w:val="00635A40"/>
    <w:rsid w:val="00635F0D"/>
    <w:rsid w:val="006361FD"/>
    <w:rsid w:val="00641572"/>
    <w:rsid w:val="0064226F"/>
    <w:rsid w:val="00644238"/>
    <w:rsid w:val="00646DF7"/>
    <w:rsid w:val="00652FD3"/>
    <w:rsid w:val="00653298"/>
    <w:rsid w:val="00657DDF"/>
    <w:rsid w:val="006607C0"/>
    <w:rsid w:val="0066127C"/>
    <w:rsid w:val="006612F1"/>
    <w:rsid w:val="006624B5"/>
    <w:rsid w:val="00662CD7"/>
    <w:rsid w:val="00663A7C"/>
    <w:rsid w:val="0066413C"/>
    <w:rsid w:val="0066450D"/>
    <w:rsid w:val="006669BE"/>
    <w:rsid w:val="00667DF2"/>
    <w:rsid w:val="00670DF1"/>
    <w:rsid w:val="00671345"/>
    <w:rsid w:val="006719B8"/>
    <w:rsid w:val="00672A9B"/>
    <w:rsid w:val="00674ECD"/>
    <w:rsid w:val="00675012"/>
    <w:rsid w:val="00675884"/>
    <w:rsid w:val="006767A8"/>
    <w:rsid w:val="00677781"/>
    <w:rsid w:val="00677898"/>
    <w:rsid w:val="00684DFD"/>
    <w:rsid w:val="00685136"/>
    <w:rsid w:val="006866AF"/>
    <w:rsid w:val="006919AE"/>
    <w:rsid w:val="00695297"/>
    <w:rsid w:val="00696EE0"/>
    <w:rsid w:val="00697980"/>
    <w:rsid w:val="006A19EF"/>
    <w:rsid w:val="006A25EF"/>
    <w:rsid w:val="006A34C0"/>
    <w:rsid w:val="006A43D5"/>
    <w:rsid w:val="006A525B"/>
    <w:rsid w:val="006B145C"/>
    <w:rsid w:val="006B163F"/>
    <w:rsid w:val="006B4DF3"/>
    <w:rsid w:val="006B4F02"/>
    <w:rsid w:val="006B6127"/>
    <w:rsid w:val="006C045F"/>
    <w:rsid w:val="006C09F9"/>
    <w:rsid w:val="006C3308"/>
    <w:rsid w:val="006C4196"/>
    <w:rsid w:val="006C5622"/>
    <w:rsid w:val="006C6244"/>
    <w:rsid w:val="006C63B0"/>
    <w:rsid w:val="006C6C52"/>
    <w:rsid w:val="006C76A2"/>
    <w:rsid w:val="006C792E"/>
    <w:rsid w:val="006D116C"/>
    <w:rsid w:val="006D475A"/>
    <w:rsid w:val="006D4F5E"/>
    <w:rsid w:val="006E37AA"/>
    <w:rsid w:val="006E3870"/>
    <w:rsid w:val="006E62AF"/>
    <w:rsid w:val="006E6AC1"/>
    <w:rsid w:val="006E7C42"/>
    <w:rsid w:val="006F0424"/>
    <w:rsid w:val="006F168A"/>
    <w:rsid w:val="006F49CE"/>
    <w:rsid w:val="006F5076"/>
    <w:rsid w:val="006F587D"/>
    <w:rsid w:val="006F6009"/>
    <w:rsid w:val="0070321D"/>
    <w:rsid w:val="007052BE"/>
    <w:rsid w:val="007068BA"/>
    <w:rsid w:val="00710041"/>
    <w:rsid w:val="007110D7"/>
    <w:rsid w:val="00713A1C"/>
    <w:rsid w:val="00714DCE"/>
    <w:rsid w:val="007159D6"/>
    <w:rsid w:val="00715D2D"/>
    <w:rsid w:val="00716056"/>
    <w:rsid w:val="00716944"/>
    <w:rsid w:val="00716AB1"/>
    <w:rsid w:val="00716BCA"/>
    <w:rsid w:val="00721D63"/>
    <w:rsid w:val="0072256D"/>
    <w:rsid w:val="00722BE5"/>
    <w:rsid w:val="00723FCE"/>
    <w:rsid w:val="00725CCB"/>
    <w:rsid w:val="0072664D"/>
    <w:rsid w:val="0072792C"/>
    <w:rsid w:val="00731EE4"/>
    <w:rsid w:val="00732C7B"/>
    <w:rsid w:val="00734D2B"/>
    <w:rsid w:val="007367FF"/>
    <w:rsid w:val="007371AE"/>
    <w:rsid w:val="00737705"/>
    <w:rsid w:val="007408D4"/>
    <w:rsid w:val="007420AC"/>
    <w:rsid w:val="00742617"/>
    <w:rsid w:val="007426A8"/>
    <w:rsid w:val="0074652B"/>
    <w:rsid w:val="0075049F"/>
    <w:rsid w:val="0075099F"/>
    <w:rsid w:val="007519A9"/>
    <w:rsid w:val="00751AC3"/>
    <w:rsid w:val="00753CA1"/>
    <w:rsid w:val="00755EAE"/>
    <w:rsid w:val="00760998"/>
    <w:rsid w:val="00762BA2"/>
    <w:rsid w:val="00763247"/>
    <w:rsid w:val="00763F4D"/>
    <w:rsid w:val="0076429F"/>
    <w:rsid w:val="0076480A"/>
    <w:rsid w:val="0076509F"/>
    <w:rsid w:val="00766DDB"/>
    <w:rsid w:val="0077011C"/>
    <w:rsid w:val="0077115A"/>
    <w:rsid w:val="00772765"/>
    <w:rsid w:val="00772D24"/>
    <w:rsid w:val="00773EE3"/>
    <w:rsid w:val="00773F4E"/>
    <w:rsid w:val="007777E4"/>
    <w:rsid w:val="0078095A"/>
    <w:rsid w:val="00783343"/>
    <w:rsid w:val="00783AFA"/>
    <w:rsid w:val="00784FB4"/>
    <w:rsid w:val="00785427"/>
    <w:rsid w:val="00786D49"/>
    <w:rsid w:val="00786DC3"/>
    <w:rsid w:val="00790540"/>
    <w:rsid w:val="007921AC"/>
    <w:rsid w:val="0079468F"/>
    <w:rsid w:val="00794962"/>
    <w:rsid w:val="00794C22"/>
    <w:rsid w:val="007968CA"/>
    <w:rsid w:val="007A08F3"/>
    <w:rsid w:val="007A0A28"/>
    <w:rsid w:val="007A2A6B"/>
    <w:rsid w:val="007A2BC1"/>
    <w:rsid w:val="007A3450"/>
    <w:rsid w:val="007A3673"/>
    <w:rsid w:val="007A43FF"/>
    <w:rsid w:val="007A6861"/>
    <w:rsid w:val="007B1D60"/>
    <w:rsid w:val="007B3918"/>
    <w:rsid w:val="007B4C62"/>
    <w:rsid w:val="007C22DF"/>
    <w:rsid w:val="007C3C1D"/>
    <w:rsid w:val="007C4DCF"/>
    <w:rsid w:val="007D199A"/>
    <w:rsid w:val="007D2848"/>
    <w:rsid w:val="007D2EBE"/>
    <w:rsid w:val="007D3273"/>
    <w:rsid w:val="007D3FDA"/>
    <w:rsid w:val="007E0628"/>
    <w:rsid w:val="007E1C07"/>
    <w:rsid w:val="007E29FE"/>
    <w:rsid w:val="007F01A9"/>
    <w:rsid w:val="007F0AC5"/>
    <w:rsid w:val="007F24B6"/>
    <w:rsid w:val="007F3CBF"/>
    <w:rsid w:val="007F685C"/>
    <w:rsid w:val="008020C4"/>
    <w:rsid w:val="0080258D"/>
    <w:rsid w:val="00803A20"/>
    <w:rsid w:val="00803D94"/>
    <w:rsid w:val="00804F9D"/>
    <w:rsid w:val="0080765C"/>
    <w:rsid w:val="00807A4D"/>
    <w:rsid w:val="00807FD5"/>
    <w:rsid w:val="0081326E"/>
    <w:rsid w:val="00813632"/>
    <w:rsid w:val="00814B51"/>
    <w:rsid w:val="00816EF9"/>
    <w:rsid w:val="008229BA"/>
    <w:rsid w:val="00822EBD"/>
    <w:rsid w:val="00824151"/>
    <w:rsid w:val="00825BC9"/>
    <w:rsid w:val="0083099B"/>
    <w:rsid w:val="00833199"/>
    <w:rsid w:val="00834EAA"/>
    <w:rsid w:val="00835D70"/>
    <w:rsid w:val="00845390"/>
    <w:rsid w:val="0084601B"/>
    <w:rsid w:val="008473A4"/>
    <w:rsid w:val="008543A2"/>
    <w:rsid w:val="008606F0"/>
    <w:rsid w:val="00860BDB"/>
    <w:rsid w:val="00865489"/>
    <w:rsid w:val="0086553D"/>
    <w:rsid w:val="00867CFB"/>
    <w:rsid w:val="008709E7"/>
    <w:rsid w:val="00874FEB"/>
    <w:rsid w:val="00876F60"/>
    <w:rsid w:val="0087700F"/>
    <w:rsid w:val="00881B6F"/>
    <w:rsid w:val="00882AA4"/>
    <w:rsid w:val="00883E22"/>
    <w:rsid w:val="00884E43"/>
    <w:rsid w:val="00887EC6"/>
    <w:rsid w:val="0089084C"/>
    <w:rsid w:val="00890FAE"/>
    <w:rsid w:val="008924FA"/>
    <w:rsid w:val="00893409"/>
    <w:rsid w:val="00893D9F"/>
    <w:rsid w:val="00893E0C"/>
    <w:rsid w:val="00894B9D"/>
    <w:rsid w:val="00895BF3"/>
    <w:rsid w:val="00896E92"/>
    <w:rsid w:val="008A2379"/>
    <w:rsid w:val="008A3B7E"/>
    <w:rsid w:val="008A4329"/>
    <w:rsid w:val="008A442E"/>
    <w:rsid w:val="008A578E"/>
    <w:rsid w:val="008A657D"/>
    <w:rsid w:val="008A73A5"/>
    <w:rsid w:val="008B0070"/>
    <w:rsid w:val="008B08CA"/>
    <w:rsid w:val="008B0A23"/>
    <w:rsid w:val="008B143A"/>
    <w:rsid w:val="008B1519"/>
    <w:rsid w:val="008B47FD"/>
    <w:rsid w:val="008B4E0F"/>
    <w:rsid w:val="008B5144"/>
    <w:rsid w:val="008B7BCC"/>
    <w:rsid w:val="008C2E98"/>
    <w:rsid w:val="008C50C3"/>
    <w:rsid w:val="008C7094"/>
    <w:rsid w:val="008D2897"/>
    <w:rsid w:val="008D2B97"/>
    <w:rsid w:val="008D49A5"/>
    <w:rsid w:val="008D4BFF"/>
    <w:rsid w:val="008D53E3"/>
    <w:rsid w:val="008D6C81"/>
    <w:rsid w:val="008E1724"/>
    <w:rsid w:val="008E5742"/>
    <w:rsid w:val="008E630F"/>
    <w:rsid w:val="008E6A8B"/>
    <w:rsid w:val="008E6CF0"/>
    <w:rsid w:val="008F1439"/>
    <w:rsid w:val="008F14B9"/>
    <w:rsid w:val="008F367A"/>
    <w:rsid w:val="008F402B"/>
    <w:rsid w:val="008F403E"/>
    <w:rsid w:val="008F4237"/>
    <w:rsid w:val="008F43F6"/>
    <w:rsid w:val="008F5CD4"/>
    <w:rsid w:val="008F6E0A"/>
    <w:rsid w:val="008F7051"/>
    <w:rsid w:val="00903359"/>
    <w:rsid w:val="009033A9"/>
    <w:rsid w:val="0090538C"/>
    <w:rsid w:val="0090581D"/>
    <w:rsid w:val="00906ADF"/>
    <w:rsid w:val="00907B0C"/>
    <w:rsid w:val="00907EB3"/>
    <w:rsid w:val="0091049F"/>
    <w:rsid w:val="009127D3"/>
    <w:rsid w:val="0091327F"/>
    <w:rsid w:val="0091439C"/>
    <w:rsid w:val="009165CE"/>
    <w:rsid w:val="00920572"/>
    <w:rsid w:val="00920BF2"/>
    <w:rsid w:val="00923D07"/>
    <w:rsid w:val="009341E6"/>
    <w:rsid w:val="009349A9"/>
    <w:rsid w:val="0093556A"/>
    <w:rsid w:val="009356CA"/>
    <w:rsid w:val="00936C52"/>
    <w:rsid w:val="009410E8"/>
    <w:rsid w:val="00941B42"/>
    <w:rsid w:val="00943460"/>
    <w:rsid w:val="00944095"/>
    <w:rsid w:val="00946283"/>
    <w:rsid w:val="009529AA"/>
    <w:rsid w:val="0095489B"/>
    <w:rsid w:val="00955DEF"/>
    <w:rsid w:val="00957EBF"/>
    <w:rsid w:val="00961513"/>
    <w:rsid w:val="0096441A"/>
    <w:rsid w:val="00966FB9"/>
    <w:rsid w:val="009671CD"/>
    <w:rsid w:val="00967E14"/>
    <w:rsid w:val="00973371"/>
    <w:rsid w:val="00973E36"/>
    <w:rsid w:val="00973F03"/>
    <w:rsid w:val="009751A9"/>
    <w:rsid w:val="00977D06"/>
    <w:rsid w:val="00980F9C"/>
    <w:rsid w:val="009825D0"/>
    <w:rsid w:val="00982F31"/>
    <w:rsid w:val="00984B97"/>
    <w:rsid w:val="00985B50"/>
    <w:rsid w:val="0098632B"/>
    <w:rsid w:val="0099019C"/>
    <w:rsid w:val="009912E3"/>
    <w:rsid w:val="0099228D"/>
    <w:rsid w:val="009945C9"/>
    <w:rsid w:val="00995CDB"/>
    <w:rsid w:val="009965B1"/>
    <w:rsid w:val="00997BFB"/>
    <w:rsid w:val="00997F63"/>
    <w:rsid w:val="009A05B7"/>
    <w:rsid w:val="009A25AC"/>
    <w:rsid w:val="009A28FA"/>
    <w:rsid w:val="009A405B"/>
    <w:rsid w:val="009A6827"/>
    <w:rsid w:val="009A7348"/>
    <w:rsid w:val="009A7A4A"/>
    <w:rsid w:val="009B0511"/>
    <w:rsid w:val="009B215F"/>
    <w:rsid w:val="009B40C3"/>
    <w:rsid w:val="009B462C"/>
    <w:rsid w:val="009B5E26"/>
    <w:rsid w:val="009B6656"/>
    <w:rsid w:val="009B6D01"/>
    <w:rsid w:val="009B73EC"/>
    <w:rsid w:val="009C0532"/>
    <w:rsid w:val="009C15F3"/>
    <w:rsid w:val="009C3689"/>
    <w:rsid w:val="009C5F6E"/>
    <w:rsid w:val="009C75D9"/>
    <w:rsid w:val="009C7C32"/>
    <w:rsid w:val="009D4E92"/>
    <w:rsid w:val="009D4F94"/>
    <w:rsid w:val="009D6D6F"/>
    <w:rsid w:val="009E07C2"/>
    <w:rsid w:val="009E0E52"/>
    <w:rsid w:val="009E53B6"/>
    <w:rsid w:val="009E54A0"/>
    <w:rsid w:val="009E58FC"/>
    <w:rsid w:val="009F0F11"/>
    <w:rsid w:val="009F22AF"/>
    <w:rsid w:val="009F3DF8"/>
    <w:rsid w:val="009F72F9"/>
    <w:rsid w:val="00A00205"/>
    <w:rsid w:val="00A00AF0"/>
    <w:rsid w:val="00A00CAE"/>
    <w:rsid w:val="00A01B8D"/>
    <w:rsid w:val="00A03704"/>
    <w:rsid w:val="00A04D46"/>
    <w:rsid w:val="00A06CE7"/>
    <w:rsid w:val="00A07507"/>
    <w:rsid w:val="00A07A27"/>
    <w:rsid w:val="00A10E20"/>
    <w:rsid w:val="00A125E4"/>
    <w:rsid w:val="00A14B5A"/>
    <w:rsid w:val="00A14BF5"/>
    <w:rsid w:val="00A159B6"/>
    <w:rsid w:val="00A15E33"/>
    <w:rsid w:val="00A1618D"/>
    <w:rsid w:val="00A21C09"/>
    <w:rsid w:val="00A21CFC"/>
    <w:rsid w:val="00A224EC"/>
    <w:rsid w:val="00A3567F"/>
    <w:rsid w:val="00A36F32"/>
    <w:rsid w:val="00A37239"/>
    <w:rsid w:val="00A37698"/>
    <w:rsid w:val="00A41ED3"/>
    <w:rsid w:val="00A42C7E"/>
    <w:rsid w:val="00A43AEB"/>
    <w:rsid w:val="00A450DA"/>
    <w:rsid w:val="00A46B83"/>
    <w:rsid w:val="00A50871"/>
    <w:rsid w:val="00A543CC"/>
    <w:rsid w:val="00A544C4"/>
    <w:rsid w:val="00A54FEC"/>
    <w:rsid w:val="00A557C8"/>
    <w:rsid w:val="00A55B00"/>
    <w:rsid w:val="00A6174B"/>
    <w:rsid w:val="00A61C00"/>
    <w:rsid w:val="00A61E7D"/>
    <w:rsid w:val="00A63EBD"/>
    <w:rsid w:val="00A71423"/>
    <w:rsid w:val="00A71CD6"/>
    <w:rsid w:val="00A756FD"/>
    <w:rsid w:val="00A81D82"/>
    <w:rsid w:val="00A82704"/>
    <w:rsid w:val="00A877F2"/>
    <w:rsid w:val="00A9207D"/>
    <w:rsid w:val="00A92AFF"/>
    <w:rsid w:val="00A93E33"/>
    <w:rsid w:val="00A956A4"/>
    <w:rsid w:val="00A95829"/>
    <w:rsid w:val="00A95BCC"/>
    <w:rsid w:val="00A9717D"/>
    <w:rsid w:val="00AA176A"/>
    <w:rsid w:val="00AA2F15"/>
    <w:rsid w:val="00AB138E"/>
    <w:rsid w:val="00AB377E"/>
    <w:rsid w:val="00AB3EA9"/>
    <w:rsid w:val="00AB6970"/>
    <w:rsid w:val="00AB6FAE"/>
    <w:rsid w:val="00AB7CCB"/>
    <w:rsid w:val="00AC1570"/>
    <w:rsid w:val="00AC1939"/>
    <w:rsid w:val="00AC1CC6"/>
    <w:rsid w:val="00AC2E69"/>
    <w:rsid w:val="00AC57BD"/>
    <w:rsid w:val="00AC7C05"/>
    <w:rsid w:val="00AD0A10"/>
    <w:rsid w:val="00AD167C"/>
    <w:rsid w:val="00AD1721"/>
    <w:rsid w:val="00AD17C7"/>
    <w:rsid w:val="00AD2D66"/>
    <w:rsid w:val="00AD4041"/>
    <w:rsid w:val="00AD4120"/>
    <w:rsid w:val="00AD5655"/>
    <w:rsid w:val="00AD7DC2"/>
    <w:rsid w:val="00AE1A21"/>
    <w:rsid w:val="00AE2664"/>
    <w:rsid w:val="00AE2756"/>
    <w:rsid w:val="00AE302B"/>
    <w:rsid w:val="00AE6B8A"/>
    <w:rsid w:val="00AF3D42"/>
    <w:rsid w:val="00AF5135"/>
    <w:rsid w:val="00AF5F4A"/>
    <w:rsid w:val="00AF63B7"/>
    <w:rsid w:val="00B00505"/>
    <w:rsid w:val="00B04A29"/>
    <w:rsid w:val="00B074D3"/>
    <w:rsid w:val="00B12361"/>
    <w:rsid w:val="00B138E2"/>
    <w:rsid w:val="00B16FD3"/>
    <w:rsid w:val="00B17012"/>
    <w:rsid w:val="00B207CC"/>
    <w:rsid w:val="00B21AD2"/>
    <w:rsid w:val="00B22867"/>
    <w:rsid w:val="00B259DF"/>
    <w:rsid w:val="00B260FA"/>
    <w:rsid w:val="00B276F2"/>
    <w:rsid w:val="00B32FCF"/>
    <w:rsid w:val="00B35244"/>
    <w:rsid w:val="00B356A5"/>
    <w:rsid w:val="00B37C9B"/>
    <w:rsid w:val="00B408FC"/>
    <w:rsid w:val="00B40DF1"/>
    <w:rsid w:val="00B44B1F"/>
    <w:rsid w:val="00B53AF8"/>
    <w:rsid w:val="00B56EE4"/>
    <w:rsid w:val="00B5731D"/>
    <w:rsid w:val="00B6038A"/>
    <w:rsid w:val="00B628A2"/>
    <w:rsid w:val="00B64141"/>
    <w:rsid w:val="00B64E72"/>
    <w:rsid w:val="00B65153"/>
    <w:rsid w:val="00B6663D"/>
    <w:rsid w:val="00B67683"/>
    <w:rsid w:val="00B70E9A"/>
    <w:rsid w:val="00B721BA"/>
    <w:rsid w:val="00B751D7"/>
    <w:rsid w:val="00B756EE"/>
    <w:rsid w:val="00B77913"/>
    <w:rsid w:val="00B80F69"/>
    <w:rsid w:val="00B824FB"/>
    <w:rsid w:val="00B82646"/>
    <w:rsid w:val="00B86D65"/>
    <w:rsid w:val="00B97359"/>
    <w:rsid w:val="00B97A8F"/>
    <w:rsid w:val="00BA0E3A"/>
    <w:rsid w:val="00BA3544"/>
    <w:rsid w:val="00BA4E58"/>
    <w:rsid w:val="00BA7074"/>
    <w:rsid w:val="00BA7AEE"/>
    <w:rsid w:val="00BB0FF5"/>
    <w:rsid w:val="00BB2842"/>
    <w:rsid w:val="00BB2C46"/>
    <w:rsid w:val="00BB483C"/>
    <w:rsid w:val="00BB6F8C"/>
    <w:rsid w:val="00BB781E"/>
    <w:rsid w:val="00BB7829"/>
    <w:rsid w:val="00BC07BD"/>
    <w:rsid w:val="00BC5F1A"/>
    <w:rsid w:val="00BC6679"/>
    <w:rsid w:val="00BC66D9"/>
    <w:rsid w:val="00BC6C22"/>
    <w:rsid w:val="00BD1457"/>
    <w:rsid w:val="00BD2653"/>
    <w:rsid w:val="00BD46E2"/>
    <w:rsid w:val="00BD59D4"/>
    <w:rsid w:val="00BD7069"/>
    <w:rsid w:val="00BD723D"/>
    <w:rsid w:val="00BE2AD9"/>
    <w:rsid w:val="00BE3906"/>
    <w:rsid w:val="00BE52A4"/>
    <w:rsid w:val="00BE7F31"/>
    <w:rsid w:val="00BF27FE"/>
    <w:rsid w:val="00BF2C68"/>
    <w:rsid w:val="00BF37AA"/>
    <w:rsid w:val="00BF6601"/>
    <w:rsid w:val="00BF695C"/>
    <w:rsid w:val="00BF708B"/>
    <w:rsid w:val="00C015FA"/>
    <w:rsid w:val="00C01BB8"/>
    <w:rsid w:val="00C03E4F"/>
    <w:rsid w:val="00C043B3"/>
    <w:rsid w:val="00C061B0"/>
    <w:rsid w:val="00C079AB"/>
    <w:rsid w:val="00C10E61"/>
    <w:rsid w:val="00C122C4"/>
    <w:rsid w:val="00C14787"/>
    <w:rsid w:val="00C14EBE"/>
    <w:rsid w:val="00C156B9"/>
    <w:rsid w:val="00C1596D"/>
    <w:rsid w:val="00C15B8D"/>
    <w:rsid w:val="00C16129"/>
    <w:rsid w:val="00C17010"/>
    <w:rsid w:val="00C20562"/>
    <w:rsid w:val="00C215C3"/>
    <w:rsid w:val="00C22645"/>
    <w:rsid w:val="00C23A96"/>
    <w:rsid w:val="00C24325"/>
    <w:rsid w:val="00C249C6"/>
    <w:rsid w:val="00C25B27"/>
    <w:rsid w:val="00C26A2B"/>
    <w:rsid w:val="00C320D7"/>
    <w:rsid w:val="00C32CC1"/>
    <w:rsid w:val="00C33003"/>
    <w:rsid w:val="00C33344"/>
    <w:rsid w:val="00C33842"/>
    <w:rsid w:val="00C339B2"/>
    <w:rsid w:val="00C36594"/>
    <w:rsid w:val="00C3746D"/>
    <w:rsid w:val="00C426EC"/>
    <w:rsid w:val="00C45369"/>
    <w:rsid w:val="00C469DA"/>
    <w:rsid w:val="00C55205"/>
    <w:rsid w:val="00C56851"/>
    <w:rsid w:val="00C56F06"/>
    <w:rsid w:val="00C61C42"/>
    <w:rsid w:val="00C6316A"/>
    <w:rsid w:val="00C6427B"/>
    <w:rsid w:val="00C6483C"/>
    <w:rsid w:val="00C64AE9"/>
    <w:rsid w:val="00C64B5A"/>
    <w:rsid w:val="00C651E3"/>
    <w:rsid w:val="00C65A1D"/>
    <w:rsid w:val="00C662D1"/>
    <w:rsid w:val="00C70CFF"/>
    <w:rsid w:val="00C70EFE"/>
    <w:rsid w:val="00C71473"/>
    <w:rsid w:val="00C718FE"/>
    <w:rsid w:val="00C753EE"/>
    <w:rsid w:val="00C76ACD"/>
    <w:rsid w:val="00C8268B"/>
    <w:rsid w:val="00C83711"/>
    <w:rsid w:val="00C8773D"/>
    <w:rsid w:val="00C87ABB"/>
    <w:rsid w:val="00C91831"/>
    <w:rsid w:val="00C933C8"/>
    <w:rsid w:val="00C93ED4"/>
    <w:rsid w:val="00C953DF"/>
    <w:rsid w:val="00C962E3"/>
    <w:rsid w:val="00CA2E78"/>
    <w:rsid w:val="00CA7D42"/>
    <w:rsid w:val="00CB2264"/>
    <w:rsid w:val="00CB4996"/>
    <w:rsid w:val="00CB4D4D"/>
    <w:rsid w:val="00CB62D0"/>
    <w:rsid w:val="00CB6CC5"/>
    <w:rsid w:val="00CB7232"/>
    <w:rsid w:val="00CB79D3"/>
    <w:rsid w:val="00CC01CD"/>
    <w:rsid w:val="00CC3F1F"/>
    <w:rsid w:val="00CC3FEA"/>
    <w:rsid w:val="00CC6058"/>
    <w:rsid w:val="00CC630D"/>
    <w:rsid w:val="00CC66F7"/>
    <w:rsid w:val="00CD0FD4"/>
    <w:rsid w:val="00CD13C6"/>
    <w:rsid w:val="00CD21D0"/>
    <w:rsid w:val="00CD5401"/>
    <w:rsid w:val="00CD54D4"/>
    <w:rsid w:val="00CD608E"/>
    <w:rsid w:val="00CD7331"/>
    <w:rsid w:val="00CD74E7"/>
    <w:rsid w:val="00CD7AA8"/>
    <w:rsid w:val="00CD7D1D"/>
    <w:rsid w:val="00CE0850"/>
    <w:rsid w:val="00CE157A"/>
    <w:rsid w:val="00CE1752"/>
    <w:rsid w:val="00CE1D01"/>
    <w:rsid w:val="00CE2709"/>
    <w:rsid w:val="00CE2D64"/>
    <w:rsid w:val="00CE32D5"/>
    <w:rsid w:val="00CE4254"/>
    <w:rsid w:val="00CE47AB"/>
    <w:rsid w:val="00CE587B"/>
    <w:rsid w:val="00CE6198"/>
    <w:rsid w:val="00CE732E"/>
    <w:rsid w:val="00CF0667"/>
    <w:rsid w:val="00CF2349"/>
    <w:rsid w:val="00CF23DD"/>
    <w:rsid w:val="00CF32CA"/>
    <w:rsid w:val="00CF6230"/>
    <w:rsid w:val="00CF6C00"/>
    <w:rsid w:val="00D00E80"/>
    <w:rsid w:val="00D00F35"/>
    <w:rsid w:val="00D017FC"/>
    <w:rsid w:val="00D0226A"/>
    <w:rsid w:val="00D02C36"/>
    <w:rsid w:val="00D030EB"/>
    <w:rsid w:val="00D05C35"/>
    <w:rsid w:val="00D10AAC"/>
    <w:rsid w:val="00D110ED"/>
    <w:rsid w:val="00D13147"/>
    <w:rsid w:val="00D16C06"/>
    <w:rsid w:val="00D26B23"/>
    <w:rsid w:val="00D37F5E"/>
    <w:rsid w:val="00D54B10"/>
    <w:rsid w:val="00D55CC0"/>
    <w:rsid w:val="00D56F6A"/>
    <w:rsid w:val="00D5715A"/>
    <w:rsid w:val="00D60760"/>
    <w:rsid w:val="00D60ED3"/>
    <w:rsid w:val="00D621A6"/>
    <w:rsid w:val="00D653F5"/>
    <w:rsid w:val="00D66613"/>
    <w:rsid w:val="00D70BD4"/>
    <w:rsid w:val="00D71687"/>
    <w:rsid w:val="00D72DE1"/>
    <w:rsid w:val="00D74549"/>
    <w:rsid w:val="00D74813"/>
    <w:rsid w:val="00D75B77"/>
    <w:rsid w:val="00D808B2"/>
    <w:rsid w:val="00D90E88"/>
    <w:rsid w:val="00D91100"/>
    <w:rsid w:val="00D92A9B"/>
    <w:rsid w:val="00D959F7"/>
    <w:rsid w:val="00D95CA8"/>
    <w:rsid w:val="00D96534"/>
    <w:rsid w:val="00D9762B"/>
    <w:rsid w:val="00DA01CA"/>
    <w:rsid w:val="00DA2029"/>
    <w:rsid w:val="00DA28D1"/>
    <w:rsid w:val="00DA30BC"/>
    <w:rsid w:val="00DA30FC"/>
    <w:rsid w:val="00DA3944"/>
    <w:rsid w:val="00DA69C2"/>
    <w:rsid w:val="00DA6D70"/>
    <w:rsid w:val="00DB2ACA"/>
    <w:rsid w:val="00DB3810"/>
    <w:rsid w:val="00DB3E41"/>
    <w:rsid w:val="00DB6050"/>
    <w:rsid w:val="00DB7D61"/>
    <w:rsid w:val="00DC13D6"/>
    <w:rsid w:val="00DC2C34"/>
    <w:rsid w:val="00DC5D8F"/>
    <w:rsid w:val="00DC6902"/>
    <w:rsid w:val="00DD0695"/>
    <w:rsid w:val="00DD1AD3"/>
    <w:rsid w:val="00DD3CC4"/>
    <w:rsid w:val="00DE2C87"/>
    <w:rsid w:val="00DE32D6"/>
    <w:rsid w:val="00DE459A"/>
    <w:rsid w:val="00DE719D"/>
    <w:rsid w:val="00DF1D1C"/>
    <w:rsid w:val="00DF27DA"/>
    <w:rsid w:val="00DF2B40"/>
    <w:rsid w:val="00DF3385"/>
    <w:rsid w:val="00DF3E45"/>
    <w:rsid w:val="00DF4270"/>
    <w:rsid w:val="00DF4C71"/>
    <w:rsid w:val="00DF4DBE"/>
    <w:rsid w:val="00DF770F"/>
    <w:rsid w:val="00E0143C"/>
    <w:rsid w:val="00E0324E"/>
    <w:rsid w:val="00E037AF"/>
    <w:rsid w:val="00E037C8"/>
    <w:rsid w:val="00E04C9C"/>
    <w:rsid w:val="00E154C1"/>
    <w:rsid w:val="00E16FDA"/>
    <w:rsid w:val="00E2531D"/>
    <w:rsid w:val="00E2633A"/>
    <w:rsid w:val="00E33E6C"/>
    <w:rsid w:val="00E37D56"/>
    <w:rsid w:val="00E40820"/>
    <w:rsid w:val="00E4125D"/>
    <w:rsid w:val="00E414E2"/>
    <w:rsid w:val="00E41BA7"/>
    <w:rsid w:val="00E42395"/>
    <w:rsid w:val="00E45BCE"/>
    <w:rsid w:val="00E45EE3"/>
    <w:rsid w:val="00E4658F"/>
    <w:rsid w:val="00E46BD4"/>
    <w:rsid w:val="00E47437"/>
    <w:rsid w:val="00E517D6"/>
    <w:rsid w:val="00E53474"/>
    <w:rsid w:val="00E534B7"/>
    <w:rsid w:val="00E54A67"/>
    <w:rsid w:val="00E57D47"/>
    <w:rsid w:val="00E57E96"/>
    <w:rsid w:val="00E61BC9"/>
    <w:rsid w:val="00E61C0D"/>
    <w:rsid w:val="00E63EB4"/>
    <w:rsid w:val="00E65B21"/>
    <w:rsid w:val="00E65EE1"/>
    <w:rsid w:val="00E65F3A"/>
    <w:rsid w:val="00E66160"/>
    <w:rsid w:val="00E70D1A"/>
    <w:rsid w:val="00E71329"/>
    <w:rsid w:val="00E74DC3"/>
    <w:rsid w:val="00E8363B"/>
    <w:rsid w:val="00E84966"/>
    <w:rsid w:val="00E84FCC"/>
    <w:rsid w:val="00E8696A"/>
    <w:rsid w:val="00E86E78"/>
    <w:rsid w:val="00E91522"/>
    <w:rsid w:val="00E91B41"/>
    <w:rsid w:val="00E92383"/>
    <w:rsid w:val="00E93259"/>
    <w:rsid w:val="00E93EB9"/>
    <w:rsid w:val="00E94012"/>
    <w:rsid w:val="00E94603"/>
    <w:rsid w:val="00E94961"/>
    <w:rsid w:val="00E95DB4"/>
    <w:rsid w:val="00E97575"/>
    <w:rsid w:val="00EA141A"/>
    <w:rsid w:val="00EA1B3A"/>
    <w:rsid w:val="00EA2109"/>
    <w:rsid w:val="00EA2502"/>
    <w:rsid w:val="00EA275A"/>
    <w:rsid w:val="00EA3E1C"/>
    <w:rsid w:val="00EA45F9"/>
    <w:rsid w:val="00EA54B6"/>
    <w:rsid w:val="00EB6385"/>
    <w:rsid w:val="00EC0B0C"/>
    <w:rsid w:val="00EC1158"/>
    <w:rsid w:val="00EC11C6"/>
    <w:rsid w:val="00EC61CF"/>
    <w:rsid w:val="00ED0BDD"/>
    <w:rsid w:val="00ED0D4D"/>
    <w:rsid w:val="00ED3EEB"/>
    <w:rsid w:val="00ED4403"/>
    <w:rsid w:val="00ED4D4E"/>
    <w:rsid w:val="00EE0C77"/>
    <w:rsid w:val="00EE3619"/>
    <w:rsid w:val="00EE4E54"/>
    <w:rsid w:val="00EF0396"/>
    <w:rsid w:val="00EF096E"/>
    <w:rsid w:val="00EF35DA"/>
    <w:rsid w:val="00EF4334"/>
    <w:rsid w:val="00EF68DF"/>
    <w:rsid w:val="00EF74C6"/>
    <w:rsid w:val="00EF7F49"/>
    <w:rsid w:val="00F01F7C"/>
    <w:rsid w:val="00F027CE"/>
    <w:rsid w:val="00F07EBB"/>
    <w:rsid w:val="00F10740"/>
    <w:rsid w:val="00F11B5D"/>
    <w:rsid w:val="00F1332A"/>
    <w:rsid w:val="00F16581"/>
    <w:rsid w:val="00F17B3C"/>
    <w:rsid w:val="00F20025"/>
    <w:rsid w:val="00F21468"/>
    <w:rsid w:val="00F2231B"/>
    <w:rsid w:val="00F228AD"/>
    <w:rsid w:val="00F25B66"/>
    <w:rsid w:val="00F2721B"/>
    <w:rsid w:val="00F3112B"/>
    <w:rsid w:val="00F3120F"/>
    <w:rsid w:val="00F312D5"/>
    <w:rsid w:val="00F33805"/>
    <w:rsid w:val="00F3454C"/>
    <w:rsid w:val="00F34B5E"/>
    <w:rsid w:val="00F35840"/>
    <w:rsid w:val="00F3648F"/>
    <w:rsid w:val="00F375F6"/>
    <w:rsid w:val="00F402A6"/>
    <w:rsid w:val="00F436BB"/>
    <w:rsid w:val="00F44E6A"/>
    <w:rsid w:val="00F462B3"/>
    <w:rsid w:val="00F47145"/>
    <w:rsid w:val="00F500C1"/>
    <w:rsid w:val="00F50FA3"/>
    <w:rsid w:val="00F545BF"/>
    <w:rsid w:val="00F56A65"/>
    <w:rsid w:val="00F56CB6"/>
    <w:rsid w:val="00F57371"/>
    <w:rsid w:val="00F60B80"/>
    <w:rsid w:val="00F61178"/>
    <w:rsid w:val="00F646D0"/>
    <w:rsid w:val="00F65E86"/>
    <w:rsid w:val="00F70DA1"/>
    <w:rsid w:val="00F70DA3"/>
    <w:rsid w:val="00F71B56"/>
    <w:rsid w:val="00F75785"/>
    <w:rsid w:val="00F832C8"/>
    <w:rsid w:val="00F84DF9"/>
    <w:rsid w:val="00F852EB"/>
    <w:rsid w:val="00F85398"/>
    <w:rsid w:val="00F85E48"/>
    <w:rsid w:val="00F873B3"/>
    <w:rsid w:val="00F87661"/>
    <w:rsid w:val="00F87A95"/>
    <w:rsid w:val="00F900B4"/>
    <w:rsid w:val="00F90570"/>
    <w:rsid w:val="00F907D4"/>
    <w:rsid w:val="00F915B7"/>
    <w:rsid w:val="00F9499B"/>
    <w:rsid w:val="00FA15E9"/>
    <w:rsid w:val="00FA42B9"/>
    <w:rsid w:val="00FA5A40"/>
    <w:rsid w:val="00FA755A"/>
    <w:rsid w:val="00FA7622"/>
    <w:rsid w:val="00FB1316"/>
    <w:rsid w:val="00FB2B0F"/>
    <w:rsid w:val="00FB4F6B"/>
    <w:rsid w:val="00FB5559"/>
    <w:rsid w:val="00FB57BB"/>
    <w:rsid w:val="00FB5FE1"/>
    <w:rsid w:val="00FC0E8D"/>
    <w:rsid w:val="00FC2F08"/>
    <w:rsid w:val="00FC46EF"/>
    <w:rsid w:val="00FC7C2A"/>
    <w:rsid w:val="00FD02B8"/>
    <w:rsid w:val="00FD0D2B"/>
    <w:rsid w:val="00FD2515"/>
    <w:rsid w:val="00FD2A7D"/>
    <w:rsid w:val="00FD31B3"/>
    <w:rsid w:val="00FD4204"/>
    <w:rsid w:val="00FD5B6B"/>
    <w:rsid w:val="00FD74DF"/>
    <w:rsid w:val="00FE07A3"/>
    <w:rsid w:val="00FE09A3"/>
    <w:rsid w:val="00FE2DA0"/>
    <w:rsid w:val="00FE3187"/>
    <w:rsid w:val="00FE38F4"/>
    <w:rsid w:val="00FE4A94"/>
    <w:rsid w:val="00FE4ACC"/>
    <w:rsid w:val="00FF0D8B"/>
    <w:rsid w:val="00FF2ABF"/>
    <w:rsid w:val="00FF2CEC"/>
    <w:rsid w:val="00FF3CCB"/>
    <w:rsid w:val="00FF57B5"/>
    <w:rsid w:val="00FF5D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657DDF"/>
    <w:pPr>
      <w:keepNext/>
      <w:spacing w:before="240" w:after="120"/>
      <w:outlineLvl w:val="0"/>
    </w:pPr>
    <w:rPr>
      <w:color w:val="22413A"/>
      <w:sz w:val="48"/>
    </w:rPr>
  </w:style>
  <w:style w:type="paragraph" w:styleId="Heading2">
    <w:name w:val="heading 2"/>
    <w:basedOn w:val="Normal"/>
    <w:next w:val="Normal"/>
    <w:link w:val="Heading2Char"/>
    <w:qFormat/>
    <w:rsid w:val="00005294"/>
    <w:pPr>
      <w:keepNext/>
      <w:spacing w:before="240" w:after="120"/>
      <w:outlineLvl w:val="1"/>
    </w:pPr>
    <w:rPr>
      <w:rFonts w:eastAsia="Arial"/>
      <w:color w:val="22413A"/>
      <w:sz w:val="36"/>
      <w:lang w:bidi="ar-SA"/>
    </w:rPr>
  </w:style>
  <w:style w:type="paragraph" w:styleId="Heading3">
    <w:name w:val="heading 3"/>
    <w:basedOn w:val="Normal"/>
    <w:next w:val="Normal"/>
    <w:link w:val="Heading3Char"/>
    <w:qFormat/>
    <w:rsid w:val="00005294"/>
    <w:pPr>
      <w:keepNext/>
      <w:spacing w:before="240" w:after="120"/>
      <w:ind w:right="1593"/>
      <w:outlineLvl w:val="2"/>
    </w:pPr>
    <w:rPr>
      <w:iCs/>
      <w:color w:val="22413A"/>
      <w:sz w:val="28"/>
    </w:rPr>
  </w:style>
  <w:style w:type="paragraph" w:styleId="Heading4">
    <w:name w:val="heading 4"/>
    <w:basedOn w:val="Normal"/>
    <w:next w:val="Normal"/>
    <w:link w:val="Heading4Char"/>
    <w:qFormat/>
    <w:rsid w:val="00005294"/>
    <w:pPr>
      <w:keepNext/>
      <w:spacing w:before="240" w:after="120"/>
      <w:ind w:right="1593"/>
      <w:outlineLvl w:val="3"/>
    </w:pPr>
    <w:rPr>
      <w:b/>
      <w:color w:val="22413A"/>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005294"/>
    <w:rPr>
      <w:rFonts w:ascii="Arial" w:eastAsia="Arial" w:hAnsi="Arial"/>
      <w:color w:val="22413A"/>
      <w:sz w:val="36"/>
      <w:szCs w:val="22"/>
      <w:lang w:eastAsia="en-US"/>
    </w:rPr>
  </w:style>
  <w:style w:type="character" w:customStyle="1" w:styleId="Heading3Char">
    <w:name w:val="Heading 3 Char"/>
    <w:link w:val="Heading3"/>
    <w:rsid w:val="00005294"/>
    <w:rPr>
      <w:rFonts w:ascii="Arial" w:hAnsi="Arial"/>
      <w:iCs/>
      <w:color w:val="22413A"/>
      <w:sz w:val="28"/>
      <w:szCs w:val="22"/>
      <w:lang w:eastAsia="en-US" w:bidi="he-IL"/>
    </w:rPr>
  </w:style>
  <w:style w:type="character" w:customStyle="1" w:styleId="Heading4Char">
    <w:name w:val="Heading 4 Char"/>
    <w:link w:val="Heading4"/>
    <w:rsid w:val="00005294"/>
    <w:rPr>
      <w:rFonts w:ascii="Arial" w:hAnsi="Arial"/>
      <w:b/>
      <w:color w:val="22413A"/>
      <w:sz w:val="24"/>
      <w:szCs w:val="22"/>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657DDF"/>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E97575"/>
    <w:pPr>
      <w:numPr>
        <w:numId w:val="1"/>
      </w:numPr>
      <w:spacing w:before="240" w:after="120"/>
      <w:ind w:left="1417" w:hanging="357"/>
    </w:pPr>
    <w:rPr>
      <w:noProof/>
    </w:rPr>
  </w:style>
  <w:style w:type="paragraph" w:customStyle="1" w:styleId="Bulletlist2">
    <w:name w:val="Bullet list 2"/>
    <w:basedOn w:val="Bulletlist1"/>
    <w:uiPriority w:val="1"/>
    <w:rsid w:val="009E53B6"/>
    <w:pPr>
      <w:numPr>
        <w:ilvl w:val="1"/>
        <w:numId w:val="4"/>
      </w:numPr>
      <w:ind w:left="1134" w:right="108" w:hanging="357"/>
    </w:pPr>
    <w:rPr>
      <w:bCs/>
      <w:szCs w:val="2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884E43"/>
    <w:pPr>
      <w:spacing w:before="60" w:after="60"/>
    </w:p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F70DA3"/>
    <w:pPr>
      <w:tabs>
        <w:tab w:val="right" w:leader="dot" w:pos="9752"/>
      </w:tabs>
      <w:spacing w:before="240" w:after="120"/>
      <w:ind w:left="284"/>
      <w:contextualSpacing/>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FD31B3"/>
    <w:pPr>
      <w:numPr>
        <w:numId w:val="2"/>
      </w:numPr>
    </w:pPr>
    <w:rPr>
      <w:rFonts w:asciiTheme="minorHAnsi" w:eastAsiaTheme="minorHAnsi" w:hAnsiTheme="minorHAnsi" w:cstheme="minorBidi"/>
      <w:noProof/>
      <w:lang w:bidi="ar-SA"/>
    </w:rPr>
  </w:style>
  <w:style w:type="paragraph" w:customStyle="1" w:styleId="NumList2">
    <w:name w:val="Num List 2"/>
    <w:basedOn w:val="Normal"/>
    <w:autoRedefine/>
    <w:uiPriority w:val="1"/>
    <w:rsid w:val="006866AF"/>
    <w:pPr>
      <w:numPr>
        <w:ilvl w:val="1"/>
        <w:numId w:val="7"/>
      </w:numPr>
    </w:pPr>
    <w:rPr>
      <w:rFonts w:asciiTheme="minorHAnsi" w:eastAsiaTheme="minorHAnsi" w:hAnsiTheme="minorHAnsi" w:cstheme="minorBidi"/>
      <w:szCs w:val="24"/>
      <w:lang w:bidi="ar-SA"/>
    </w:rPr>
  </w:style>
  <w:style w:type="paragraph" w:customStyle="1" w:styleId="BulletList3">
    <w:name w:val="Bullet List 3"/>
    <w:basedOn w:val="Bulletlist2"/>
    <w:uiPriority w:val="1"/>
    <w:qFormat/>
    <w:rsid w:val="00C215C3"/>
    <w:pPr>
      <w:numPr>
        <w:ilvl w:val="2"/>
      </w:numPr>
      <w:ind w:left="1418"/>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1"/>
    <w:qFormat/>
    <w:rsid w:val="00B40DF1"/>
    <w:pPr>
      <w:widowControl w:val="0"/>
      <w:numPr>
        <w:numId w:val="3"/>
      </w:numPr>
      <w:autoSpaceDE w:val="0"/>
      <w:autoSpaceDN w:val="0"/>
      <w:spacing w:before="240" w:after="120"/>
      <w:ind w:left="851" w:right="108" w:hanging="851"/>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1335A1"/>
    <w:pPr>
      <w:spacing w:before="240" w:after="120"/>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BodyText">
    <w:name w:val="Body Text"/>
    <w:basedOn w:val="Normal"/>
    <w:link w:val="BodyTextChar"/>
    <w:uiPriority w:val="1"/>
    <w:qFormat/>
    <w:rsid w:val="00A82704"/>
    <w:pPr>
      <w:widowControl w:val="0"/>
      <w:autoSpaceDE w:val="0"/>
      <w:autoSpaceDN w:val="0"/>
      <w:spacing w:after="0" w:line="240" w:lineRule="auto"/>
    </w:pPr>
    <w:rPr>
      <w:rFonts w:eastAsia="Arial"/>
      <w:szCs w:val="24"/>
      <w:lang w:bidi="ar-SA"/>
    </w:rPr>
  </w:style>
  <w:style w:type="character" w:customStyle="1" w:styleId="BodyTextChar">
    <w:name w:val="Body Text Char"/>
    <w:basedOn w:val="DefaultParagraphFont"/>
    <w:link w:val="BodyText"/>
    <w:uiPriority w:val="1"/>
    <w:rsid w:val="00A82704"/>
    <w:rPr>
      <w:rFonts w:ascii="Arial" w:eastAsia="Arial" w:hAnsi="Arial"/>
      <w:sz w:val="24"/>
      <w:szCs w:val="24"/>
      <w:lang w:eastAsia="en-US"/>
    </w:rPr>
  </w:style>
  <w:style w:type="paragraph" w:customStyle="1" w:styleId="TableParagraph">
    <w:name w:val="Table Paragraph"/>
    <w:basedOn w:val="Normal"/>
    <w:uiPriority w:val="1"/>
    <w:qFormat/>
    <w:rsid w:val="0080258D"/>
    <w:pPr>
      <w:widowControl w:val="0"/>
      <w:autoSpaceDE w:val="0"/>
      <w:autoSpaceDN w:val="0"/>
      <w:spacing w:after="0" w:line="240" w:lineRule="auto"/>
      <w:ind w:left="112"/>
    </w:pPr>
    <w:rPr>
      <w:rFonts w:eastAsia="Arial"/>
      <w:sz w:val="22"/>
      <w:lang w:bidi="ar-SA"/>
    </w:rPr>
  </w:style>
  <w:style w:type="character" w:customStyle="1" w:styleId="ui-provider">
    <w:name w:val="ui-provider"/>
    <w:basedOn w:val="DefaultParagraphFont"/>
    <w:rsid w:val="00412A75"/>
  </w:style>
  <w:style w:type="paragraph" w:styleId="CommentSubject">
    <w:name w:val="annotation subject"/>
    <w:basedOn w:val="CommentText"/>
    <w:next w:val="CommentText"/>
    <w:link w:val="CommentSubjectChar"/>
    <w:uiPriority w:val="99"/>
    <w:semiHidden/>
    <w:unhideWhenUsed/>
    <w:rsid w:val="00CE32D5"/>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CE32D5"/>
    <w:rPr>
      <w:rFonts w:ascii="Arial" w:eastAsiaTheme="minorHAnsi" w:hAnsi="Arial" w:cstheme="minorBidi"/>
      <w:b/>
      <w:bCs/>
      <w:lang w:eastAsia="en-US" w:bidi="he-IL"/>
    </w:rPr>
  </w:style>
  <w:style w:type="paragraph" w:styleId="Revision">
    <w:name w:val="Revision"/>
    <w:hidden/>
    <w:uiPriority w:val="99"/>
    <w:semiHidden/>
    <w:rsid w:val="00A01B8D"/>
    <w:rPr>
      <w:rFonts w:ascii="Arial" w:hAnsi="Arial"/>
      <w:sz w:val="24"/>
      <w:szCs w:val="22"/>
      <w:lang w:eastAsia="en-US" w:bidi="he-IL"/>
    </w:rPr>
  </w:style>
  <w:style w:type="paragraph" w:customStyle="1" w:styleId="abclist">
    <w:name w:val="abc list"/>
    <w:basedOn w:val="Normal"/>
    <w:link w:val="abclistChar"/>
    <w:qFormat/>
    <w:rsid w:val="00731EE4"/>
    <w:pPr>
      <w:numPr>
        <w:numId w:val="13"/>
      </w:numPr>
      <w:spacing w:before="240" w:after="120"/>
      <w:ind w:left="1276"/>
    </w:pPr>
  </w:style>
  <w:style w:type="character" w:customStyle="1" w:styleId="ListParagraphChar">
    <w:name w:val="List Paragraph Char"/>
    <w:basedOn w:val="DefaultParagraphFont"/>
    <w:link w:val="ListParagraph"/>
    <w:uiPriority w:val="1"/>
    <w:rsid w:val="00B40DF1"/>
    <w:rPr>
      <w:rFonts w:ascii="Arial" w:hAnsi="Arial"/>
      <w:sz w:val="24"/>
      <w:szCs w:val="22"/>
      <w:lang w:eastAsia="en-US" w:bidi="he-IL"/>
    </w:rPr>
  </w:style>
  <w:style w:type="character" w:customStyle="1" w:styleId="abclistChar">
    <w:name w:val="abc list Char"/>
    <w:basedOn w:val="ListParagraphChar"/>
    <w:link w:val="abclist"/>
    <w:rsid w:val="00731EE4"/>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108059">
      <w:bodyDiv w:val="1"/>
      <w:marLeft w:val="0"/>
      <w:marRight w:val="0"/>
      <w:marTop w:val="0"/>
      <w:marBottom w:val="0"/>
      <w:divBdr>
        <w:top w:val="none" w:sz="0" w:space="0" w:color="auto"/>
        <w:left w:val="none" w:sz="0" w:space="0" w:color="auto"/>
        <w:bottom w:val="none" w:sz="0" w:space="0" w:color="auto"/>
        <w:right w:val="none" w:sz="0" w:space="0" w:color="auto"/>
      </w:divBdr>
    </w:div>
    <w:div w:id="36976323">
      <w:bodyDiv w:val="1"/>
      <w:marLeft w:val="0"/>
      <w:marRight w:val="0"/>
      <w:marTop w:val="0"/>
      <w:marBottom w:val="0"/>
      <w:divBdr>
        <w:top w:val="none" w:sz="0" w:space="0" w:color="auto"/>
        <w:left w:val="none" w:sz="0" w:space="0" w:color="auto"/>
        <w:bottom w:val="none" w:sz="0" w:space="0" w:color="auto"/>
        <w:right w:val="none" w:sz="0" w:space="0" w:color="auto"/>
      </w:divBdr>
    </w:div>
    <w:div w:id="54398959">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67714527">
      <w:bodyDiv w:val="1"/>
      <w:marLeft w:val="0"/>
      <w:marRight w:val="0"/>
      <w:marTop w:val="0"/>
      <w:marBottom w:val="0"/>
      <w:divBdr>
        <w:top w:val="none" w:sz="0" w:space="0" w:color="auto"/>
        <w:left w:val="none" w:sz="0" w:space="0" w:color="auto"/>
        <w:bottom w:val="none" w:sz="0" w:space="0" w:color="auto"/>
        <w:right w:val="none" w:sz="0" w:space="0" w:color="auto"/>
      </w:divBdr>
    </w:div>
    <w:div w:id="173348796">
      <w:bodyDiv w:val="1"/>
      <w:marLeft w:val="0"/>
      <w:marRight w:val="0"/>
      <w:marTop w:val="0"/>
      <w:marBottom w:val="0"/>
      <w:divBdr>
        <w:top w:val="none" w:sz="0" w:space="0" w:color="auto"/>
        <w:left w:val="none" w:sz="0" w:space="0" w:color="auto"/>
        <w:bottom w:val="none" w:sz="0" w:space="0" w:color="auto"/>
        <w:right w:val="none" w:sz="0" w:space="0" w:color="auto"/>
      </w:divBdr>
    </w:div>
    <w:div w:id="193814565">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20947423">
      <w:bodyDiv w:val="1"/>
      <w:marLeft w:val="0"/>
      <w:marRight w:val="0"/>
      <w:marTop w:val="0"/>
      <w:marBottom w:val="0"/>
      <w:divBdr>
        <w:top w:val="none" w:sz="0" w:space="0" w:color="auto"/>
        <w:left w:val="none" w:sz="0" w:space="0" w:color="auto"/>
        <w:bottom w:val="none" w:sz="0" w:space="0" w:color="auto"/>
        <w:right w:val="none" w:sz="0" w:space="0" w:color="auto"/>
      </w:divBdr>
    </w:div>
    <w:div w:id="266741899">
      <w:bodyDiv w:val="1"/>
      <w:marLeft w:val="0"/>
      <w:marRight w:val="0"/>
      <w:marTop w:val="0"/>
      <w:marBottom w:val="0"/>
      <w:divBdr>
        <w:top w:val="none" w:sz="0" w:space="0" w:color="auto"/>
        <w:left w:val="none" w:sz="0" w:space="0" w:color="auto"/>
        <w:bottom w:val="none" w:sz="0" w:space="0" w:color="auto"/>
        <w:right w:val="none" w:sz="0" w:space="0" w:color="auto"/>
      </w:divBdr>
    </w:div>
    <w:div w:id="285084549">
      <w:bodyDiv w:val="1"/>
      <w:marLeft w:val="0"/>
      <w:marRight w:val="0"/>
      <w:marTop w:val="0"/>
      <w:marBottom w:val="0"/>
      <w:divBdr>
        <w:top w:val="none" w:sz="0" w:space="0" w:color="auto"/>
        <w:left w:val="none" w:sz="0" w:space="0" w:color="auto"/>
        <w:bottom w:val="none" w:sz="0" w:space="0" w:color="auto"/>
        <w:right w:val="none" w:sz="0" w:space="0" w:color="auto"/>
      </w:divBdr>
    </w:div>
    <w:div w:id="322124019">
      <w:bodyDiv w:val="1"/>
      <w:marLeft w:val="0"/>
      <w:marRight w:val="0"/>
      <w:marTop w:val="0"/>
      <w:marBottom w:val="0"/>
      <w:divBdr>
        <w:top w:val="none" w:sz="0" w:space="0" w:color="auto"/>
        <w:left w:val="none" w:sz="0" w:space="0" w:color="auto"/>
        <w:bottom w:val="none" w:sz="0" w:space="0" w:color="auto"/>
        <w:right w:val="none" w:sz="0" w:space="0" w:color="auto"/>
      </w:divBdr>
    </w:div>
    <w:div w:id="323700106">
      <w:bodyDiv w:val="1"/>
      <w:marLeft w:val="0"/>
      <w:marRight w:val="0"/>
      <w:marTop w:val="0"/>
      <w:marBottom w:val="0"/>
      <w:divBdr>
        <w:top w:val="none" w:sz="0" w:space="0" w:color="auto"/>
        <w:left w:val="none" w:sz="0" w:space="0" w:color="auto"/>
        <w:bottom w:val="none" w:sz="0" w:space="0" w:color="auto"/>
        <w:right w:val="none" w:sz="0" w:space="0" w:color="auto"/>
      </w:divBdr>
    </w:div>
    <w:div w:id="324935643">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4651635">
      <w:bodyDiv w:val="1"/>
      <w:marLeft w:val="0"/>
      <w:marRight w:val="0"/>
      <w:marTop w:val="0"/>
      <w:marBottom w:val="0"/>
      <w:divBdr>
        <w:top w:val="none" w:sz="0" w:space="0" w:color="auto"/>
        <w:left w:val="none" w:sz="0" w:space="0" w:color="auto"/>
        <w:bottom w:val="none" w:sz="0" w:space="0" w:color="auto"/>
        <w:right w:val="none" w:sz="0" w:space="0" w:color="auto"/>
      </w:divBdr>
    </w:div>
    <w:div w:id="435949447">
      <w:bodyDiv w:val="1"/>
      <w:marLeft w:val="0"/>
      <w:marRight w:val="0"/>
      <w:marTop w:val="0"/>
      <w:marBottom w:val="0"/>
      <w:divBdr>
        <w:top w:val="none" w:sz="0" w:space="0" w:color="auto"/>
        <w:left w:val="none" w:sz="0" w:space="0" w:color="auto"/>
        <w:bottom w:val="none" w:sz="0" w:space="0" w:color="auto"/>
        <w:right w:val="none" w:sz="0" w:space="0" w:color="auto"/>
      </w:divBdr>
    </w:div>
    <w:div w:id="436291849">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4011921">
      <w:bodyDiv w:val="1"/>
      <w:marLeft w:val="0"/>
      <w:marRight w:val="0"/>
      <w:marTop w:val="0"/>
      <w:marBottom w:val="0"/>
      <w:divBdr>
        <w:top w:val="none" w:sz="0" w:space="0" w:color="auto"/>
        <w:left w:val="none" w:sz="0" w:space="0" w:color="auto"/>
        <w:bottom w:val="none" w:sz="0" w:space="0" w:color="auto"/>
        <w:right w:val="none" w:sz="0" w:space="0" w:color="auto"/>
      </w:divBdr>
    </w:div>
    <w:div w:id="502474586">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74822371">
      <w:bodyDiv w:val="1"/>
      <w:marLeft w:val="0"/>
      <w:marRight w:val="0"/>
      <w:marTop w:val="0"/>
      <w:marBottom w:val="0"/>
      <w:divBdr>
        <w:top w:val="none" w:sz="0" w:space="0" w:color="auto"/>
        <w:left w:val="none" w:sz="0" w:space="0" w:color="auto"/>
        <w:bottom w:val="none" w:sz="0" w:space="0" w:color="auto"/>
        <w:right w:val="none" w:sz="0" w:space="0" w:color="auto"/>
      </w:divBdr>
    </w:div>
    <w:div w:id="597829508">
      <w:bodyDiv w:val="1"/>
      <w:marLeft w:val="0"/>
      <w:marRight w:val="0"/>
      <w:marTop w:val="0"/>
      <w:marBottom w:val="0"/>
      <w:divBdr>
        <w:top w:val="none" w:sz="0" w:space="0" w:color="auto"/>
        <w:left w:val="none" w:sz="0" w:space="0" w:color="auto"/>
        <w:bottom w:val="none" w:sz="0" w:space="0" w:color="auto"/>
        <w:right w:val="none" w:sz="0" w:space="0" w:color="auto"/>
      </w:divBdr>
    </w:div>
    <w:div w:id="716584987">
      <w:bodyDiv w:val="1"/>
      <w:marLeft w:val="0"/>
      <w:marRight w:val="0"/>
      <w:marTop w:val="0"/>
      <w:marBottom w:val="0"/>
      <w:divBdr>
        <w:top w:val="none" w:sz="0" w:space="0" w:color="auto"/>
        <w:left w:val="none" w:sz="0" w:space="0" w:color="auto"/>
        <w:bottom w:val="none" w:sz="0" w:space="0" w:color="auto"/>
        <w:right w:val="none" w:sz="0" w:space="0" w:color="auto"/>
      </w:divBdr>
    </w:div>
    <w:div w:id="727729332">
      <w:bodyDiv w:val="1"/>
      <w:marLeft w:val="0"/>
      <w:marRight w:val="0"/>
      <w:marTop w:val="0"/>
      <w:marBottom w:val="0"/>
      <w:divBdr>
        <w:top w:val="none" w:sz="0" w:space="0" w:color="auto"/>
        <w:left w:val="none" w:sz="0" w:space="0" w:color="auto"/>
        <w:bottom w:val="none" w:sz="0" w:space="0" w:color="auto"/>
        <w:right w:val="none" w:sz="0" w:space="0" w:color="auto"/>
      </w:divBdr>
    </w:div>
    <w:div w:id="728961502">
      <w:bodyDiv w:val="1"/>
      <w:marLeft w:val="0"/>
      <w:marRight w:val="0"/>
      <w:marTop w:val="0"/>
      <w:marBottom w:val="0"/>
      <w:divBdr>
        <w:top w:val="none" w:sz="0" w:space="0" w:color="auto"/>
        <w:left w:val="none" w:sz="0" w:space="0" w:color="auto"/>
        <w:bottom w:val="none" w:sz="0" w:space="0" w:color="auto"/>
        <w:right w:val="none" w:sz="0" w:space="0" w:color="auto"/>
      </w:divBdr>
    </w:div>
    <w:div w:id="736633366">
      <w:bodyDiv w:val="1"/>
      <w:marLeft w:val="0"/>
      <w:marRight w:val="0"/>
      <w:marTop w:val="0"/>
      <w:marBottom w:val="0"/>
      <w:divBdr>
        <w:top w:val="none" w:sz="0" w:space="0" w:color="auto"/>
        <w:left w:val="none" w:sz="0" w:space="0" w:color="auto"/>
        <w:bottom w:val="none" w:sz="0" w:space="0" w:color="auto"/>
        <w:right w:val="none" w:sz="0" w:space="0" w:color="auto"/>
      </w:divBdr>
    </w:div>
    <w:div w:id="750128921">
      <w:bodyDiv w:val="1"/>
      <w:marLeft w:val="0"/>
      <w:marRight w:val="0"/>
      <w:marTop w:val="0"/>
      <w:marBottom w:val="0"/>
      <w:divBdr>
        <w:top w:val="none" w:sz="0" w:space="0" w:color="auto"/>
        <w:left w:val="none" w:sz="0" w:space="0" w:color="auto"/>
        <w:bottom w:val="none" w:sz="0" w:space="0" w:color="auto"/>
        <w:right w:val="none" w:sz="0" w:space="0" w:color="auto"/>
      </w:divBdr>
    </w:div>
    <w:div w:id="765805304">
      <w:bodyDiv w:val="1"/>
      <w:marLeft w:val="0"/>
      <w:marRight w:val="0"/>
      <w:marTop w:val="0"/>
      <w:marBottom w:val="0"/>
      <w:divBdr>
        <w:top w:val="none" w:sz="0" w:space="0" w:color="auto"/>
        <w:left w:val="none" w:sz="0" w:space="0" w:color="auto"/>
        <w:bottom w:val="none" w:sz="0" w:space="0" w:color="auto"/>
        <w:right w:val="none" w:sz="0" w:space="0" w:color="auto"/>
      </w:divBdr>
    </w:div>
    <w:div w:id="796870131">
      <w:bodyDiv w:val="1"/>
      <w:marLeft w:val="0"/>
      <w:marRight w:val="0"/>
      <w:marTop w:val="0"/>
      <w:marBottom w:val="0"/>
      <w:divBdr>
        <w:top w:val="none" w:sz="0" w:space="0" w:color="auto"/>
        <w:left w:val="none" w:sz="0" w:space="0" w:color="auto"/>
        <w:bottom w:val="none" w:sz="0" w:space="0" w:color="auto"/>
        <w:right w:val="none" w:sz="0" w:space="0" w:color="auto"/>
      </w:divBdr>
    </w:div>
    <w:div w:id="808402555">
      <w:bodyDiv w:val="1"/>
      <w:marLeft w:val="0"/>
      <w:marRight w:val="0"/>
      <w:marTop w:val="0"/>
      <w:marBottom w:val="0"/>
      <w:divBdr>
        <w:top w:val="none" w:sz="0" w:space="0" w:color="auto"/>
        <w:left w:val="none" w:sz="0" w:space="0" w:color="auto"/>
        <w:bottom w:val="none" w:sz="0" w:space="0" w:color="auto"/>
        <w:right w:val="none" w:sz="0" w:space="0" w:color="auto"/>
      </w:divBdr>
    </w:div>
    <w:div w:id="898630910">
      <w:bodyDiv w:val="1"/>
      <w:marLeft w:val="0"/>
      <w:marRight w:val="0"/>
      <w:marTop w:val="0"/>
      <w:marBottom w:val="0"/>
      <w:divBdr>
        <w:top w:val="none" w:sz="0" w:space="0" w:color="auto"/>
        <w:left w:val="none" w:sz="0" w:space="0" w:color="auto"/>
        <w:bottom w:val="none" w:sz="0" w:space="0" w:color="auto"/>
        <w:right w:val="none" w:sz="0" w:space="0" w:color="auto"/>
      </w:divBdr>
    </w:div>
    <w:div w:id="947354104">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98995183">
      <w:bodyDiv w:val="1"/>
      <w:marLeft w:val="0"/>
      <w:marRight w:val="0"/>
      <w:marTop w:val="0"/>
      <w:marBottom w:val="0"/>
      <w:divBdr>
        <w:top w:val="none" w:sz="0" w:space="0" w:color="auto"/>
        <w:left w:val="none" w:sz="0" w:space="0" w:color="auto"/>
        <w:bottom w:val="none" w:sz="0" w:space="0" w:color="auto"/>
        <w:right w:val="none" w:sz="0" w:space="0" w:color="auto"/>
      </w:divBdr>
    </w:div>
    <w:div w:id="1011683747">
      <w:bodyDiv w:val="1"/>
      <w:marLeft w:val="0"/>
      <w:marRight w:val="0"/>
      <w:marTop w:val="0"/>
      <w:marBottom w:val="0"/>
      <w:divBdr>
        <w:top w:val="none" w:sz="0" w:space="0" w:color="auto"/>
        <w:left w:val="none" w:sz="0" w:space="0" w:color="auto"/>
        <w:bottom w:val="none" w:sz="0" w:space="0" w:color="auto"/>
        <w:right w:val="none" w:sz="0" w:space="0" w:color="auto"/>
      </w:divBdr>
    </w:div>
    <w:div w:id="1020813027">
      <w:bodyDiv w:val="1"/>
      <w:marLeft w:val="0"/>
      <w:marRight w:val="0"/>
      <w:marTop w:val="0"/>
      <w:marBottom w:val="0"/>
      <w:divBdr>
        <w:top w:val="none" w:sz="0" w:space="0" w:color="auto"/>
        <w:left w:val="none" w:sz="0" w:space="0" w:color="auto"/>
        <w:bottom w:val="none" w:sz="0" w:space="0" w:color="auto"/>
        <w:right w:val="none" w:sz="0" w:space="0" w:color="auto"/>
      </w:divBdr>
    </w:div>
    <w:div w:id="1033075309">
      <w:bodyDiv w:val="1"/>
      <w:marLeft w:val="0"/>
      <w:marRight w:val="0"/>
      <w:marTop w:val="0"/>
      <w:marBottom w:val="0"/>
      <w:divBdr>
        <w:top w:val="none" w:sz="0" w:space="0" w:color="auto"/>
        <w:left w:val="none" w:sz="0" w:space="0" w:color="auto"/>
        <w:bottom w:val="none" w:sz="0" w:space="0" w:color="auto"/>
        <w:right w:val="none" w:sz="0" w:space="0" w:color="auto"/>
      </w:divBdr>
    </w:div>
    <w:div w:id="105809402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78160137">
      <w:bodyDiv w:val="1"/>
      <w:marLeft w:val="0"/>
      <w:marRight w:val="0"/>
      <w:marTop w:val="0"/>
      <w:marBottom w:val="0"/>
      <w:divBdr>
        <w:top w:val="none" w:sz="0" w:space="0" w:color="auto"/>
        <w:left w:val="none" w:sz="0" w:space="0" w:color="auto"/>
        <w:bottom w:val="none" w:sz="0" w:space="0" w:color="auto"/>
        <w:right w:val="none" w:sz="0" w:space="0" w:color="auto"/>
      </w:divBdr>
    </w:div>
    <w:div w:id="1181553439">
      <w:bodyDiv w:val="1"/>
      <w:marLeft w:val="0"/>
      <w:marRight w:val="0"/>
      <w:marTop w:val="0"/>
      <w:marBottom w:val="0"/>
      <w:divBdr>
        <w:top w:val="none" w:sz="0" w:space="0" w:color="auto"/>
        <w:left w:val="none" w:sz="0" w:space="0" w:color="auto"/>
        <w:bottom w:val="none" w:sz="0" w:space="0" w:color="auto"/>
        <w:right w:val="none" w:sz="0" w:space="0" w:color="auto"/>
      </w:divBdr>
    </w:div>
    <w:div w:id="1201241646">
      <w:bodyDiv w:val="1"/>
      <w:marLeft w:val="0"/>
      <w:marRight w:val="0"/>
      <w:marTop w:val="0"/>
      <w:marBottom w:val="0"/>
      <w:divBdr>
        <w:top w:val="none" w:sz="0" w:space="0" w:color="auto"/>
        <w:left w:val="none" w:sz="0" w:space="0" w:color="auto"/>
        <w:bottom w:val="none" w:sz="0" w:space="0" w:color="auto"/>
        <w:right w:val="none" w:sz="0" w:space="0" w:color="auto"/>
      </w:divBdr>
    </w:div>
    <w:div w:id="1209220277">
      <w:bodyDiv w:val="1"/>
      <w:marLeft w:val="0"/>
      <w:marRight w:val="0"/>
      <w:marTop w:val="0"/>
      <w:marBottom w:val="0"/>
      <w:divBdr>
        <w:top w:val="none" w:sz="0" w:space="0" w:color="auto"/>
        <w:left w:val="none" w:sz="0" w:space="0" w:color="auto"/>
        <w:bottom w:val="none" w:sz="0" w:space="0" w:color="auto"/>
        <w:right w:val="none" w:sz="0" w:space="0" w:color="auto"/>
      </w:divBdr>
    </w:div>
    <w:div w:id="1218707478">
      <w:bodyDiv w:val="1"/>
      <w:marLeft w:val="0"/>
      <w:marRight w:val="0"/>
      <w:marTop w:val="0"/>
      <w:marBottom w:val="0"/>
      <w:divBdr>
        <w:top w:val="none" w:sz="0" w:space="0" w:color="auto"/>
        <w:left w:val="none" w:sz="0" w:space="0" w:color="auto"/>
        <w:bottom w:val="none" w:sz="0" w:space="0" w:color="auto"/>
        <w:right w:val="none" w:sz="0" w:space="0" w:color="auto"/>
      </w:divBdr>
    </w:div>
    <w:div w:id="1247304772">
      <w:bodyDiv w:val="1"/>
      <w:marLeft w:val="0"/>
      <w:marRight w:val="0"/>
      <w:marTop w:val="0"/>
      <w:marBottom w:val="0"/>
      <w:divBdr>
        <w:top w:val="none" w:sz="0" w:space="0" w:color="auto"/>
        <w:left w:val="none" w:sz="0" w:space="0" w:color="auto"/>
        <w:bottom w:val="none" w:sz="0" w:space="0" w:color="auto"/>
        <w:right w:val="none" w:sz="0" w:space="0" w:color="auto"/>
      </w:divBdr>
    </w:div>
    <w:div w:id="1298604501">
      <w:bodyDiv w:val="1"/>
      <w:marLeft w:val="0"/>
      <w:marRight w:val="0"/>
      <w:marTop w:val="0"/>
      <w:marBottom w:val="0"/>
      <w:divBdr>
        <w:top w:val="none" w:sz="0" w:space="0" w:color="auto"/>
        <w:left w:val="none" w:sz="0" w:space="0" w:color="auto"/>
        <w:bottom w:val="none" w:sz="0" w:space="0" w:color="auto"/>
        <w:right w:val="none" w:sz="0" w:space="0" w:color="auto"/>
      </w:divBdr>
    </w:div>
    <w:div w:id="1300308124">
      <w:bodyDiv w:val="1"/>
      <w:marLeft w:val="0"/>
      <w:marRight w:val="0"/>
      <w:marTop w:val="0"/>
      <w:marBottom w:val="0"/>
      <w:divBdr>
        <w:top w:val="none" w:sz="0" w:space="0" w:color="auto"/>
        <w:left w:val="none" w:sz="0" w:space="0" w:color="auto"/>
        <w:bottom w:val="none" w:sz="0" w:space="0" w:color="auto"/>
        <w:right w:val="none" w:sz="0" w:space="0" w:color="auto"/>
      </w:divBdr>
    </w:div>
    <w:div w:id="1312753304">
      <w:bodyDiv w:val="1"/>
      <w:marLeft w:val="0"/>
      <w:marRight w:val="0"/>
      <w:marTop w:val="0"/>
      <w:marBottom w:val="0"/>
      <w:divBdr>
        <w:top w:val="none" w:sz="0" w:space="0" w:color="auto"/>
        <w:left w:val="none" w:sz="0" w:space="0" w:color="auto"/>
        <w:bottom w:val="none" w:sz="0" w:space="0" w:color="auto"/>
        <w:right w:val="none" w:sz="0" w:space="0" w:color="auto"/>
      </w:divBdr>
    </w:div>
    <w:div w:id="1330907374">
      <w:bodyDiv w:val="1"/>
      <w:marLeft w:val="0"/>
      <w:marRight w:val="0"/>
      <w:marTop w:val="0"/>
      <w:marBottom w:val="0"/>
      <w:divBdr>
        <w:top w:val="none" w:sz="0" w:space="0" w:color="auto"/>
        <w:left w:val="none" w:sz="0" w:space="0" w:color="auto"/>
        <w:bottom w:val="none" w:sz="0" w:space="0" w:color="auto"/>
        <w:right w:val="none" w:sz="0" w:space="0" w:color="auto"/>
      </w:divBdr>
    </w:div>
    <w:div w:id="1339428439">
      <w:bodyDiv w:val="1"/>
      <w:marLeft w:val="0"/>
      <w:marRight w:val="0"/>
      <w:marTop w:val="0"/>
      <w:marBottom w:val="0"/>
      <w:divBdr>
        <w:top w:val="none" w:sz="0" w:space="0" w:color="auto"/>
        <w:left w:val="none" w:sz="0" w:space="0" w:color="auto"/>
        <w:bottom w:val="none" w:sz="0" w:space="0" w:color="auto"/>
        <w:right w:val="none" w:sz="0" w:space="0" w:color="auto"/>
      </w:divBdr>
    </w:div>
    <w:div w:id="1393236800">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7289970">
      <w:bodyDiv w:val="1"/>
      <w:marLeft w:val="0"/>
      <w:marRight w:val="0"/>
      <w:marTop w:val="0"/>
      <w:marBottom w:val="0"/>
      <w:divBdr>
        <w:top w:val="none" w:sz="0" w:space="0" w:color="auto"/>
        <w:left w:val="none" w:sz="0" w:space="0" w:color="auto"/>
        <w:bottom w:val="none" w:sz="0" w:space="0" w:color="auto"/>
        <w:right w:val="none" w:sz="0" w:space="0" w:color="auto"/>
      </w:divBdr>
    </w:div>
    <w:div w:id="1420903948">
      <w:bodyDiv w:val="1"/>
      <w:marLeft w:val="0"/>
      <w:marRight w:val="0"/>
      <w:marTop w:val="0"/>
      <w:marBottom w:val="0"/>
      <w:divBdr>
        <w:top w:val="none" w:sz="0" w:space="0" w:color="auto"/>
        <w:left w:val="none" w:sz="0" w:space="0" w:color="auto"/>
        <w:bottom w:val="none" w:sz="0" w:space="0" w:color="auto"/>
        <w:right w:val="none" w:sz="0" w:space="0" w:color="auto"/>
      </w:divBdr>
    </w:div>
    <w:div w:id="1431853577">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91748035">
      <w:bodyDiv w:val="1"/>
      <w:marLeft w:val="0"/>
      <w:marRight w:val="0"/>
      <w:marTop w:val="0"/>
      <w:marBottom w:val="0"/>
      <w:divBdr>
        <w:top w:val="none" w:sz="0" w:space="0" w:color="auto"/>
        <w:left w:val="none" w:sz="0" w:space="0" w:color="auto"/>
        <w:bottom w:val="none" w:sz="0" w:space="0" w:color="auto"/>
        <w:right w:val="none" w:sz="0" w:space="0" w:color="auto"/>
      </w:divBdr>
    </w:div>
    <w:div w:id="1540125934">
      <w:bodyDiv w:val="1"/>
      <w:marLeft w:val="0"/>
      <w:marRight w:val="0"/>
      <w:marTop w:val="0"/>
      <w:marBottom w:val="0"/>
      <w:divBdr>
        <w:top w:val="none" w:sz="0" w:space="0" w:color="auto"/>
        <w:left w:val="none" w:sz="0" w:space="0" w:color="auto"/>
        <w:bottom w:val="none" w:sz="0" w:space="0" w:color="auto"/>
        <w:right w:val="none" w:sz="0" w:space="0" w:color="auto"/>
      </w:divBdr>
    </w:div>
    <w:div w:id="1570456582">
      <w:bodyDiv w:val="1"/>
      <w:marLeft w:val="0"/>
      <w:marRight w:val="0"/>
      <w:marTop w:val="0"/>
      <w:marBottom w:val="0"/>
      <w:divBdr>
        <w:top w:val="none" w:sz="0" w:space="0" w:color="auto"/>
        <w:left w:val="none" w:sz="0" w:space="0" w:color="auto"/>
        <w:bottom w:val="none" w:sz="0" w:space="0" w:color="auto"/>
        <w:right w:val="none" w:sz="0" w:space="0" w:color="auto"/>
      </w:divBdr>
    </w:div>
    <w:div w:id="1571577540">
      <w:bodyDiv w:val="1"/>
      <w:marLeft w:val="0"/>
      <w:marRight w:val="0"/>
      <w:marTop w:val="0"/>
      <w:marBottom w:val="0"/>
      <w:divBdr>
        <w:top w:val="none" w:sz="0" w:space="0" w:color="auto"/>
        <w:left w:val="none" w:sz="0" w:space="0" w:color="auto"/>
        <w:bottom w:val="none" w:sz="0" w:space="0" w:color="auto"/>
        <w:right w:val="none" w:sz="0" w:space="0" w:color="auto"/>
      </w:divBdr>
    </w:div>
    <w:div w:id="1597130808">
      <w:bodyDiv w:val="1"/>
      <w:marLeft w:val="0"/>
      <w:marRight w:val="0"/>
      <w:marTop w:val="0"/>
      <w:marBottom w:val="0"/>
      <w:divBdr>
        <w:top w:val="none" w:sz="0" w:space="0" w:color="auto"/>
        <w:left w:val="none" w:sz="0" w:space="0" w:color="auto"/>
        <w:bottom w:val="none" w:sz="0" w:space="0" w:color="auto"/>
        <w:right w:val="none" w:sz="0" w:space="0" w:color="auto"/>
      </w:divBdr>
    </w:div>
    <w:div w:id="1621379801">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8297082">
      <w:bodyDiv w:val="1"/>
      <w:marLeft w:val="0"/>
      <w:marRight w:val="0"/>
      <w:marTop w:val="0"/>
      <w:marBottom w:val="0"/>
      <w:divBdr>
        <w:top w:val="none" w:sz="0" w:space="0" w:color="auto"/>
        <w:left w:val="none" w:sz="0" w:space="0" w:color="auto"/>
        <w:bottom w:val="none" w:sz="0" w:space="0" w:color="auto"/>
        <w:right w:val="none" w:sz="0" w:space="0" w:color="auto"/>
      </w:divBdr>
    </w:div>
    <w:div w:id="1645348201">
      <w:bodyDiv w:val="1"/>
      <w:marLeft w:val="0"/>
      <w:marRight w:val="0"/>
      <w:marTop w:val="0"/>
      <w:marBottom w:val="0"/>
      <w:divBdr>
        <w:top w:val="none" w:sz="0" w:space="0" w:color="auto"/>
        <w:left w:val="none" w:sz="0" w:space="0" w:color="auto"/>
        <w:bottom w:val="none" w:sz="0" w:space="0" w:color="auto"/>
        <w:right w:val="none" w:sz="0" w:space="0" w:color="auto"/>
      </w:divBdr>
    </w:div>
    <w:div w:id="1679696428">
      <w:bodyDiv w:val="1"/>
      <w:marLeft w:val="0"/>
      <w:marRight w:val="0"/>
      <w:marTop w:val="0"/>
      <w:marBottom w:val="0"/>
      <w:divBdr>
        <w:top w:val="none" w:sz="0" w:space="0" w:color="auto"/>
        <w:left w:val="none" w:sz="0" w:space="0" w:color="auto"/>
        <w:bottom w:val="none" w:sz="0" w:space="0" w:color="auto"/>
        <w:right w:val="none" w:sz="0" w:space="0" w:color="auto"/>
      </w:divBdr>
    </w:div>
    <w:div w:id="1693799506">
      <w:bodyDiv w:val="1"/>
      <w:marLeft w:val="0"/>
      <w:marRight w:val="0"/>
      <w:marTop w:val="0"/>
      <w:marBottom w:val="0"/>
      <w:divBdr>
        <w:top w:val="none" w:sz="0" w:space="0" w:color="auto"/>
        <w:left w:val="none" w:sz="0" w:space="0" w:color="auto"/>
        <w:bottom w:val="none" w:sz="0" w:space="0" w:color="auto"/>
        <w:right w:val="none" w:sz="0" w:space="0" w:color="auto"/>
      </w:divBdr>
    </w:div>
    <w:div w:id="1714576896">
      <w:bodyDiv w:val="1"/>
      <w:marLeft w:val="0"/>
      <w:marRight w:val="0"/>
      <w:marTop w:val="0"/>
      <w:marBottom w:val="0"/>
      <w:divBdr>
        <w:top w:val="none" w:sz="0" w:space="0" w:color="auto"/>
        <w:left w:val="none" w:sz="0" w:space="0" w:color="auto"/>
        <w:bottom w:val="none" w:sz="0" w:space="0" w:color="auto"/>
        <w:right w:val="none" w:sz="0" w:space="0" w:color="auto"/>
      </w:divBdr>
    </w:div>
    <w:div w:id="1727028011">
      <w:bodyDiv w:val="1"/>
      <w:marLeft w:val="0"/>
      <w:marRight w:val="0"/>
      <w:marTop w:val="0"/>
      <w:marBottom w:val="0"/>
      <w:divBdr>
        <w:top w:val="none" w:sz="0" w:space="0" w:color="auto"/>
        <w:left w:val="none" w:sz="0" w:space="0" w:color="auto"/>
        <w:bottom w:val="none" w:sz="0" w:space="0" w:color="auto"/>
        <w:right w:val="none" w:sz="0" w:space="0" w:color="auto"/>
      </w:divBdr>
    </w:div>
    <w:div w:id="1786777466">
      <w:bodyDiv w:val="1"/>
      <w:marLeft w:val="0"/>
      <w:marRight w:val="0"/>
      <w:marTop w:val="0"/>
      <w:marBottom w:val="0"/>
      <w:divBdr>
        <w:top w:val="none" w:sz="0" w:space="0" w:color="auto"/>
        <w:left w:val="none" w:sz="0" w:space="0" w:color="auto"/>
        <w:bottom w:val="none" w:sz="0" w:space="0" w:color="auto"/>
        <w:right w:val="none" w:sz="0" w:space="0" w:color="auto"/>
      </w:divBdr>
    </w:div>
    <w:div w:id="1796102166">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32603789">
      <w:bodyDiv w:val="1"/>
      <w:marLeft w:val="0"/>
      <w:marRight w:val="0"/>
      <w:marTop w:val="0"/>
      <w:marBottom w:val="0"/>
      <w:divBdr>
        <w:top w:val="none" w:sz="0" w:space="0" w:color="auto"/>
        <w:left w:val="none" w:sz="0" w:space="0" w:color="auto"/>
        <w:bottom w:val="none" w:sz="0" w:space="0" w:color="auto"/>
        <w:right w:val="none" w:sz="0" w:space="0" w:color="auto"/>
      </w:divBdr>
    </w:div>
    <w:div w:id="1904097115">
      <w:bodyDiv w:val="1"/>
      <w:marLeft w:val="0"/>
      <w:marRight w:val="0"/>
      <w:marTop w:val="0"/>
      <w:marBottom w:val="0"/>
      <w:divBdr>
        <w:top w:val="none" w:sz="0" w:space="0" w:color="auto"/>
        <w:left w:val="none" w:sz="0" w:space="0" w:color="auto"/>
        <w:bottom w:val="none" w:sz="0" w:space="0" w:color="auto"/>
        <w:right w:val="none" w:sz="0" w:space="0" w:color="auto"/>
      </w:divBdr>
    </w:div>
    <w:div w:id="1981689646">
      <w:bodyDiv w:val="1"/>
      <w:marLeft w:val="0"/>
      <w:marRight w:val="0"/>
      <w:marTop w:val="0"/>
      <w:marBottom w:val="0"/>
      <w:divBdr>
        <w:top w:val="none" w:sz="0" w:space="0" w:color="auto"/>
        <w:left w:val="none" w:sz="0" w:space="0" w:color="auto"/>
        <w:bottom w:val="none" w:sz="0" w:space="0" w:color="auto"/>
        <w:right w:val="none" w:sz="0" w:space="0" w:color="auto"/>
      </w:divBdr>
    </w:div>
    <w:div w:id="1987855989">
      <w:bodyDiv w:val="1"/>
      <w:marLeft w:val="0"/>
      <w:marRight w:val="0"/>
      <w:marTop w:val="0"/>
      <w:marBottom w:val="0"/>
      <w:divBdr>
        <w:top w:val="none" w:sz="0" w:space="0" w:color="auto"/>
        <w:left w:val="none" w:sz="0" w:space="0" w:color="auto"/>
        <w:bottom w:val="none" w:sz="0" w:space="0" w:color="auto"/>
        <w:right w:val="none" w:sz="0" w:space="0" w:color="auto"/>
      </w:divBdr>
    </w:div>
    <w:div w:id="1990554504">
      <w:bodyDiv w:val="1"/>
      <w:marLeft w:val="0"/>
      <w:marRight w:val="0"/>
      <w:marTop w:val="0"/>
      <w:marBottom w:val="0"/>
      <w:divBdr>
        <w:top w:val="none" w:sz="0" w:space="0" w:color="auto"/>
        <w:left w:val="none" w:sz="0" w:space="0" w:color="auto"/>
        <w:bottom w:val="none" w:sz="0" w:space="0" w:color="auto"/>
        <w:right w:val="none" w:sz="0" w:space="0" w:color="auto"/>
      </w:divBdr>
    </w:div>
    <w:div w:id="2029675279">
      <w:bodyDiv w:val="1"/>
      <w:marLeft w:val="0"/>
      <w:marRight w:val="0"/>
      <w:marTop w:val="0"/>
      <w:marBottom w:val="0"/>
      <w:divBdr>
        <w:top w:val="none" w:sz="0" w:space="0" w:color="auto"/>
        <w:left w:val="none" w:sz="0" w:space="0" w:color="auto"/>
        <w:bottom w:val="none" w:sz="0" w:space="0" w:color="auto"/>
        <w:right w:val="none" w:sz="0" w:space="0" w:color="auto"/>
      </w:divBdr>
    </w:div>
    <w:div w:id="2071921685">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2727031">
      <w:bodyDiv w:val="1"/>
      <w:marLeft w:val="0"/>
      <w:marRight w:val="0"/>
      <w:marTop w:val="0"/>
      <w:marBottom w:val="0"/>
      <w:divBdr>
        <w:top w:val="none" w:sz="0" w:space="0" w:color="auto"/>
        <w:left w:val="none" w:sz="0" w:space="0" w:color="auto"/>
        <w:bottom w:val="none" w:sz="0" w:space="0" w:color="auto"/>
        <w:right w:val="none" w:sz="0" w:space="0" w:color="auto"/>
      </w:divBdr>
    </w:div>
    <w:div w:id="21402206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yperlink" Target="https://www.onr.org.uk/documents/2018/onr-dwp-framework-document-oct18.pdf" TargetMode="External"/><Relationship Id="rId3" Type="http://schemas.openxmlformats.org/officeDocument/2006/relationships/customXml" Target="../customXml/item2.xml"/><Relationship Id="rId21" Type="http://schemas.openxmlformats.org/officeDocument/2006/relationships/footer" Target="footer2.xml"/><Relationship Id="rId34" Type="http://schemas.openxmlformats.org/officeDocument/2006/relationships/glossaryDocument" Target="glossary/document.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fontTable" Target="fontTable.xml"/><Relationship Id="rId2" Type="http://schemas.openxmlformats.org/officeDocument/2006/relationships/customXml" Target="../customXml/item1.xml"/><Relationship Id="rId16" Type="http://schemas.openxmlformats.org/officeDocument/2006/relationships/hyperlink" Target="https://prodonrgov.sharepoint.com/sites/HOW2Hub/_layouts/15/DocIdRedir.aspx?ID=ONRHH-822789359-20118" TargetMode="External"/><Relationship Id="rId20" Type="http://schemas.openxmlformats.org/officeDocument/2006/relationships/header" Target="header3.xml"/><Relationship Id="rId29" Type="http://schemas.openxmlformats.org/officeDocument/2006/relationships/hyperlink" Target="https://www.onr.org.uk/selling-to-onr/tendering.htm" TargetMode="Externa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hyperlink" Target="https://www.gov.uk/government/publications/senior-civil-service-pay-and-reward" TargetMode="Externa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eader" Target="header4.xml"/><Relationship Id="rId28" Type="http://schemas.openxmlformats.org/officeDocument/2006/relationships/hyperlink" Target="https://www.gov.uk/government/publications/managing-public-money" TargetMode="External"/><Relationship Id="rId10" Type="http://schemas.openxmlformats.org/officeDocument/2006/relationships/styles" Target="styles.xml"/><Relationship Id="rId19" Type="http://schemas.openxmlformats.org/officeDocument/2006/relationships/header" Target="header2.xml"/><Relationship Id="rId31" Type="http://schemas.openxmlformats.org/officeDocument/2006/relationships/hyperlink" Target="https://www.onr.org.uk/documents/corporate-governance.pdf" TargetMode="Externa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hyperlink" Target="https://www.onr.org.uk/documents/corporate-governance.pdf" TargetMode="External"/><Relationship Id="rId30" Type="http://schemas.openxmlformats.org/officeDocument/2006/relationships/hyperlink" Target="https://www.gov.uk/government/publications/managing-public-money" TargetMode="External"/><Relationship Id="rId35" Type="http://schemas.openxmlformats.org/officeDocument/2006/relationships/theme" Target="theme/theme1.xml"/><Relationship Id="rId8" Type="http://schemas.openxmlformats.org/officeDocument/2006/relationships/customXml" Target="../customXml/item7.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47D3"/>
    <w:rsid w:val="0002192B"/>
    <w:rsid w:val="00072AD2"/>
    <w:rsid w:val="00080338"/>
    <w:rsid w:val="00094185"/>
    <w:rsid w:val="00096B42"/>
    <w:rsid w:val="000B293D"/>
    <w:rsid w:val="000F0CE1"/>
    <w:rsid w:val="00137ECD"/>
    <w:rsid w:val="00141465"/>
    <w:rsid w:val="00145972"/>
    <w:rsid w:val="00147050"/>
    <w:rsid w:val="00183F29"/>
    <w:rsid w:val="001D1F52"/>
    <w:rsid w:val="001F6B79"/>
    <w:rsid w:val="0021184A"/>
    <w:rsid w:val="002518F9"/>
    <w:rsid w:val="002550FD"/>
    <w:rsid w:val="002711C7"/>
    <w:rsid w:val="00283EC3"/>
    <w:rsid w:val="0029454B"/>
    <w:rsid w:val="002A5885"/>
    <w:rsid w:val="002C294F"/>
    <w:rsid w:val="002C6248"/>
    <w:rsid w:val="002E166D"/>
    <w:rsid w:val="002F630C"/>
    <w:rsid w:val="00326640"/>
    <w:rsid w:val="00333F8E"/>
    <w:rsid w:val="00345F08"/>
    <w:rsid w:val="00347E82"/>
    <w:rsid w:val="00350199"/>
    <w:rsid w:val="00362A5B"/>
    <w:rsid w:val="0036701D"/>
    <w:rsid w:val="003C3A53"/>
    <w:rsid w:val="00433D4A"/>
    <w:rsid w:val="00472CC5"/>
    <w:rsid w:val="00491240"/>
    <w:rsid w:val="00492541"/>
    <w:rsid w:val="004A29A2"/>
    <w:rsid w:val="004C2E6A"/>
    <w:rsid w:val="00524D07"/>
    <w:rsid w:val="00552823"/>
    <w:rsid w:val="00576E8C"/>
    <w:rsid w:val="00590463"/>
    <w:rsid w:val="005D39DC"/>
    <w:rsid w:val="005F3272"/>
    <w:rsid w:val="00621388"/>
    <w:rsid w:val="00642187"/>
    <w:rsid w:val="00646AD0"/>
    <w:rsid w:val="00651D22"/>
    <w:rsid w:val="00673C0B"/>
    <w:rsid w:val="006C5622"/>
    <w:rsid w:val="006C6244"/>
    <w:rsid w:val="006F0424"/>
    <w:rsid w:val="007154C5"/>
    <w:rsid w:val="007777E4"/>
    <w:rsid w:val="007823BC"/>
    <w:rsid w:val="00786DC3"/>
    <w:rsid w:val="007919C6"/>
    <w:rsid w:val="007B050E"/>
    <w:rsid w:val="007B6929"/>
    <w:rsid w:val="007C41CE"/>
    <w:rsid w:val="00835E07"/>
    <w:rsid w:val="00844A00"/>
    <w:rsid w:val="008474F3"/>
    <w:rsid w:val="008A5B33"/>
    <w:rsid w:val="008E4443"/>
    <w:rsid w:val="008F6D66"/>
    <w:rsid w:val="00923D07"/>
    <w:rsid w:val="00957EBF"/>
    <w:rsid w:val="0096441A"/>
    <w:rsid w:val="00A125E4"/>
    <w:rsid w:val="00A159B6"/>
    <w:rsid w:val="00AA1860"/>
    <w:rsid w:val="00AB0BA4"/>
    <w:rsid w:val="00AB483B"/>
    <w:rsid w:val="00AD4029"/>
    <w:rsid w:val="00B07EFD"/>
    <w:rsid w:val="00B408FC"/>
    <w:rsid w:val="00BD520A"/>
    <w:rsid w:val="00BD7C09"/>
    <w:rsid w:val="00C55205"/>
    <w:rsid w:val="00C61C42"/>
    <w:rsid w:val="00C66B2F"/>
    <w:rsid w:val="00C91EA7"/>
    <w:rsid w:val="00CA2F4B"/>
    <w:rsid w:val="00CF7D2D"/>
    <w:rsid w:val="00D05DCF"/>
    <w:rsid w:val="00D26FE5"/>
    <w:rsid w:val="00D74549"/>
    <w:rsid w:val="00D9791C"/>
    <w:rsid w:val="00DA01CA"/>
    <w:rsid w:val="00DB3E41"/>
    <w:rsid w:val="00DD10B1"/>
    <w:rsid w:val="00DD7BA4"/>
    <w:rsid w:val="00DE719D"/>
    <w:rsid w:val="00E05477"/>
    <w:rsid w:val="00E318CE"/>
    <w:rsid w:val="00E53474"/>
    <w:rsid w:val="00E646E1"/>
    <w:rsid w:val="00E66DD1"/>
    <w:rsid w:val="00E66ED8"/>
    <w:rsid w:val="00E73E15"/>
    <w:rsid w:val="00E94012"/>
    <w:rsid w:val="00EA2895"/>
    <w:rsid w:val="00EA6F54"/>
    <w:rsid w:val="00FC1BA8"/>
    <w:rsid w:val="00FD0105"/>
    <w:rsid w:val="00FF3D2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154C5"/>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12" ma:contentTypeDescription="" ma:contentTypeScope="" ma:versionID="72411fe6dcc39db04f2048186c1e22e3">
  <xsd:schema xmlns:xsd="http://www.w3.org/2001/XMLSchema" xmlns:xs="http://www.w3.org/2001/XMLSchema" xmlns:p="http://schemas.microsoft.com/office/2006/metadata/properties" xmlns:ns2="8c4e2855-9588-4bc9-9890-af639bd565eb" xmlns:ns3="05350e14-297a-489c-ad04-faf6563b232c" targetNamespace="http://schemas.microsoft.com/office/2006/metadata/properties" ma:root="true" ma:fieldsID="ae34db41104c52ec97b6e3b13c094fcb" ns2:_="" ns3:_="">
    <xsd:import namespace="8c4e2855-9588-4bc9-9890-af639bd565eb"/>
    <xsd:import namespace="05350e14-297a-489c-ad04-faf6563b232c"/>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Head of Regulation for Development of Regulations and Guides"/>
          <xsd:enumeration value="Head of Regulation for Research and Development"/>
          <xsd:enumeration value="Head of Regulation for Emergency Preparedness and Response"/>
          <xsd:enumeration value="Head of Regulation for Transport Competent Authority (TCA)"/>
          <xsd:enumeration value="Head of Regulation for Sellafield Compliance Intelligence and Enforcement"/>
          <xsd:enumeration value="Head of Regulation for Sellafield Project Delivery"/>
          <xsd:enumeration value="Head of Regulation for Sellafield Decommissioning"/>
          <xsd:enumeration value="Export Control Manager"/>
          <xsd:enumeration value="Head of Academy"/>
          <xsd:enumeration value="Head of Commercial Management and Procurement"/>
          <xsd:enumeration value="Head of Communications"/>
          <xsd:enumeration value="Head of Compliance"/>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Organisation Development (HR)"/>
          <xsd:enumeration value="Head of People Services"/>
          <xsd:enumeration value="Head of PMO"/>
          <xsd:enumeration value="Head of Policy"/>
          <xsd:enumeration value="Head of Risk and Assurance"/>
          <xsd:enumeration value="HSW Manager"/>
          <xsd:enumeration value="Information Management Manager"/>
          <xsd:enumeration value="HoP - Civil Engineering and External Hazards"/>
          <xsd:enumeration value="HoP - Cyber Security &amp; Information Assurance"/>
          <xsd:enumeration value="HoP - Divisional Delivery Support"/>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mpliance Manager"/>
              <xsd:enumeration value="Corporate Security Manager"/>
              <xsd:enumeration value="Data Protection Compliance Lead"/>
              <xsd:enumeration value="Deputy Director (TD)"/>
              <xsd:enumeration value="Deputy Director of Regulation"/>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ion for Advanced Nuclear Technologies (ANTs) and Holtec SMR-300 GDA"/>
              <xsd:enumeration value="Head of Regulation for Development of Regulations and Guides"/>
              <xsd:enumeration value="Head of Regulation for Emergency Preparedness and Response"/>
              <xsd:enumeration value="Head of Regulation for Research and Development"/>
              <xsd:enumeration value="Head of Regulation for Rolls-Royce SMR (GDA)"/>
              <xsd:enumeration value="Head of Regulation for Transport Competent Authority (TCA)"/>
              <xsd:enumeration value="Head of Regulation for Sellafield Compliance Intelligence and Enforcement"/>
              <xsd:enumeration value="Head of Regulation for Sellafield Project Delivery"/>
              <xsd:enumeration value="Head of Regulation for Sellafield Decommissioning"/>
              <xsd:enumeration value="Head of Regulatory Development (TD)"/>
              <xsd:enumeration value="Head of Risk and Assurance"/>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R Director"/>
              <xsd:enumeration value="HSW Manager"/>
              <xsd:enumeration value="Information Management Manager"/>
              <xsd:enumeration value="Legal Cell Lead"/>
              <xsd:enumeration value="New Reactors Director"/>
              <xsd:enumeration value="Operating Facilities Director"/>
              <xsd:enumeration value="Regulatory Capability Lead"/>
              <xsd:enumeration value="Regulatory Intelligence Lead"/>
              <xsd:enumeration value="Technical Directo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IEEE2006OfficeOnline.xsl" StyleName="IEEE" Version="2006">
  <b:Source>
    <b:Tag>ONR1812</b:Tag>
    <b:SourceType>DocumentFromInternetSite</b:SourceType>
    <b:Guid>{5189448D-6CB9-49D5-A248-BEBEECC43C66}</b:Guid>
    <b:Author>
      <b:Author>
        <b:Corporate>ONR/DWP</b:Corporate>
      </b:Author>
    </b:Author>
    <b:Title>Framework Document between DWP and ONR</b:Title>
    <b:Year>2018</b:Year>
    <b:Month>October</b:Month>
    <b:URL>https://www.onr.org.uk/documents/2018/onr-dwp-framework-document-oct18.pdf</b:URL>
    <b:RefOrder>1</b:RefOrder>
  </b:Source>
  <b:Source>
    <b:Tag>HMG226</b:Tag>
    <b:SourceType>InternetSite</b:SourceType>
    <b:Guid>{9D450B30-7CE7-44C0-BE8C-A6E6CF537713}</b:Guid>
    <b:Author>
      <b:Author>
        <b:Corporate>HM Treasury</b:Corporate>
      </b:Author>
    </b:Author>
    <b:Title>Managing Public Money</b:Title>
    <b:Year>2023</b:Year>
    <b:Month>May</b:Month>
    <b:URL>https://www.gov.uk/government/publications/managing-public-money</b:URL>
    <b:RefOrder>3</b:RefOrder>
  </b:Source>
  <b:Source>
    <b:Tag>ONR2310</b:Tag>
    <b:SourceType>InternetSite</b:SourceType>
    <b:Guid>{55B41987-269E-45A3-BAE5-79951FD32544}</b:Guid>
    <b:Title>How purchasing is organised in ONR</b:Title>
    <b:Year>2023</b:Year>
    <b:Month>April</b:Month>
    <b:Day>13</b:Day>
    <b:URL>https://www.onr.org.uk/selling-to-onr/tendering.htm</b:URL>
    <b:Author>
      <b:Author>
        <b:Corporate>ONR</b:Corporate>
      </b:Author>
    </b:Author>
    <b:RefOrder>4</b:RefOrder>
  </b:Source>
  <b:Source>
    <b:Tag>HMT23</b:Tag>
    <b:SourceType>InternetSite</b:SourceType>
    <b:Guid>{5B870E38-2B6F-4B4E-A946-75FF09BB0682}</b:Guid>
    <b:Author>
      <b:Author>
        <b:Corporate>HM Treasury</b:Corporate>
      </b:Author>
    </b:Author>
    <b:Title>Guidance for approval of senior pay</b:Title>
    <b:Year>2023</b:Year>
    <b:Month>July</b:Month>
    <b:Day>31</b:Day>
    <b:URL>https://www.gov.uk/government/publications/senior-civil-service-pay-and-reward</b:URL>
    <b:RefOrder>5</b:RefOrder>
  </b:Source>
  <b:Source>
    <b:Tag>R09201</b:Tag>
    <b:SourceType>DocumentFromInternetSite</b:SourceType>
    <b:Guid>{22A005B5-7A5C-4002-A3E7-B54E3539E2BA}</b:Guid>
    <b:Title>ONR Strategy 2020-2025</b:Title>
    <b:Year>2020</b:Year>
    <b:Author>
      <b:Author>
        <b:Corporate>ONR</b:Corporate>
      </b:Author>
    </b:Author>
    <b:Month>July</b:Month>
    <b:URL>https://www.onr.org.uk/documents/2020/onr-strategy-2020-2025.pdf</b:URL>
    <b:RefOrder>6</b:RefOrder>
  </b:Source>
  <b:Source>
    <b:Tag>ONR218</b:Tag>
    <b:SourceType>ElectronicSource</b:SourceType>
    <b:Guid>{AABE2415-1F7E-4E1D-AC5A-E2AB12D6E7E8}</b:Guid>
    <b:Author>
      <b:Author>
        <b:Corporate>ONR</b:Corporate>
      </b:Author>
    </b:Author>
    <b:Title>ONR-FIN-FW-002 - Risk Management Framework</b:Title>
    <b:RefOrder>7</b:RefOrder>
  </b:Source>
  <b:Source>
    <b:Tag>ONR2110</b:Tag>
    <b:SourceType>Report</b:SourceType>
    <b:Guid>{7E379151-6715-4897-A10A-BE1A5DF0863B}</b:Guid>
    <b:Author>
      <b:Author>
        <b:Corporate>ONR</b:Corporate>
      </b:Author>
    </b:Author>
    <b:Title>People Strategy 2020-25</b:Title>
    <b:Year>2021</b:Year>
    <b:RefOrder>8</b:RefOrder>
  </b:Source>
  <b:Source>
    <b:Tag>HMG2110</b:Tag>
    <b:SourceType>InternetSite</b:SourceType>
    <b:Guid>{5F2A819B-C57C-4B3F-B361-61B76A8ABF14}</b:Guid>
    <b:Author>
      <b:Author>
        <b:Corporate>HM Treasury</b:Corporate>
      </b:Author>
    </b:Author>
    <b:Title>Government Financial Reporting Manual</b:Title>
    <b:Year>2021</b:Year>
    <b:Month>December</b:Month>
    <b:URL>https://www.gov.uk/government/publications/government-financial-reporting-manual-2022-23</b:URL>
    <b:Day>16</b:Day>
    <b:RefOrder>9</b:RefOrder>
  </b:Source>
  <b:Source>
    <b:Tag>ONR216</b:Tag>
    <b:SourceType>DocumentFromInternetSite</b:SourceType>
    <b:Guid>{E0E5F728-84CE-476E-8AF3-177E7DC4A2EB}</b:Guid>
    <b:Author>
      <b:Author>
        <b:Corporate>ONR</b:Corporate>
      </b:Author>
    </b:Author>
    <b:Title>ONR Corporate Governance Framework</b:Title>
    <b:URL>https://www.onr.org.uk/documents/corporate-governance.pdf</b:URL>
    <b:RefOrder>2</b:RefOrder>
  </b:Source>
  <b:Source>
    <b:Tag>ONR387</b:Tag>
    <b:SourceType>ElectronicSource</b:SourceType>
    <b:Guid>{A582FDDF-23EC-4173-A39B-29F6FCAB4F5C}</b:Guid>
    <b:Title>ONR-FIN-FW-003 - Commercial Governance Framework</b:Title>
    <b:Author>
      <b:Author>
        <b:Corporate>ONR</b:Corporate>
      </b:Author>
    </b:Author>
    <b:RefOrder>10</b:RefOrder>
  </b:Source>
  <b:Source>
    <b:Tag>ONR388</b:Tag>
    <b:SourceType>ElectronicSource</b:SourceType>
    <b:Guid>{C82AD82D-A982-4970-83FF-2FCCDD9FDBAC}</b:Guid>
    <b:Author>
      <b:Author>
        <b:Corporate>ONR</b:Corporate>
      </b:Author>
    </b:Author>
    <b:Title>ONR-FIN-PROC-002 - Use of a Government Procurement Card (GPC)</b:Title>
    <b:RefOrder>11</b:RefOrder>
  </b:Source>
  <b:Source>
    <b:Tag>Dep23</b:Tag>
    <b:SourceType>InternetSite</b:SourceType>
    <b:Guid>{ABBB3B13-47AA-4654-B4BF-6C71142A2D90}</b:Guid>
    <b:Title>Better Regulation Framework</b:Title>
    <b:Year>2023</b:Year>
    <b:Author>
      <b:Author>
        <b:Corporate>Department for Business and Trade</b:Corporate>
      </b:Author>
    </b:Author>
    <b:Month>September</b:Month>
    <b:Day>19</b:Day>
    <b:URL>https://www.gov.uk/government/publications/better-regulation-framework</b:URL>
    <b:RefOrder>12</b:RefOrder>
  </b:Source>
  <b:Source>
    <b:Tag>ONR119</b:Tag>
    <b:SourceType>ElectronicSource</b:SourceType>
    <b:Guid>{05FE4E0D-2D0F-41FA-9B12-F620677A4668}</b:Guid>
    <b:Author>
      <b:Author>
        <b:Corporate>ONR</b:Corporate>
      </b:Author>
    </b:Author>
    <b:Title>ONR-COM-GD-001 - ONR Style Guide</b:Title>
    <b:RefOrder>13</b:RefOrder>
  </b:Source>
  <b:Source>
    <b:Tag>ONR291</b:Tag>
    <b:SourceType>ElectronicSource</b:SourceType>
    <b:Guid>{754014F3-7CF9-438E-9257-6F35A9913E54}</b:Guid>
    <b:Author>
      <b:Author>
        <b:Corporate>ONR</b:Corporate>
      </b:Author>
    </b:Author>
    <b:Title>ONR-DPC-POL-001 - Data Protection Policy</b:Title>
    <b:RefOrder>14</b:RefOrder>
  </b:Source>
  <b:Source>
    <b:Tag>ONR253</b:Tag>
    <b:SourceType>ElectronicSource</b:SourceType>
    <b:Guid>{C560E396-29C1-471F-85E3-96F163622C96}</b:Guid>
    <b:Author>
      <b:Author>
        <b:Corporate>ONR</b:Corporate>
      </b:Author>
    </b:Author>
    <b:Title>ONR-FIN-POL-004 - Gifts and Hospitality Policy</b:Title>
    <b:RefOrder>15</b:RefOrder>
  </b:Source>
</b:Sources>
</file>

<file path=customXml/item7.xml><?xml version="1.0" encoding="utf-8"?>
<?mso-contentType ?>
<SharedContentType xmlns="Microsoft.SharePoint.Taxonomy.ContentTypeSync" SourceId="66693000-3e12-4b44-a742-9a2ba35b7d28" ContentTypeId="0x0101000C70A82DFAAC384DB9F6EBA2C8B87C57" PreviousValue="fals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C0BFA52-9728-4593-93B3-306C5429D4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844997B-20E0-4268-B5EC-7EC922FFBAF0}">
  <ds:schemaRefs>
    <ds:schemaRef ds:uri="http://purl.org/dc/dcmitype/"/>
    <ds:schemaRef ds:uri="http://schemas.openxmlformats.org/package/2006/metadata/core-properties"/>
    <ds:schemaRef ds:uri="http://schemas.microsoft.com/office/2006/documentManagement/types"/>
    <ds:schemaRef ds:uri="http://schemas.microsoft.com/office/infopath/2007/PartnerControls"/>
    <ds:schemaRef ds:uri="8c4e2855-9588-4bc9-9890-af639bd565eb"/>
    <ds:schemaRef ds:uri="05350e14-297a-489c-ad04-faf6563b232c"/>
    <ds:schemaRef ds:uri="http://purl.org/dc/terms/"/>
    <ds:schemaRef ds:uri="http://schemas.microsoft.com/office/2006/metadata/properties"/>
    <ds:schemaRef ds:uri="http://www.w3.org/XML/1998/namespace"/>
    <ds:schemaRef ds:uri="http://purl.org/dc/elements/1.1/"/>
  </ds:schemaRefs>
</ds:datastoreItem>
</file>

<file path=customXml/itemProps4.xml><?xml version="1.0" encoding="utf-8"?>
<ds:datastoreItem xmlns:ds="http://schemas.openxmlformats.org/officeDocument/2006/customXml" ds:itemID="{3E16ABAA-11F1-4FB3-BC33-A277C7157BE5}">
  <ds:schemaRefs>
    <ds:schemaRef ds:uri="http://schemas.microsoft.com/sharepoint/v3/contenttype/forms"/>
  </ds:schemaRefs>
</ds:datastoreItem>
</file>

<file path=customXml/itemProps5.xml><?xml version="1.0" encoding="utf-8"?>
<ds:datastoreItem xmlns:ds="http://schemas.openxmlformats.org/officeDocument/2006/customXml" ds:itemID="{E6290C6F-BE9A-4A27-957F-D82F6B9471B3}">
  <ds:schemaRefs>
    <ds:schemaRef ds:uri="http://schemas.microsoft.com/sharepoint/events"/>
  </ds:schemaRefs>
</ds:datastoreItem>
</file>

<file path=customXml/itemProps6.xml><?xml version="1.0" encoding="utf-8"?>
<ds:datastoreItem xmlns:ds="http://schemas.openxmlformats.org/officeDocument/2006/customXml" ds:itemID="{B494C620-6E54-4646-85A5-6986F0A3D76E}">
  <ds:schemaRefs>
    <ds:schemaRef ds:uri="http://schemas.openxmlformats.org/officeDocument/2006/bibliography"/>
  </ds:schemaRefs>
</ds:datastoreItem>
</file>

<file path=customXml/itemProps7.xml><?xml version="1.0" encoding="utf-8"?>
<ds:datastoreItem xmlns:ds="http://schemas.openxmlformats.org/officeDocument/2006/customXml" ds:itemID="{DA32D225-9F9A-4D51-BE73-8EBCA6A0D5BF}">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61</Pages>
  <Words>11605</Words>
  <Characters>66155</Characters>
  <Application>Microsoft Office Word</Application>
  <DocSecurity>0</DocSecurity>
  <Lines>551</Lines>
  <Paragraphs>155</Paragraphs>
  <ScaleCrop>false</ScaleCrop>
  <HeadingPairs>
    <vt:vector size="2" baseType="variant">
      <vt:variant>
        <vt:lpstr>Title</vt:lpstr>
      </vt:variant>
      <vt:variant>
        <vt:i4>1</vt:i4>
      </vt:variant>
    </vt:vector>
  </HeadingPairs>
  <TitlesOfParts>
    <vt:vector size="1" baseType="lpstr">
      <vt:lpstr>Scheme of Delegation</vt:lpstr>
    </vt:vector>
  </TitlesOfParts>
  <Manager>Office for Nuclear Regulation</Manager>
  <Company>Office for Nuclear Regulation</Company>
  <LinksUpToDate>false</LinksUpToDate>
  <CharactersWithSpaces>77605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Scheme of Delegation</dc:title>
  <dc:subject>[Subtitle or description]</dc:subject>
  <cp:keywords>[Key words separated by commas]</cp:keywords>
  <dc:description/>
  <cp:revision>2</cp:revision>
  <cp:lastPrinted>2025-03-27T12:54:00Z</cp:lastPrinted>
  <dcterms:created xsi:type="dcterms:W3CDTF">2025-05-22T13:41:00Z</dcterms:created>
  <dcterms:modified xsi:type="dcterms:W3CDTF">2025-05-22T13:41:00Z</dcterms:modified>
  <cp:contentStatus>5.3</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